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theme/themeOverride2.xml" ContentType="application/vnd.openxmlformats-officedocument.themeOverr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notesSlides/notesSlide16.xml" ContentType="application/vnd.openxmlformats-officedocument.presentationml.notesSlide+xml"/>
  <Override PartName="/ppt/charts/chart18.xml" ContentType="application/vnd.openxmlformats-officedocument.drawingml.chart+xml"/>
  <Override PartName="/ppt/notesSlides/notesSlide17.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charts/chart21.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charts/chart22.xml" ContentType="application/vnd.openxmlformats-officedocument.drawingml.chart+xml"/>
  <Override PartName="/ppt/theme/themeOverride4.xml" ContentType="application/vnd.openxmlformats-officedocument.themeOverrid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4.xml" ContentType="application/vnd.openxmlformats-officedocument.drawingml.chart+xml"/>
  <Override PartName="/ppt/theme/themeOverride5.xml" ContentType="application/vnd.openxmlformats-officedocument.themeOverride+xml"/>
  <Override PartName="/ppt/notesSlides/notesSlide22.xml" ContentType="application/vnd.openxmlformats-officedocument.presentationml.notesSlide+xml"/>
  <Override PartName="/ppt/charts/chart25.xml" ContentType="application/vnd.openxmlformats-officedocument.drawingml.chart+xml"/>
  <Override PartName="/ppt/theme/themeOverride6.xml" ContentType="application/vnd.openxmlformats-officedocument.themeOverride+xml"/>
  <Override PartName="/ppt/notesSlides/notesSlide23.xml" ContentType="application/vnd.openxmlformats-officedocument.presentationml.notesSlide+xml"/>
  <Override PartName="/ppt/charts/chart26.xml" ContentType="application/vnd.openxmlformats-officedocument.drawingml.chart+xml"/>
  <Override PartName="/ppt/theme/themeOverride7.xml" ContentType="application/vnd.openxmlformats-officedocument.themeOverride+xml"/>
  <Override PartName="/ppt/notesSlides/notesSlide24.xml" ContentType="application/vnd.openxmlformats-officedocument.presentationml.notesSlide+xml"/>
  <Override PartName="/ppt/charts/chart27.xml" ContentType="application/vnd.openxmlformats-officedocument.drawingml.chart+xml"/>
  <Override PartName="/ppt/notesSlides/notesSlide25.xml" ContentType="application/vnd.openxmlformats-officedocument.presentationml.notesSlide+xml"/>
  <Override PartName="/ppt/charts/chart28.xml" ContentType="application/vnd.openxmlformats-officedocument.drawingml.chart+xml"/>
  <Override PartName="/ppt/theme/themeOverride8.xml" ContentType="application/vnd.openxmlformats-officedocument.themeOverride+xml"/>
  <Override PartName="/ppt/notesSlides/notesSlide26.xml" ContentType="application/vnd.openxmlformats-officedocument.presentationml.notesSlide+xml"/>
  <Override PartName="/ppt/charts/chart29.xml" ContentType="application/vnd.openxmlformats-officedocument.drawingml.chart+xml"/>
  <Override PartName="/ppt/theme/themeOverride9.xml" ContentType="application/vnd.openxmlformats-officedocument.themeOverride+xml"/>
  <Override PartName="/ppt/drawings/drawing2.xml" ContentType="application/vnd.openxmlformats-officedocument.drawingml.chartshapes+xml"/>
  <Override PartName="/ppt/notesSlides/notesSlide27.xml" ContentType="application/vnd.openxmlformats-officedocument.presentationml.notesSlide+xml"/>
  <Override PartName="/ppt/charts/chart30.xml" ContentType="application/vnd.openxmlformats-officedocument.drawingml.chart+xml"/>
  <Override PartName="/ppt/theme/themeOverride10.xml" ContentType="application/vnd.openxmlformats-officedocument.themeOverride+xml"/>
  <Override PartName="/ppt/notesSlides/notesSlide28.xml" ContentType="application/vnd.openxmlformats-officedocument.presentationml.notesSlide+xml"/>
  <Override PartName="/ppt/charts/chart31.xml" ContentType="application/vnd.openxmlformats-officedocument.drawingml.chart+xml"/>
  <Override PartName="/ppt/theme/themeOverride11.xml" ContentType="application/vnd.openxmlformats-officedocument.themeOverride+xml"/>
  <Override PartName="/ppt/notesSlides/notesSlide29.xml" ContentType="application/vnd.openxmlformats-officedocument.presentationml.notesSlide+xml"/>
  <Override PartName="/ppt/charts/chart32.xml" ContentType="application/vnd.openxmlformats-officedocument.drawingml.chart+xml"/>
  <Override PartName="/ppt/theme/themeOverride12.xml" ContentType="application/vnd.openxmlformats-officedocument.themeOverride+xml"/>
  <Override PartName="/ppt/notesSlides/notesSlide30.xml" ContentType="application/vnd.openxmlformats-officedocument.presentationml.notesSlide+xml"/>
  <Override PartName="/ppt/charts/chart33.xml" ContentType="application/vnd.openxmlformats-officedocument.drawingml.chart+xml"/>
  <Override PartName="/ppt/theme/themeOverride13.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4.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3.xml" ContentType="application/vnd.openxmlformats-officedocument.presentationml.notesSlide+xml"/>
  <Override PartName="/ppt/charts/chart3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6.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4.xml" ContentType="application/vnd.openxmlformats-officedocument.presentationml.notesSlide+xml"/>
  <Override PartName="/ppt/charts/chart3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8.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5.xml" ContentType="application/vnd.openxmlformats-officedocument.presentationml.notesSlide+xml"/>
  <Override PartName="/ppt/charts/chart3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4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2.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3.xml" ContentType="application/vnd.openxmlformats-officedocument.drawingml.chart+xml"/>
  <Override PartName="/ppt/theme/themeOverride14.xml" ContentType="application/vnd.openxmlformats-officedocument.themeOverride+xml"/>
  <Override PartName="/ppt/notesSlides/notesSlide38.xml" ContentType="application/vnd.openxmlformats-officedocument.presentationml.notesSlide+xml"/>
  <Override PartName="/ppt/charts/chart44.xml" ContentType="application/vnd.openxmlformats-officedocument.drawingml.chart+xml"/>
  <Override PartName="/ppt/theme/themeOverride15.xml" ContentType="application/vnd.openxmlformats-officedocument.themeOverride+xml"/>
  <Override PartName="/ppt/notesSlides/notesSlide39.xml" ContentType="application/vnd.openxmlformats-officedocument.presentationml.notesSlide+xml"/>
  <Override PartName="/ppt/charts/chart45.xml" ContentType="application/vnd.openxmlformats-officedocument.drawingml.chart+xml"/>
  <Override PartName="/ppt/notesSlides/notesSlide40.xml" ContentType="application/vnd.openxmlformats-officedocument.presentationml.notesSlide+xml"/>
  <Override PartName="/ppt/charts/chart46.xml" ContentType="application/vnd.openxmlformats-officedocument.drawingml.chart+xml"/>
  <Override PartName="/ppt/notesSlides/notesSlide41.xml" ContentType="application/vnd.openxmlformats-officedocument.presentationml.notesSlide+xml"/>
  <Override PartName="/ppt/charts/chart47.xml" ContentType="application/vnd.openxmlformats-officedocument.drawingml.chart+xml"/>
  <Override PartName="/ppt/notesSlides/notesSlide42.xml" ContentType="application/vnd.openxmlformats-officedocument.presentationml.notesSlide+xml"/>
  <Override PartName="/ppt/charts/chart48.xml" ContentType="application/vnd.openxmlformats-officedocument.drawingml.chart+xml"/>
  <Override PartName="/ppt/notesSlides/notesSlide43.xml" ContentType="application/vnd.openxmlformats-officedocument.presentationml.notesSlide+xml"/>
  <Override PartName="/ppt/charts/chart49.xml" ContentType="application/vnd.openxmlformats-officedocument.drawingml.chart+xml"/>
  <Override PartName="/ppt/notesSlides/notesSlide44.xml" ContentType="application/vnd.openxmlformats-officedocument.presentationml.notesSlide+xml"/>
  <Override PartName="/ppt/charts/chart50.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51.xml" ContentType="application/vnd.openxmlformats-officedocument.drawingml.chart+xml"/>
  <Override PartName="/ppt/notesSlides/notesSlide47.xml" ContentType="application/vnd.openxmlformats-officedocument.presentationml.notesSlide+xml"/>
  <Override PartName="/ppt/charts/chart52.xml" ContentType="application/vnd.openxmlformats-officedocument.drawingml.chart+xml"/>
  <Override PartName="/ppt/notesSlides/notesSlide48.xml" ContentType="application/vnd.openxmlformats-officedocument.presentationml.notesSlide+xml"/>
  <Override PartName="/ppt/charts/chart53.xml" ContentType="application/vnd.openxmlformats-officedocument.drawingml.chart+xml"/>
  <Override PartName="/ppt/notesSlides/notesSlide49.xml" ContentType="application/vnd.openxmlformats-officedocument.presentationml.notesSlide+xml"/>
  <Override PartName="/ppt/charts/chart54.xml" ContentType="application/vnd.openxmlformats-officedocument.drawingml.chart+xml"/>
  <Override PartName="/ppt/theme/themeOverride16.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55.xml" ContentType="application/vnd.openxmlformats-officedocument.drawingml.chart+xml"/>
  <Override PartName="/ppt/theme/themeOverride17.xml" ContentType="application/vnd.openxmlformats-officedocument.themeOverride+xml"/>
  <Override PartName="/ppt/charts/chart56.xml" ContentType="application/vnd.openxmlformats-officedocument.drawingml.chart+xml"/>
  <Override PartName="/ppt/theme/themeOverride18.xml" ContentType="application/vnd.openxmlformats-officedocument.themeOverride+xml"/>
  <Override PartName="/ppt/notesSlides/notesSlide52.xml" ContentType="application/vnd.openxmlformats-officedocument.presentationml.notesSlide+xml"/>
  <Override PartName="/ppt/charts/chart57.xml" ContentType="application/vnd.openxmlformats-officedocument.drawingml.chart+xml"/>
  <Override PartName="/ppt/theme/themeOverride19.xml" ContentType="application/vnd.openxmlformats-officedocument.themeOverride+xml"/>
  <Override PartName="/ppt/charts/chart58.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53.xml" ContentType="application/vnd.openxmlformats-officedocument.presentationml.notesSlide+xml"/>
  <Override PartName="/ppt/charts/chart59.xml" ContentType="application/vnd.openxmlformats-officedocument.drawingml.chart+xml"/>
  <Override PartName="/ppt/theme/themeOverride20.xml" ContentType="application/vnd.openxmlformats-officedocument.themeOverride+xml"/>
  <Override PartName="/ppt/charts/chart6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54.xml" ContentType="application/vnd.openxmlformats-officedocument.presentationml.notesSlide+xml"/>
  <Override PartName="/ppt/charts/chart61.xml" ContentType="application/vnd.openxmlformats-officedocument.drawingml.chart+xml"/>
  <Override PartName="/ppt/notesSlides/notesSlide55.xml" ContentType="application/vnd.openxmlformats-officedocument.presentationml.notesSlide+xml"/>
  <Override PartName="/ppt/charts/chart62.xml" ContentType="application/vnd.openxmlformats-officedocument.drawingml.chart+xml"/>
  <Override PartName="/ppt/theme/themeOverride21.xml" ContentType="application/vnd.openxmlformats-officedocument.themeOverride+xml"/>
  <Override PartName="/ppt/charts/chart63.xml" ContentType="application/vnd.openxmlformats-officedocument.drawingml.chart+xml"/>
  <Override PartName="/ppt/theme/themeOverride22.xml" ContentType="application/vnd.openxmlformats-officedocument.themeOverride+xml"/>
  <Override PartName="/ppt/charts/chart64.xml" ContentType="application/vnd.openxmlformats-officedocument.drawingml.chart+xml"/>
  <Override PartName="/ppt/theme/themeOverride23.xml" ContentType="application/vnd.openxmlformats-officedocument.themeOverride+xml"/>
  <Override PartName="/ppt/charts/chart65.xml" ContentType="application/vnd.openxmlformats-officedocument.drawingml.chart+xml"/>
  <Override PartName="/ppt/theme/themeOverride24.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71"/>
  </p:notesMasterIdLst>
  <p:handoutMasterIdLst>
    <p:handoutMasterId r:id="rId72"/>
  </p:handoutMasterIdLst>
  <p:sldIdLst>
    <p:sldId id="859" r:id="rId2"/>
    <p:sldId id="416" r:id="rId3"/>
    <p:sldId id="672" r:id="rId4"/>
    <p:sldId id="673" r:id="rId5"/>
    <p:sldId id="660" r:id="rId6"/>
    <p:sldId id="675" r:id="rId7"/>
    <p:sldId id="886" r:id="rId8"/>
    <p:sldId id="926" r:id="rId9"/>
    <p:sldId id="869" r:id="rId10"/>
    <p:sldId id="878" r:id="rId11"/>
    <p:sldId id="943" r:id="rId12"/>
    <p:sldId id="941" r:id="rId13"/>
    <p:sldId id="670" r:id="rId14"/>
    <p:sldId id="868" r:id="rId15"/>
    <p:sldId id="939" r:id="rId16"/>
    <p:sldId id="917" r:id="rId17"/>
    <p:sldId id="911" r:id="rId18"/>
    <p:sldId id="910" r:id="rId19"/>
    <p:sldId id="940" r:id="rId20"/>
    <p:sldId id="881" r:id="rId21"/>
    <p:sldId id="691" r:id="rId22"/>
    <p:sldId id="291" r:id="rId23"/>
    <p:sldId id="922" r:id="rId24"/>
    <p:sldId id="688" r:id="rId25"/>
    <p:sldId id="908" r:id="rId26"/>
    <p:sldId id="921" r:id="rId27"/>
    <p:sldId id="906" r:id="rId28"/>
    <p:sldId id="677" r:id="rId29"/>
    <p:sldId id="478" r:id="rId30"/>
    <p:sldId id="498" r:id="rId31"/>
    <p:sldId id="501" r:id="rId32"/>
    <p:sldId id="499" r:id="rId33"/>
    <p:sldId id="500" r:id="rId34"/>
    <p:sldId id="638" r:id="rId35"/>
    <p:sldId id="923" r:id="rId36"/>
    <p:sldId id="503" r:id="rId37"/>
    <p:sldId id="505" r:id="rId38"/>
    <p:sldId id="509" r:id="rId39"/>
    <p:sldId id="830" r:id="rId40"/>
    <p:sldId id="599" r:id="rId41"/>
    <p:sldId id="407" r:id="rId42"/>
    <p:sldId id="485" r:id="rId43"/>
    <p:sldId id="924" r:id="rId44"/>
    <p:sldId id="523" r:id="rId45"/>
    <p:sldId id="391" r:id="rId46"/>
    <p:sldId id="514" r:id="rId47"/>
    <p:sldId id="925" r:id="rId48"/>
    <p:sldId id="874" r:id="rId49"/>
    <p:sldId id="894" r:id="rId50"/>
    <p:sldId id="895" r:id="rId51"/>
    <p:sldId id="518" r:id="rId52"/>
    <p:sldId id="863" r:id="rId53"/>
    <p:sldId id="864" r:id="rId54"/>
    <p:sldId id="693" r:id="rId55"/>
    <p:sldId id="885" r:id="rId56"/>
    <p:sldId id="659" r:id="rId57"/>
    <p:sldId id="525" r:id="rId58"/>
    <p:sldId id="865" r:id="rId59"/>
    <p:sldId id="866" r:id="rId60"/>
    <p:sldId id="942" r:id="rId61"/>
    <p:sldId id="891" r:id="rId62"/>
    <p:sldId id="882" r:id="rId63"/>
    <p:sldId id="888" r:id="rId64"/>
    <p:sldId id="892" r:id="rId65"/>
    <p:sldId id="679" r:id="rId66"/>
    <p:sldId id="875" r:id="rId67"/>
    <p:sldId id="884" r:id="rId68"/>
    <p:sldId id="877" r:id="rId69"/>
    <p:sldId id="617" r:id="rId70"/>
  </p:sldIdLst>
  <p:sldSz cx="12192000" cy="6858000"/>
  <p:notesSz cx="9290050" cy="7004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392" userDrawn="1">
          <p15:clr>
            <a:srgbClr val="A4A3A4"/>
          </p15:clr>
        </p15:guide>
        <p15:guide id="12" orient="horz" pos="480" userDrawn="1">
          <p15:clr>
            <a:srgbClr val="A4A3A4"/>
          </p15:clr>
        </p15:guide>
        <p15:guide id="13" orient="horz" pos="3072" userDrawn="1">
          <p15:clr>
            <a:srgbClr val="A4A3A4"/>
          </p15:clr>
        </p15:guide>
        <p15:guide id="14" orient="horz" pos="3696" userDrawn="1">
          <p15:clr>
            <a:srgbClr val="A4A3A4"/>
          </p15:clr>
        </p15:guide>
        <p15:guide id="15" pos="240" userDrawn="1">
          <p15:clr>
            <a:srgbClr val="A4A3A4"/>
          </p15:clr>
        </p15:guide>
        <p15:guide id="16" orient="horz" pos="768" userDrawn="1">
          <p15:clr>
            <a:srgbClr val="A4A3A4"/>
          </p15:clr>
        </p15:guide>
        <p15:guide id="18" orient="horz" pos="4128" userDrawn="1">
          <p15:clr>
            <a:srgbClr val="A4A3A4"/>
          </p15:clr>
        </p15:guide>
        <p15:guide id="19" pos="384" userDrawn="1">
          <p15:clr>
            <a:srgbClr val="A4A3A4"/>
          </p15:clr>
        </p15:guide>
        <p15:guide id="21" pos="3120" userDrawn="1">
          <p15:clr>
            <a:srgbClr val="A4A3A4"/>
          </p15:clr>
        </p15:guide>
        <p15:guide id="22" pos="4560" userDrawn="1">
          <p15:clr>
            <a:srgbClr val="A4A3A4"/>
          </p15:clr>
        </p15:guide>
        <p15:guide id="23" orient="horz" pos="3312" userDrawn="1">
          <p15:clr>
            <a:srgbClr val="A4A3A4"/>
          </p15:clr>
        </p15:guide>
        <p15:guide id="24" pos="2352" userDrawn="1">
          <p15:clr>
            <a:srgbClr val="A4A3A4"/>
          </p15:clr>
        </p15:guide>
        <p15:guide id="25" orient="horz" pos="96" userDrawn="1">
          <p15:clr>
            <a:srgbClr val="A4A3A4"/>
          </p15:clr>
        </p15:guide>
        <p15:guide id="26" orient="horz" pos="3408" userDrawn="1">
          <p15:clr>
            <a:srgbClr val="A4A3A4"/>
          </p15:clr>
        </p15:guide>
        <p15:guide id="27" orient="horz" pos="384" userDrawn="1">
          <p15:clr>
            <a:srgbClr val="A4A3A4"/>
          </p15:clr>
        </p15:guide>
        <p15:guide id="28" pos="2256" userDrawn="1">
          <p15:clr>
            <a:srgbClr val="A4A3A4"/>
          </p15:clr>
        </p15:guide>
        <p15:guide id="30" pos="12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amp; Jess Karamouzis" initials="A&amp;JK" lastIdx="1" clrIdx="0">
    <p:extLst>
      <p:ext uri="{19B8F6BF-5375-455C-9EA6-DF929625EA0E}">
        <p15:presenceInfo xmlns:p15="http://schemas.microsoft.com/office/powerpoint/2012/main" userId="5f2f5c191da931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0C0"/>
    <a:srgbClr val="8AB7FF"/>
    <a:srgbClr val="3D3DFF"/>
    <a:srgbClr val="D9F4BE"/>
    <a:srgbClr val="828282"/>
    <a:srgbClr val="FF0A0A"/>
    <a:srgbClr val="9BA767"/>
    <a:srgbClr val="D9D905"/>
    <a:srgbClr val="70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8" autoAdjust="0"/>
    <p:restoredTop sz="97325" autoAdjust="0"/>
  </p:normalViewPr>
  <p:slideViewPr>
    <p:cSldViewPr showGuides="1">
      <p:cViewPr varScale="1">
        <p:scale>
          <a:sx n="114" d="100"/>
          <a:sy n="114" d="100"/>
        </p:scale>
        <p:origin x="2292" y="102"/>
      </p:cViewPr>
      <p:guideLst>
        <p:guide orient="horz" pos="1920"/>
        <p:guide pos="3840"/>
        <p:guide orient="horz" pos="3504"/>
        <p:guide orient="horz" pos="3984"/>
        <p:guide pos="3504"/>
        <p:guide pos="4176"/>
        <p:guide pos="7296"/>
        <p:guide orient="horz" pos="1392"/>
        <p:guide orient="horz" pos="480"/>
        <p:guide orient="horz" pos="3072"/>
        <p:guide orient="horz" pos="3696"/>
        <p:guide pos="240"/>
        <p:guide orient="horz" pos="768"/>
        <p:guide orient="horz" pos="4128"/>
        <p:guide pos="384"/>
        <p:guide pos="3120"/>
        <p:guide pos="4560"/>
        <p:guide orient="horz" pos="3312"/>
        <p:guide pos="2352"/>
        <p:guide orient="horz" pos="96"/>
        <p:guide orient="horz" pos="3408"/>
        <p:guide orient="horz" pos="384"/>
        <p:guide pos="2256"/>
        <p:guide pos="1296"/>
      </p:guideLst>
    </p:cSldViewPr>
  </p:slideViewPr>
  <p:notesTextViewPr>
    <p:cViewPr>
      <p:scale>
        <a:sx n="3" d="2"/>
        <a:sy n="3" d="2"/>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6.xml"/><Relationship Id="rId1" Type="http://schemas.microsoft.com/office/2011/relationships/chartStyle" Target="style16.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5.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6.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7.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8.xlsx"/><Relationship Id="rId1" Type="http://schemas.openxmlformats.org/officeDocument/2006/relationships/themeOverride" Target="../theme/themeOverride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7.xml"/><Relationship Id="rId1" Type="http://schemas.microsoft.com/office/2011/relationships/chartStyle" Target="style1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8.xml"/><Relationship Id="rId1" Type="http://schemas.microsoft.com/office/2011/relationships/chartStyle" Target="style1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9.xml"/><Relationship Id="rId1" Type="http://schemas.microsoft.com/office/2011/relationships/chartStyle" Target="style1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0.xml"/><Relationship Id="rId1" Type="http://schemas.microsoft.com/office/2011/relationships/chartStyle" Target="style2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1.xml"/><Relationship Id="rId1" Type="http://schemas.microsoft.com/office/2011/relationships/chartStyle" Target="style21.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2.xml"/><Relationship Id="rId1" Type="http://schemas.microsoft.com/office/2011/relationships/chartStyle" Target="style2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3.xml"/><Relationship Id="rId1" Type="http://schemas.microsoft.com/office/2011/relationships/chartStyle" Target="style23.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4.xml"/><Relationship Id="rId1" Type="http://schemas.microsoft.com/office/2011/relationships/chartStyle" Target="style24.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5.xml"/><Relationship Id="rId1" Type="http://schemas.microsoft.com/office/2011/relationships/chartStyle" Target="style25.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4.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15.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17.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18.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1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6.xml"/><Relationship Id="rId1" Type="http://schemas.microsoft.com/office/2011/relationships/chartStyle" Target="style26.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0.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7.xml"/><Relationship Id="rId1" Type="http://schemas.microsoft.com/office/2011/relationships/chartStyle" Target="style27.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21.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2.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3.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2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2068783484573"/>
          <c:y val="6.3059158135292642E-2"/>
          <c:w val="0.76912673612881588"/>
          <c:h val="0.78827928618352394"/>
        </c:manualLayout>
      </c:layout>
      <c:pieChart>
        <c:varyColors val="1"/>
        <c:ser>
          <c:idx val="0"/>
          <c:order val="0"/>
          <c:tx>
            <c:strRef>
              <c:f>Sheet1!$A$2</c:f>
              <c:strCache>
                <c:ptCount val="1"/>
                <c:pt idx="0">
                  <c:v>Social Media</c:v>
                </c:pt>
              </c:strCache>
            </c:strRef>
          </c:tx>
          <c:spPr>
            <a:solidFill>
              <a:srgbClr val="A1A1C3"/>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5DEF-493F-9C6E-F62151027DDF}"/>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5DEF-493F-9C6E-F62151027DDF}"/>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DEF-493F-9C6E-F62151027DDF}"/>
              </c:ext>
            </c:extLst>
          </c:dPt>
          <c:dLbls>
            <c:dLbl>
              <c:idx val="0"/>
              <c:layout>
                <c:manualLayout>
                  <c:x val="-0.19782716106811735"/>
                  <c:y val="0.15365931599306251"/>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5DEF-493F-9C6E-F62151027DDF}"/>
                </c:ext>
              </c:extLst>
            </c:dLbl>
            <c:dLbl>
              <c:idx val="1"/>
              <c:layout>
                <c:manualLayout>
                  <c:x val="0.15865816485929399"/>
                  <c:y val="-0.2548291142339519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5DEF-493F-9C6E-F62151027DD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DEF-493F-9C6E-F62151027D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Cache>
                <c:formatCode>h:mm;@</c:formatCode>
                <c:ptCount val="3"/>
                <c:pt idx="0">
                  <c:v>1.1805555555555555E-2</c:v>
                </c:pt>
                <c:pt idx="1">
                  <c:v>2.8472222222222222E-2</c:v>
                </c:pt>
                <c:pt idx="2">
                  <c:v>3.472222222222222E-3</c:v>
                </c:pt>
              </c:numCache>
            </c:numRef>
          </c:val>
          <c:extLst>
            <c:ext xmlns:c16="http://schemas.microsoft.com/office/drawing/2014/chart" uri="{C3380CC4-5D6E-409C-BE32-E72D297353CC}">
              <c16:uniqueId val="{00000000-B83F-464C-B8EB-6FC8982DECBD}"/>
            </c:ext>
          </c:extLst>
        </c:ser>
        <c:ser>
          <c:idx val="1"/>
          <c:order val="1"/>
          <c:tx>
            <c:strRef>
              <c:f>Sheet1!$A$3</c:f>
              <c:strCache>
                <c:ptCount val="1"/>
                <c:pt idx="0">
                  <c:v>Email</c:v>
                </c:pt>
              </c:strCache>
            </c:strRef>
          </c:tx>
          <c:spPr>
            <a:solidFill>
              <a:srgbClr val="790505"/>
            </a:solidFill>
            <a:ln>
              <a:solidFill>
                <a:schemeClr val="tx1"/>
              </a:solidFill>
            </a:ln>
            <a:effectLst>
              <a:outerShdw blurRad="50800" dist="38100" dir="2700000" algn="tl" rotWithShape="0">
                <a:prstClr val="black">
                  <a:alpha val="40000"/>
                </a:prstClr>
              </a:outerShdw>
            </a:effectLst>
          </c:spPr>
          <c:dPt>
            <c:idx val="0"/>
            <c:bubble3D val="0"/>
            <c:spPr>
              <a:solidFill>
                <a:srgbClr val="790505"/>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21BC-4688-9046-FD986455052C}"/>
              </c:ext>
            </c:extLst>
          </c:dPt>
          <c:dPt>
            <c:idx val="1"/>
            <c:bubble3D val="0"/>
            <c:spPr>
              <a:solidFill>
                <a:srgbClr val="790505"/>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21BC-4688-9046-FD986455052C}"/>
              </c:ext>
            </c:extLst>
          </c:dPt>
          <c:dPt>
            <c:idx val="2"/>
            <c:bubble3D val="0"/>
            <c:spPr>
              <a:solidFill>
                <a:srgbClr val="790505"/>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21BC-4688-9046-FD986455052C}"/>
              </c:ext>
            </c:extLst>
          </c:dPt>
          <c:cat>
            <c:strRef>
              <c:f>Sheet1!$B$1:$D$1</c:f>
              <c:strCache>
                <c:ptCount val="3"/>
                <c:pt idx="0">
                  <c:v>Computer</c:v>
                </c:pt>
                <c:pt idx="1">
                  <c:v>Smartphone</c:v>
                </c:pt>
                <c:pt idx="2">
                  <c:v>Tablet</c:v>
                </c:pt>
              </c:strCache>
            </c:strRef>
          </c:cat>
          <c:val>
            <c:numRef>
              <c:f>Sheet1!$B$3:$D$3</c:f>
              <c:numCache>
                <c:formatCode>h:mm;@</c:formatCode>
                <c:ptCount val="3"/>
                <c:pt idx="0">
                  <c:v>2.361111111111111E-2</c:v>
                </c:pt>
                <c:pt idx="1">
                  <c:v>1.3194444444444444E-2</c:v>
                </c:pt>
                <c:pt idx="2">
                  <c:v>3.472222222222222E-3</c:v>
                </c:pt>
              </c:numCache>
            </c:numRef>
          </c:val>
          <c:extLst>
            <c:ext xmlns:c16="http://schemas.microsoft.com/office/drawing/2014/chart" uri="{C3380CC4-5D6E-409C-BE32-E72D297353CC}">
              <c16:uniqueId val="{00000001-B83F-464C-B8EB-6FC8982DECBD}"/>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21BC-4688-9046-FD986455052C}"/>
              </c:ext>
            </c:extLst>
          </c:dPt>
          <c:dPt>
            <c:idx val="1"/>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21BC-4688-9046-FD986455052C}"/>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21BC-4688-9046-FD986455052C}"/>
              </c:ext>
            </c:extLst>
          </c:dPt>
          <c:cat>
            <c:strRef>
              <c:f>Sheet1!$B$1:$D$1</c:f>
              <c:strCache>
                <c:ptCount val="3"/>
                <c:pt idx="0">
                  <c:v>Computer</c:v>
                </c:pt>
                <c:pt idx="1">
                  <c:v>Smartphone</c:v>
                </c:pt>
                <c:pt idx="2">
                  <c:v>Tablet</c:v>
                </c:pt>
              </c:strCache>
            </c:strRef>
          </c:cat>
          <c:val>
            <c:numRef>
              <c:f>Sheet1!$B$4:$D$4</c:f>
              <c:numCache>
                <c:formatCode>h:mm;@</c:formatCode>
                <c:ptCount val="3"/>
                <c:pt idx="0">
                  <c:v>1.4583333333333334E-2</c:v>
                </c:pt>
                <c:pt idx="1">
                  <c:v>1.5277777777777777E-2</c:v>
                </c:pt>
                <c:pt idx="2" formatCode="[hh]:mm">
                  <c:v>6.2500000000000003E-3</c:v>
                </c:pt>
              </c:numCache>
            </c:numRef>
          </c:val>
          <c:extLst>
            <c:ext xmlns:c16="http://schemas.microsoft.com/office/drawing/2014/chart" uri="{C3380CC4-5D6E-409C-BE32-E72D297353CC}">
              <c16:uniqueId val="{00000002-B83F-464C-B8EB-6FC8982DECBD}"/>
            </c:ext>
          </c:extLst>
        </c:ser>
        <c:ser>
          <c:idx val="3"/>
          <c:order val="3"/>
          <c:tx>
            <c:strRef>
              <c:f>Sheet1!$A$5</c:f>
              <c:strCache>
                <c:ptCount val="1"/>
                <c:pt idx="0">
                  <c:v>Streaming Video Other Than TV Programs on Digital Media</c:v>
                </c:pt>
              </c:strCache>
            </c:strRef>
          </c:tx>
          <c:dPt>
            <c:idx val="0"/>
            <c:bubble3D val="0"/>
            <c:spPr>
              <a:solidFill>
                <a:schemeClr val="accent1"/>
              </a:solidFill>
              <a:ln>
                <a:noFill/>
              </a:ln>
              <a:effectLst/>
            </c:spPr>
            <c:extLst>
              <c:ext xmlns:c16="http://schemas.microsoft.com/office/drawing/2014/chart" uri="{C3380CC4-5D6E-409C-BE32-E72D297353CC}">
                <c16:uniqueId val="{00000013-21BC-4688-9046-FD986455052C}"/>
              </c:ext>
            </c:extLst>
          </c:dPt>
          <c:dPt>
            <c:idx val="1"/>
            <c:bubble3D val="0"/>
            <c:spPr>
              <a:solidFill>
                <a:schemeClr val="accent2"/>
              </a:solidFill>
              <a:ln>
                <a:noFill/>
              </a:ln>
              <a:effectLst/>
            </c:spPr>
            <c:extLst>
              <c:ext xmlns:c16="http://schemas.microsoft.com/office/drawing/2014/chart" uri="{C3380CC4-5D6E-409C-BE32-E72D297353CC}">
                <c16:uniqueId val="{00000015-21BC-4688-9046-FD986455052C}"/>
              </c:ext>
            </c:extLst>
          </c:dPt>
          <c:dPt>
            <c:idx val="2"/>
            <c:bubble3D val="0"/>
            <c:spPr>
              <a:solidFill>
                <a:schemeClr val="accent3"/>
              </a:solidFill>
              <a:ln>
                <a:noFill/>
              </a:ln>
              <a:effectLst/>
            </c:spPr>
            <c:extLst>
              <c:ext xmlns:c16="http://schemas.microsoft.com/office/drawing/2014/chart" uri="{C3380CC4-5D6E-409C-BE32-E72D297353CC}">
                <c16:uniqueId val="{00000017-21BC-4688-9046-FD986455052C}"/>
              </c:ext>
            </c:extLst>
          </c:dPt>
          <c:cat>
            <c:strRef>
              <c:f>Sheet1!$B$1:$D$1</c:f>
              <c:strCache>
                <c:ptCount val="3"/>
                <c:pt idx="0">
                  <c:v>Computer</c:v>
                </c:pt>
                <c:pt idx="1">
                  <c:v>Smartphone</c:v>
                </c:pt>
                <c:pt idx="2">
                  <c:v>Tablet</c:v>
                </c:pt>
              </c:strCache>
            </c:strRef>
          </c:cat>
          <c:val>
            <c:numRef>
              <c:f>Sheet1!$B$5:$D$5</c:f>
              <c:numCache>
                <c:formatCode>h:mm;@</c:formatCode>
                <c:ptCount val="3"/>
                <c:pt idx="0">
                  <c:v>1.1111111111111112E-2</c:v>
                </c:pt>
                <c:pt idx="1">
                  <c:v>1.5972222222222221E-2</c:v>
                </c:pt>
                <c:pt idx="2">
                  <c:v>4.1666666666666666E-3</c:v>
                </c:pt>
              </c:numCache>
            </c:numRef>
          </c:val>
          <c:extLst>
            <c:ext xmlns:c16="http://schemas.microsoft.com/office/drawing/2014/chart" uri="{C3380CC4-5D6E-409C-BE32-E72D297353CC}">
              <c16:uniqueId val="{00000000-5DEF-493F-9C6E-F62151027DDF}"/>
            </c:ext>
          </c:extLst>
        </c:ser>
        <c:ser>
          <c:idx val="4"/>
          <c:order val="4"/>
          <c:tx>
            <c:strRef>
              <c:f>Sheet1!$A$6</c:f>
              <c:strCache>
                <c:ptCount val="1"/>
                <c:pt idx="0">
                  <c:v>Search</c:v>
                </c:pt>
              </c:strCache>
            </c:strRef>
          </c:tx>
          <c:dPt>
            <c:idx val="0"/>
            <c:bubble3D val="0"/>
            <c:spPr>
              <a:solidFill>
                <a:schemeClr val="accent1"/>
              </a:solidFill>
              <a:ln>
                <a:noFill/>
              </a:ln>
              <a:effectLst/>
            </c:spPr>
            <c:extLst>
              <c:ext xmlns:c16="http://schemas.microsoft.com/office/drawing/2014/chart" uri="{C3380CC4-5D6E-409C-BE32-E72D297353CC}">
                <c16:uniqueId val="{00000019-21BC-4688-9046-FD986455052C}"/>
              </c:ext>
            </c:extLst>
          </c:dPt>
          <c:dPt>
            <c:idx val="1"/>
            <c:bubble3D val="0"/>
            <c:spPr>
              <a:solidFill>
                <a:schemeClr val="accent2"/>
              </a:solidFill>
              <a:ln>
                <a:noFill/>
              </a:ln>
              <a:effectLst/>
            </c:spPr>
            <c:extLst>
              <c:ext xmlns:c16="http://schemas.microsoft.com/office/drawing/2014/chart" uri="{C3380CC4-5D6E-409C-BE32-E72D297353CC}">
                <c16:uniqueId val="{0000001B-21BC-4688-9046-FD986455052C}"/>
              </c:ext>
            </c:extLst>
          </c:dPt>
          <c:dPt>
            <c:idx val="2"/>
            <c:bubble3D val="0"/>
            <c:spPr>
              <a:solidFill>
                <a:schemeClr val="accent3"/>
              </a:solidFill>
              <a:ln>
                <a:noFill/>
              </a:ln>
              <a:effectLst/>
            </c:spPr>
            <c:extLst>
              <c:ext xmlns:c16="http://schemas.microsoft.com/office/drawing/2014/chart" uri="{C3380CC4-5D6E-409C-BE32-E72D297353CC}">
                <c16:uniqueId val="{0000001D-21BC-4688-9046-FD986455052C}"/>
              </c:ext>
            </c:extLst>
          </c:dPt>
          <c:cat>
            <c:strRef>
              <c:f>Sheet1!$B$1:$D$1</c:f>
              <c:strCache>
                <c:ptCount val="3"/>
                <c:pt idx="0">
                  <c:v>Computer</c:v>
                </c:pt>
                <c:pt idx="1">
                  <c:v>Smartphone</c:v>
                </c:pt>
                <c:pt idx="2">
                  <c:v>Tablet</c:v>
                </c:pt>
              </c:strCache>
            </c:strRef>
          </c:cat>
          <c:val>
            <c:numRef>
              <c:f>Sheet1!$B$6:$D$6</c:f>
              <c:numCache>
                <c:formatCode>h:mm;@</c:formatCode>
                <c:ptCount val="3"/>
                <c:pt idx="0">
                  <c:v>1.2500000000000001E-2</c:v>
                </c:pt>
                <c:pt idx="1">
                  <c:v>1.1805555555555555E-2</c:v>
                </c:pt>
                <c:pt idx="2">
                  <c:v>2.0833333333333333E-3</c:v>
                </c:pt>
              </c:numCache>
            </c:numRef>
          </c:val>
          <c:extLst>
            <c:ext xmlns:c16="http://schemas.microsoft.com/office/drawing/2014/chart" uri="{C3380CC4-5D6E-409C-BE32-E72D297353CC}">
              <c16:uniqueId val="{00000001-5DEF-493F-9C6E-F62151027DDF}"/>
            </c:ext>
          </c:extLst>
        </c:ser>
        <c:ser>
          <c:idx val="5"/>
          <c:order val="5"/>
          <c:tx>
            <c:strRef>
              <c:f>Sheet1!$A$7</c:f>
              <c:strCache>
                <c:ptCount val="1"/>
                <c:pt idx="0">
                  <c:v>Streaming Programs on Digital Media No Ads</c:v>
                </c:pt>
              </c:strCache>
            </c:strRef>
          </c:tx>
          <c:dPt>
            <c:idx val="0"/>
            <c:bubble3D val="0"/>
            <c:spPr>
              <a:solidFill>
                <a:schemeClr val="accent1"/>
              </a:solidFill>
              <a:ln>
                <a:noFill/>
              </a:ln>
              <a:effectLst/>
            </c:spPr>
            <c:extLst>
              <c:ext xmlns:c16="http://schemas.microsoft.com/office/drawing/2014/chart" uri="{C3380CC4-5D6E-409C-BE32-E72D297353CC}">
                <c16:uniqueId val="{0000001F-21BC-4688-9046-FD986455052C}"/>
              </c:ext>
            </c:extLst>
          </c:dPt>
          <c:dPt>
            <c:idx val="1"/>
            <c:bubble3D val="0"/>
            <c:spPr>
              <a:solidFill>
                <a:schemeClr val="accent2"/>
              </a:solidFill>
              <a:ln>
                <a:noFill/>
              </a:ln>
              <a:effectLst/>
            </c:spPr>
            <c:extLst>
              <c:ext xmlns:c16="http://schemas.microsoft.com/office/drawing/2014/chart" uri="{C3380CC4-5D6E-409C-BE32-E72D297353CC}">
                <c16:uniqueId val="{00000021-21BC-4688-9046-FD986455052C}"/>
              </c:ext>
            </c:extLst>
          </c:dPt>
          <c:dPt>
            <c:idx val="2"/>
            <c:bubble3D val="0"/>
            <c:spPr>
              <a:solidFill>
                <a:schemeClr val="accent3"/>
              </a:solidFill>
              <a:ln>
                <a:noFill/>
              </a:ln>
              <a:effectLst/>
            </c:spPr>
            <c:extLst>
              <c:ext xmlns:c16="http://schemas.microsoft.com/office/drawing/2014/chart" uri="{C3380CC4-5D6E-409C-BE32-E72D297353CC}">
                <c16:uniqueId val="{00000023-21BC-4688-9046-FD986455052C}"/>
              </c:ext>
            </c:extLst>
          </c:dPt>
          <c:cat>
            <c:strRef>
              <c:f>Sheet1!$B$1:$D$1</c:f>
              <c:strCache>
                <c:ptCount val="3"/>
                <c:pt idx="0">
                  <c:v>Computer</c:v>
                </c:pt>
                <c:pt idx="1">
                  <c:v>Smartphone</c:v>
                </c:pt>
                <c:pt idx="2">
                  <c:v>Tablet</c:v>
                </c:pt>
              </c:strCache>
            </c:strRef>
          </c:cat>
          <c:val>
            <c:numRef>
              <c:f>Sheet1!$B$7:$D$7</c:f>
              <c:numCache>
                <c:formatCode>h:mm;@</c:formatCode>
                <c:ptCount val="3"/>
                <c:pt idx="0">
                  <c:v>5.5555555555555558E-3</c:v>
                </c:pt>
                <c:pt idx="1">
                  <c:v>5.5555555555555558E-3</c:v>
                </c:pt>
                <c:pt idx="2">
                  <c:v>2.7777777777777779E-3</c:v>
                </c:pt>
              </c:numCache>
            </c:numRef>
          </c:val>
          <c:extLst>
            <c:ext xmlns:c16="http://schemas.microsoft.com/office/drawing/2014/chart" uri="{C3380CC4-5D6E-409C-BE32-E72D297353CC}">
              <c16:uniqueId val="{00000002-5DEF-493F-9C6E-F62151027DDF}"/>
            </c:ext>
          </c:extLst>
        </c:ser>
        <c:ser>
          <c:idx val="6"/>
          <c:order val="6"/>
          <c:tx>
            <c:strRef>
              <c:f>Sheet1!$A$8</c:f>
              <c:strCache>
                <c:ptCount val="1"/>
                <c:pt idx="0">
                  <c:v>Streaming Audio</c:v>
                </c:pt>
              </c:strCache>
            </c:strRef>
          </c:tx>
          <c:dPt>
            <c:idx val="0"/>
            <c:bubble3D val="0"/>
            <c:spPr>
              <a:solidFill>
                <a:schemeClr val="accent1"/>
              </a:solidFill>
              <a:ln>
                <a:noFill/>
              </a:ln>
              <a:effectLst/>
            </c:spPr>
            <c:extLst>
              <c:ext xmlns:c16="http://schemas.microsoft.com/office/drawing/2014/chart" uri="{C3380CC4-5D6E-409C-BE32-E72D297353CC}">
                <c16:uniqueId val="{00000025-21BC-4688-9046-FD986455052C}"/>
              </c:ext>
            </c:extLst>
          </c:dPt>
          <c:dPt>
            <c:idx val="1"/>
            <c:bubble3D val="0"/>
            <c:spPr>
              <a:solidFill>
                <a:schemeClr val="accent2"/>
              </a:solidFill>
              <a:ln>
                <a:noFill/>
              </a:ln>
              <a:effectLst/>
            </c:spPr>
            <c:extLst>
              <c:ext xmlns:c16="http://schemas.microsoft.com/office/drawing/2014/chart" uri="{C3380CC4-5D6E-409C-BE32-E72D297353CC}">
                <c16:uniqueId val="{00000027-21BC-4688-9046-FD986455052C}"/>
              </c:ext>
            </c:extLst>
          </c:dPt>
          <c:dPt>
            <c:idx val="2"/>
            <c:bubble3D val="0"/>
            <c:spPr>
              <a:solidFill>
                <a:schemeClr val="accent3"/>
              </a:solidFill>
              <a:ln>
                <a:noFill/>
              </a:ln>
              <a:effectLst/>
            </c:spPr>
            <c:extLst>
              <c:ext xmlns:c16="http://schemas.microsoft.com/office/drawing/2014/chart" uri="{C3380CC4-5D6E-409C-BE32-E72D297353CC}">
                <c16:uniqueId val="{00000029-21BC-4688-9046-FD986455052C}"/>
              </c:ext>
            </c:extLst>
          </c:dPt>
          <c:cat>
            <c:strRef>
              <c:f>Sheet1!$B$1:$D$1</c:f>
              <c:strCache>
                <c:ptCount val="3"/>
                <c:pt idx="0">
                  <c:v>Computer</c:v>
                </c:pt>
                <c:pt idx="1">
                  <c:v>Smartphone</c:v>
                </c:pt>
                <c:pt idx="2">
                  <c:v>Tablet</c:v>
                </c:pt>
              </c:strCache>
            </c:strRef>
          </c:cat>
          <c:val>
            <c:numRef>
              <c:f>Sheet1!$B$8:$D$8</c:f>
              <c:numCache>
                <c:formatCode>h:mm;@</c:formatCode>
                <c:ptCount val="3"/>
                <c:pt idx="0">
                  <c:v>4.8611111111111112E-3</c:v>
                </c:pt>
                <c:pt idx="1">
                  <c:v>7.6388888888888886E-3</c:v>
                </c:pt>
                <c:pt idx="2">
                  <c:v>6.9444444444444447E-4</c:v>
                </c:pt>
              </c:numCache>
            </c:numRef>
          </c:val>
          <c:extLst>
            <c:ext xmlns:c16="http://schemas.microsoft.com/office/drawing/2014/chart" uri="{C3380CC4-5D6E-409C-BE32-E72D297353CC}">
              <c16:uniqueId val="{00000003-5DEF-493F-9C6E-F62151027DDF}"/>
            </c:ext>
          </c:extLst>
        </c:ser>
        <c:ser>
          <c:idx val="7"/>
          <c:order val="7"/>
          <c:tx>
            <c:strRef>
              <c:f>Sheet1!$A$9</c:f>
              <c:strCache>
                <c:ptCount val="1"/>
                <c:pt idx="0">
                  <c:v>Any other news website</c:v>
                </c:pt>
              </c:strCache>
            </c:strRef>
          </c:tx>
          <c:dPt>
            <c:idx val="0"/>
            <c:bubble3D val="0"/>
            <c:spPr>
              <a:solidFill>
                <a:schemeClr val="accent1"/>
              </a:solidFill>
              <a:ln>
                <a:noFill/>
              </a:ln>
              <a:effectLst/>
            </c:spPr>
            <c:extLst>
              <c:ext xmlns:c16="http://schemas.microsoft.com/office/drawing/2014/chart" uri="{C3380CC4-5D6E-409C-BE32-E72D297353CC}">
                <c16:uniqueId val="{0000002B-21BC-4688-9046-FD986455052C}"/>
              </c:ext>
            </c:extLst>
          </c:dPt>
          <c:dPt>
            <c:idx val="1"/>
            <c:bubble3D val="0"/>
            <c:spPr>
              <a:solidFill>
                <a:schemeClr val="accent2"/>
              </a:solidFill>
              <a:ln>
                <a:noFill/>
              </a:ln>
              <a:effectLst/>
            </c:spPr>
            <c:extLst>
              <c:ext xmlns:c16="http://schemas.microsoft.com/office/drawing/2014/chart" uri="{C3380CC4-5D6E-409C-BE32-E72D297353CC}">
                <c16:uniqueId val="{0000002D-21BC-4688-9046-FD986455052C}"/>
              </c:ext>
            </c:extLst>
          </c:dPt>
          <c:dPt>
            <c:idx val="2"/>
            <c:bubble3D val="0"/>
            <c:spPr>
              <a:solidFill>
                <a:schemeClr val="accent3"/>
              </a:solidFill>
              <a:ln>
                <a:noFill/>
              </a:ln>
              <a:effectLst/>
            </c:spPr>
            <c:extLst>
              <c:ext xmlns:c16="http://schemas.microsoft.com/office/drawing/2014/chart" uri="{C3380CC4-5D6E-409C-BE32-E72D297353CC}">
                <c16:uniqueId val="{0000002F-21BC-4688-9046-FD986455052C}"/>
              </c:ext>
            </c:extLst>
          </c:dPt>
          <c:cat>
            <c:strRef>
              <c:f>Sheet1!$B$1:$D$1</c:f>
              <c:strCache>
                <c:ptCount val="3"/>
                <c:pt idx="0">
                  <c:v>Computer</c:v>
                </c:pt>
                <c:pt idx="1">
                  <c:v>Smartphone</c:v>
                </c:pt>
                <c:pt idx="2">
                  <c:v>Tablet</c:v>
                </c:pt>
              </c:strCache>
            </c:strRef>
          </c:cat>
          <c:val>
            <c:numRef>
              <c:f>Sheet1!$B$9:$D$9</c:f>
              <c:numCache>
                <c:formatCode>h:mm;@</c:formatCode>
                <c:ptCount val="3"/>
                <c:pt idx="0">
                  <c:v>3.472222222222222E-3</c:v>
                </c:pt>
                <c:pt idx="1">
                  <c:v>3.472222222222222E-3</c:v>
                </c:pt>
                <c:pt idx="2">
                  <c:v>1.3888888888888889E-3</c:v>
                </c:pt>
              </c:numCache>
            </c:numRef>
          </c:val>
          <c:extLst>
            <c:ext xmlns:c16="http://schemas.microsoft.com/office/drawing/2014/chart" uri="{C3380CC4-5D6E-409C-BE32-E72D297353CC}">
              <c16:uniqueId val="{00000004-5DEF-493F-9C6E-F62151027DDF}"/>
            </c:ext>
          </c:extLst>
        </c:ser>
        <c:ser>
          <c:idx val="8"/>
          <c:order val="8"/>
          <c:tx>
            <c:strRef>
              <c:f>Sheet1!$A$10</c:f>
              <c:strCache>
                <c:ptCount val="1"/>
                <c:pt idx="0">
                  <c:v>Local Radio Stations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31-21BC-4688-9046-FD986455052C}"/>
              </c:ext>
            </c:extLst>
          </c:dPt>
          <c:dPt>
            <c:idx val="1"/>
            <c:bubble3D val="0"/>
            <c:spPr>
              <a:solidFill>
                <a:schemeClr val="accent2"/>
              </a:solidFill>
              <a:ln>
                <a:noFill/>
              </a:ln>
              <a:effectLst/>
            </c:spPr>
            <c:extLst>
              <c:ext xmlns:c16="http://schemas.microsoft.com/office/drawing/2014/chart" uri="{C3380CC4-5D6E-409C-BE32-E72D297353CC}">
                <c16:uniqueId val="{00000033-21BC-4688-9046-FD986455052C}"/>
              </c:ext>
            </c:extLst>
          </c:dPt>
          <c:dPt>
            <c:idx val="2"/>
            <c:bubble3D val="0"/>
            <c:spPr>
              <a:solidFill>
                <a:schemeClr val="accent3"/>
              </a:solidFill>
              <a:ln>
                <a:noFill/>
              </a:ln>
              <a:effectLst/>
            </c:spPr>
            <c:extLst>
              <c:ext xmlns:c16="http://schemas.microsoft.com/office/drawing/2014/chart" uri="{C3380CC4-5D6E-409C-BE32-E72D297353CC}">
                <c16:uniqueId val="{00000035-21BC-4688-9046-FD986455052C}"/>
              </c:ext>
            </c:extLst>
          </c:dPt>
          <c:cat>
            <c:strRef>
              <c:f>Sheet1!$B$1:$D$1</c:f>
              <c:strCache>
                <c:ptCount val="3"/>
                <c:pt idx="0">
                  <c:v>Computer</c:v>
                </c:pt>
                <c:pt idx="1">
                  <c:v>Smartphone</c:v>
                </c:pt>
                <c:pt idx="2">
                  <c:v>Tablet</c:v>
                </c:pt>
              </c:strCache>
            </c:strRef>
          </c:cat>
          <c:val>
            <c:numRef>
              <c:f>Sheet1!$B$10:$D$10</c:f>
              <c:numCache>
                <c:formatCode>h:mm;@</c:formatCode>
                <c:ptCount val="3"/>
                <c:pt idx="0">
                  <c:v>2.7777777777777779E-3</c:v>
                </c:pt>
                <c:pt idx="1">
                  <c:v>2.7777777777777779E-3</c:v>
                </c:pt>
                <c:pt idx="2">
                  <c:v>6.9444444444444447E-4</c:v>
                </c:pt>
              </c:numCache>
            </c:numRef>
          </c:val>
          <c:extLst>
            <c:ext xmlns:c16="http://schemas.microsoft.com/office/drawing/2014/chart" uri="{C3380CC4-5D6E-409C-BE32-E72D297353CC}">
              <c16:uniqueId val="{00000005-5DEF-493F-9C6E-F62151027DDF}"/>
            </c:ext>
          </c:extLst>
        </c:ser>
        <c:ser>
          <c:idx val="9"/>
          <c:order val="9"/>
          <c:tx>
            <c:strRef>
              <c:f>Sheet1!$A$11</c:f>
              <c:strCache>
                <c:ptCount val="1"/>
                <c:pt idx="0">
                  <c:v>Podcasts</c:v>
                </c:pt>
              </c:strCache>
            </c:strRef>
          </c:tx>
          <c:dPt>
            <c:idx val="0"/>
            <c:bubble3D val="0"/>
            <c:spPr>
              <a:solidFill>
                <a:schemeClr val="accent1"/>
              </a:solidFill>
              <a:ln>
                <a:noFill/>
              </a:ln>
              <a:effectLst/>
            </c:spPr>
            <c:extLst>
              <c:ext xmlns:c16="http://schemas.microsoft.com/office/drawing/2014/chart" uri="{C3380CC4-5D6E-409C-BE32-E72D297353CC}">
                <c16:uniqueId val="{00000037-21BC-4688-9046-FD986455052C}"/>
              </c:ext>
            </c:extLst>
          </c:dPt>
          <c:dPt>
            <c:idx val="1"/>
            <c:bubble3D val="0"/>
            <c:spPr>
              <a:solidFill>
                <a:schemeClr val="accent2"/>
              </a:solidFill>
              <a:ln>
                <a:noFill/>
              </a:ln>
              <a:effectLst/>
            </c:spPr>
            <c:extLst>
              <c:ext xmlns:c16="http://schemas.microsoft.com/office/drawing/2014/chart" uri="{C3380CC4-5D6E-409C-BE32-E72D297353CC}">
                <c16:uniqueId val="{00000039-21BC-4688-9046-FD986455052C}"/>
              </c:ext>
            </c:extLst>
          </c:dPt>
          <c:dPt>
            <c:idx val="2"/>
            <c:bubble3D val="0"/>
            <c:spPr>
              <a:solidFill>
                <a:schemeClr val="accent3"/>
              </a:solidFill>
              <a:ln>
                <a:noFill/>
              </a:ln>
              <a:effectLst/>
            </c:spPr>
            <c:extLst>
              <c:ext xmlns:c16="http://schemas.microsoft.com/office/drawing/2014/chart" uri="{C3380CC4-5D6E-409C-BE32-E72D297353CC}">
                <c16:uniqueId val="{0000003B-21BC-4688-9046-FD986455052C}"/>
              </c:ext>
            </c:extLst>
          </c:dPt>
          <c:cat>
            <c:strRef>
              <c:f>Sheet1!$B$1:$D$1</c:f>
              <c:strCache>
                <c:ptCount val="3"/>
                <c:pt idx="0">
                  <c:v>Computer</c:v>
                </c:pt>
                <c:pt idx="1">
                  <c:v>Smartphone</c:v>
                </c:pt>
                <c:pt idx="2">
                  <c:v>Tablet</c:v>
                </c:pt>
              </c:strCache>
            </c:strRef>
          </c:cat>
          <c:val>
            <c:numRef>
              <c:f>Sheet1!$B$11:$D$11</c:f>
              <c:numCache>
                <c:formatCode>h:mm;@</c:formatCode>
                <c:ptCount val="3"/>
                <c:pt idx="0">
                  <c:v>2.0833333333333333E-3</c:v>
                </c:pt>
                <c:pt idx="1">
                  <c:v>3.472222222222222E-3</c:v>
                </c:pt>
                <c:pt idx="2">
                  <c:v>6.9444444444444447E-4</c:v>
                </c:pt>
              </c:numCache>
            </c:numRef>
          </c:val>
          <c:extLst>
            <c:ext xmlns:c16="http://schemas.microsoft.com/office/drawing/2014/chart" uri="{C3380CC4-5D6E-409C-BE32-E72D297353CC}">
              <c16:uniqueId val="{00000006-5DEF-493F-9C6E-F62151027DDF}"/>
            </c:ext>
          </c:extLst>
        </c:ser>
        <c:ser>
          <c:idx val="10"/>
          <c:order val="10"/>
          <c:tx>
            <c:strRef>
              <c:f>Sheet1!$A$12</c:f>
              <c:strCache>
                <c:ptCount val="1"/>
                <c:pt idx="0">
                  <c:v>Cable TV News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3D-21BC-4688-9046-FD986455052C}"/>
              </c:ext>
            </c:extLst>
          </c:dPt>
          <c:dPt>
            <c:idx val="1"/>
            <c:bubble3D val="0"/>
            <c:spPr>
              <a:solidFill>
                <a:schemeClr val="accent2"/>
              </a:solidFill>
              <a:ln>
                <a:noFill/>
              </a:ln>
              <a:effectLst/>
            </c:spPr>
            <c:extLst>
              <c:ext xmlns:c16="http://schemas.microsoft.com/office/drawing/2014/chart" uri="{C3380CC4-5D6E-409C-BE32-E72D297353CC}">
                <c16:uniqueId val="{0000003F-21BC-4688-9046-FD986455052C}"/>
              </c:ext>
            </c:extLst>
          </c:dPt>
          <c:dPt>
            <c:idx val="2"/>
            <c:bubble3D val="0"/>
            <c:spPr>
              <a:solidFill>
                <a:schemeClr val="accent3"/>
              </a:solidFill>
              <a:ln>
                <a:noFill/>
              </a:ln>
              <a:effectLst/>
            </c:spPr>
            <c:extLst>
              <c:ext xmlns:c16="http://schemas.microsoft.com/office/drawing/2014/chart" uri="{C3380CC4-5D6E-409C-BE32-E72D297353CC}">
                <c16:uniqueId val="{00000041-21BC-4688-9046-FD986455052C}"/>
              </c:ext>
            </c:extLst>
          </c:dPt>
          <c:cat>
            <c:strRef>
              <c:f>Sheet1!$B$1:$D$1</c:f>
              <c:strCache>
                <c:ptCount val="3"/>
                <c:pt idx="0">
                  <c:v>Computer</c:v>
                </c:pt>
                <c:pt idx="1">
                  <c:v>Smartphone</c:v>
                </c:pt>
                <c:pt idx="2">
                  <c:v>Tablet</c:v>
                </c:pt>
              </c:strCache>
            </c:strRef>
          </c:cat>
          <c:val>
            <c:numRef>
              <c:f>Sheet1!$B$12:$D$12</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07-5DEF-493F-9C6E-F62151027DDF}"/>
            </c:ext>
          </c:extLst>
        </c:ser>
        <c:ser>
          <c:idx val="11"/>
          <c:order val="11"/>
          <c:tx>
            <c:strRef>
              <c:f>Sheet1!$A$13</c:f>
              <c:strCache>
                <c:ptCount val="1"/>
                <c:pt idx="0">
                  <c:v>Digital Newspaper</c:v>
                </c:pt>
              </c:strCache>
            </c:strRef>
          </c:tx>
          <c:dPt>
            <c:idx val="0"/>
            <c:bubble3D val="0"/>
            <c:spPr>
              <a:solidFill>
                <a:schemeClr val="accent1"/>
              </a:solidFill>
              <a:ln>
                <a:noFill/>
              </a:ln>
              <a:effectLst/>
            </c:spPr>
            <c:extLst>
              <c:ext xmlns:c16="http://schemas.microsoft.com/office/drawing/2014/chart" uri="{C3380CC4-5D6E-409C-BE32-E72D297353CC}">
                <c16:uniqueId val="{00000043-21BC-4688-9046-FD986455052C}"/>
              </c:ext>
            </c:extLst>
          </c:dPt>
          <c:dPt>
            <c:idx val="1"/>
            <c:bubble3D val="0"/>
            <c:spPr>
              <a:solidFill>
                <a:schemeClr val="accent2"/>
              </a:solidFill>
              <a:ln>
                <a:noFill/>
              </a:ln>
              <a:effectLst/>
            </c:spPr>
            <c:extLst>
              <c:ext xmlns:c16="http://schemas.microsoft.com/office/drawing/2014/chart" uri="{C3380CC4-5D6E-409C-BE32-E72D297353CC}">
                <c16:uniqueId val="{00000045-21BC-4688-9046-FD986455052C}"/>
              </c:ext>
            </c:extLst>
          </c:dPt>
          <c:dPt>
            <c:idx val="2"/>
            <c:bubble3D val="0"/>
            <c:spPr>
              <a:solidFill>
                <a:schemeClr val="accent3"/>
              </a:solidFill>
              <a:ln>
                <a:noFill/>
              </a:ln>
              <a:effectLst/>
            </c:spPr>
            <c:extLst>
              <c:ext xmlns:c16="http://schemas.microsoft.com/office/drawing/2014/chart" uri="{C3380CC4-5D6E-409C-BE32-E72D297353CC}">
                <c16:uniqueId val="{00000047-21BC-4688-9046-FD986455052C}"/>
              </c:ext>
            </c:extLst>
          </c:dPt>
          <c:cat>
            <c:strRef>
              <c:f>Sheet1!$B$1:$D$1</c:f>
              <c:strCache>
                <c:ptCount val="3"/>
                <c:pt idx="0">
                  <c:v>Computer</c:v>
                </c:pt>
                <c:pt idx="1">
                  <c:v>Smartphone</c:v>
                </c:pt>
                <c:pt idx="2">
                  <c:v>Tablet</c:v>
                </c:pt>
              </c:strCache>
            </c:strRef>
          </c:cat>
          <c:val>
            <c:numRef>
              <c:f>Sheet1!$B$13:$D$13</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08-5DEF-493F-9C6E-F62151027DDF}"/>
            </c:ext>
          </c:extLst>
        </c:ser>
        <c:ser>
          <c:idx val="12"/>
          <c:order val="12"/>
          <c:tx>
            <c:strRef>
              <c:f>Sheet1!$A$14</c:f>
              <c:strCache>
                <c:ptCount val="1"/>
                <c:pt idx="0">
                  <c:v>Local TV News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49-21BC-4688-9046-FD986455052C}"/>
              </c:ext>
            </c:extLst>
          </c:dPt>
          <c:dPt>
            <c:idx val="1"/>
            <c:bubble3D val="0"/>
            <c:spPr>
              <a:solidFill>
                <a:schemeClr val="accent2"/>
              </a:solidFill>
              <a:ln>
                <a:noFill/>
              </a:ln>
              <a:effectLst/>
            </c:spPr>
            <c:extLst>
              <c:ext xmlns:c16="http://schemas.microsoft.com/office/drawing/2014/chart" uri="{C3380CC4-5D6E-409C-BE32-E72D297353CC}">
                <c16:uniqueId val="{0000004B-21BC-4688-9046-FD986455052C}"/>
              </c:ext>
            </c:extLst>
          </c:dPt>
          <c:dPt>
            <c:idx val="2"/>
            <c:bubble3D val="0"/>
            <c:spPr>
              <a:solidFill>
                <a:schemeClr val="accent3"/>
              </a:solidFill>
              <a:ln>
                <a:noFill/>
              </a:ln>
              <a:effectLst/>
            </c:spPr>
            <c:extLst>
              <c:ext xmlns:c16="http://schemas.microsoft.com/office/drawing/2014/chart" uri="{C3380CC4-5D6E-409C-BE32-E72D297353CC}">
                <c16:uniqueId val="{0000004D-21BC-4688-9046-FD986455052C}"/>
              </c:ext>
            </c:extLst>
          </c:dPt>
          <c:cat>
            <c:strRef>
              <c:f>Sheet1!$B$1:$D$1</c:f>
              <c:strCache>
                <c:ptCount val="3"/>
                <c:pt idx="0">
                  <c:v>Computer</c:v>
                </c:pt>
                <c:pt idx="1">
                  <c:v>Smartphone</c:v>
                </c:pt>
                <c:pt idx="2">
                  <c:v>Tablet</c:v>
                </c:pt>
              </c:strCache>
            </c:strRef>
          </c:cat>
          <c:val>
            <c:numRef>
              <c:f>Sheet1!$B$14:$D$14</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09-5DEF-493F-9C6E-F62151027DDF}"/>
            </c:ext>
          </c:extLst>
        </c:ser>
        <c:ser>
          <c:idx val="13"/>
          <c:order val="13"/>
          <c:tx>
            <c:strRef>
              <c:f>Sheet1!$A$15</c:f>
              <c:strCache>
                <c:ptCount val="1"/>
                <c:pt idx="0">
                  <c:v>Network Broadcast TV News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4F-21BC-4688-9046-FD986455052C}"/>
              </c:ext>
            </c:extLst>
          </c:dPt>
          <c:dPt>
            <c:idx val="1"/>
            <c:bubble3D val="0"/>
            <c:spPr>
              <a:solidFill>
                <a:schemeClr val="accent2"/>
              </a:solidFill>
              <a:ln>
                <a:noFill/>
              </a:ln>
              <a:effectLst/>
            </c:spPr>
            <c:extLst>
              <c:ext xmlns:c16="http://schemas.microsoft.com/office/drawing/2014/chart" uri="{C3380CC4-5D6E-409C-BE32-E72D297353CC}">
                <c16:uniqueId val="{00000051-21BC-4688-9046-FD986455052C}"/>
              </c:ext>
            </c:extLst>
          </c:dPt>
          <c:dPt>
            <c:idx val="2"/>
            <c:bubble3D val="0"/>
            <c:spPr>
              <a:solidFill>
                <a:schemeClr val="accent3"/>
              </a:solidFill>
              <a:ln>
                <a:noFill/>
              </a:ln>
              <a:effectLst/>
            </c:spPr>
            <c:extLst>
              <c:ext xmlns:c16="http://schemas.microsoft.com/office/drawing/2014/chart" uri="{C3380CC4-5D6E-409C-BE32-E72D297353CC}">
                <c16:uniqueId val="{00000053-21BC-4688-9046-FD986455052C}"/>
              </c:ext>
            </c:extLst>
          </c:dPt>
          <c:cat>
            <c:strRef>
              <c:f>Sheet1!$B$1:$D$1</c:f>
              <c:strCache>
                <c:ptCount val="3"/>
                <c:pt idx="0">
                  <c:v>Computer</c:v>
                </c:pt>
                <c:pt idx="1">
                  <c:v>Smartphone</c:v>
                </c:pt>
                <c:pt idx="2">
                  <c:v>Tablet</c:v>
                </c:pt>
              </c:strCache>
            </c:strRef>
          </c:cat>
          <c:val>
            <c:numRef>
              <c:f>Sheet1!$B$15:$D$15</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0A-5DEF-493F-9C6E-F62151027DDF}"/>
            </c:ext>
          </c:extLst>
        </c:ser>
        <c:ser>
          <c:idx val="14"/>
          <c:order val="14"/>
          <c:tx>
            <c:strRef>
              <c:f>Sheet1!$A$16</c:f>
              <c:strCache>
                <c:ptCount val="1"/>
                <c:pt idx="0">
                  <c:v>Digital magazine</c:v>
                </c:pt>
              </c:strCache>
            </c:strRef>
          </c:tx>
          <c:dPt>
            <c:idx val="0"/>
            <c:bubble3D val="0"/>
            <c:spPr>
              <a:solidFill>
                <a:schemeClr val="accent1"/>
              </a:solidFill>
              <a:ln>
                <a:noFill/>
              </a:ln>
              <a:effectLst/>
            </c:spPr>
            <c:extLst>
              <c:ext xmlns:c16="http://schemas.microsoft.com/office/drawing/2014/chart" uri="{C3380CC4-5D6E-409C-BE32-E72D297353CC}">
                <c16:uniqueId val="{00000055-21BC-4688-9046-FD986455052C}"/>
              </c:ext>
            </c:extLst>
          </c:dPt>
          <c:dPt>
            <c:idx val="1"/>
            <c:bubble3D val="0"/>
            <c:spPr>
              <a:solidFill>
                <a:schemeClr val="accent2"/>
              </a:solidFill>
              <a:ln>
                <a:noFill/>
              </a:ln>
              <a:effectLst/>
            </c:spPr>
            <c:extLst>
              <c:ext xmlns:c16="http://schemas.microsoft.com/office/drawing/2014/chart" uri="{C3380CC4-5D6E-409C-BE32-E72D297353CC}">
                <c16:uniqueId val="{00000057-21BC-4688-9046-FD986455052C}"/>
              </c:ext>
            </c:extLst>
          </c:dPt>
          <c:dPt>
            <c:idx val="2"/>
            <c:bubble3D val="0"/>
            <c:spPr>
              <a:solidFill>
                <a:schemeClr val="accent3"/>
              </a:solidFill>
              <a:ln>
                <a:noFill/>
              </a:ln>
              <a:effectLst/>
            </c:spPr>
            <c:extLst>
              <c:ext xmlns:c16="http://schemas.microsoft.com/office/drawing/2014/chart" uri="{C3380CC4-5D6E-409C-BE32-E72D297353CC}">
                <c16:uniqueId val="{00000059-21BC-4688-9046-FD986455052C}"/>
              </c:ext>
            </c:extLst>
          </c:dPt>
          <c:cat>
            <c:strRef>
              <c:f>Sheet1!$B$1:$D$1</c:f>
              <c:strCache>
                <c:ptCount val="3"/>
                <c:pt idx="0">
                  <c:v>Computer</c:v>
                </c:pt>
                <c:pt idx="1">
                  <c:v>Smartphone</c:v>
                </c:pt>
                <c:pt idx="2">
                  <c:v>Tablet</c:v>
                </c:pt>
              </c:strCache>
            </c:strRef>
          </c:cat>
          <c:val>
            <c:numRef>
              <c:f>Sheet1!$B$16:$D$16</c:f>
              <c:numCache>
                <c:formatCode>h:mm;@</c:formatCode>
                <c:ptCount val="3"/>
                <c:pt idx="0">
                  <c:v>1.3888888888888889E-3</c:v>
                </c:pt>
                <c:pt idx="1">
                  <c:v>1.3888888888888889E-3</c:v>
                </c:pt>
                <c:pt idx="2">
                  <c:v>6.9444444444444447E-4</c:v>
                </c:pt>
              </c:numCache>
            </c:numRef>
          </c:val>
          <c:extLst>
            <c:ext xmlns:c16="http://schemas.microsoft.com/office/drawing/2014/chart" uri="{C3380CC4-5D6E-409C-BE32-E72D297353CC}">
              <c16:uniqueId val="{0000000B-5DEF-493F-9C6E-F62151027D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Top 10</c:v>
                </c:pt>
              </c:strCache>
            </c:strRef>
          </c:tx>
          <c:spPr>
            <a:ln w="9525">
              <a:solidFill>
                <a:schemeClr val="tx1"/>
              </a:solidFill>
            </a:ln>
          </c:spPr>
          <c:dPt>
            <c:idx val="0"/>
            <c:bubble3D val="0"/>
            <c:spPr>
              <a:solidFill>
                <a:srgbClr val="0070C0"/>
              </a:solidFill>
              <a:ln w="9525">
                <a:solidFill>
                  <a:schemeClr val="tx1"/>
                </a:solidFill>
              </a:ln>
              <a:effectLst/>
            </c:spPr>
            <c:extLst>
              <c:ext xmlns:c16="http://schemas.microsoft.com/office/drawing/2014/chart" uri="{C3380CC4-5D6E-409C-BE32-E72D297353CC}">
                <c16:uniqueId val="{00000001-4115-4651-9A10-C53A5A529281}"/>
              </c:ext>
            </c:extLst>
          </c:dPt>
          <c:dPt>
            <c:idx val="1"/>
            <c:bubble3D val="0"/>
            <c:spPr>
              <a:solidFill>
                <a:schemeClr val="accent2"/>
              </a:solidFill>
              <a:ln w="9525">
                <a:solidFill>
                  <a:schemeClr val="tx1"/>
                </a:solidFill>
              </a:ln>
              <a:effectLst/>
            </c:spPr>
            <c:extLst>
              <c:ext xmlns:c16="http://schemas.microsoft.com/office/drawing/2014/chart" uri="{C3380CC4-5D6E-409C-BE32-E72D297353CC}">
                <c16:uniqueId val="{00000003-4115-4651-9A10-C53A5A529281}"/>
              </c:ext>
            </c:extLst>
          </c:dPt>
          <c:dPt>
            <c:idx val="2"/>
            <c:bubble3D val="0"/>
            <c:spPr>
              <a:solidFill>
                <a:schemeClr val="accent3"/>
              </a:solidFill>
              <a:ln w="9525">
                <a:solidFill>
                  <a:schemeClr val="tx1"/>
                </a:solidFill>
              </a:ln>
              <a:effectLst/>
            </c:spPr>
            <c:extLst>
              <c:ext xmlns:c16="http://schemas.microsoft.com/office/drawing/2014/chart" uri="{C3380CC4-5D6E-409C-BE32-E72D297353CC}">
                <c16:uniqueId val="{00000005-4115-4651-9A10-C53A5A529281}"/>
              </c:ext>
            </c:extLst>
          </c:dPt>
          <c:dLbls>
            <c:dLbl>
              <c:idx val="0"/>
              <c:layout>
                <c:manualLayout>
                  <c:x val="1.6884104610738568E-2"/>
                  <c:y val="-0.18981360896228197"/>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2000" dirty="0"/>
                      <a:t>10</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8428344583835356E-2"/>
                      <c:h val="0.1246892518022672"/>
                    </c:manualLayout>
                  </c15:layout>
                  <c15:showDataLabelsRange val="0"/>
                </c:ext>
                <c:ext xmlns:c16="http://schemas.microsoft.com/office/drawing/2014/chart" uri="{C3380CC4-5D6E-409C-BE32-E72D297353CC}">
                  <c16:uniqueId val="{00000001-4115-4651-9A10-C53A5A52928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c:f>
              <c:strCache>
                <c:ptCount val="1"/>
                <c:pt idx="0">
                  <c:v>Broadcast</c:v>
                </c:pt>
              </c:strCache>
            </c:strRef>
          </c:cat>
          <c:val>
            <c:numRef>
              <c:f>Sheet1!$B$2</c:f>
              <c:numCache>
                <c:formatCode>0%</c:formatCode>
                <c:ptCount val="1"/>
                <c:pt idx="0">
                  <c:v>1</c:v>
                </c:pt>
              </c:numCache>
            </c:numRef>
          </c:val>
          <c:extLst>
            <c:ext xmlns:c16="http://schemas.microsoft.com/office/drawing/2014/chart" uri="{C3380CC4-5D6E-409C-BE32-E72D297353CC}">
              <c16:uniqueId val="{00000006-4115-4651-9A10-C53A5A52928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70C0"/>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7030A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E0F-41C4-B1A6-7F4849D6330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Netflix</c:v>
                </c:pt>
                <c:pt idx="1">
                  <c:v>5 Broadcast Networks</c:v>
                </c:pt>
              </c:strCache>
            </c:strRef>
          </c:cat>
          <c:val>
            <c:numRef>
              <c:f>Sheet1!$B$2:$B$3</c:f>
              <c:numCache>
                <c:formatCode>General</c:formatCode>
                <c:ptCount val="2"/>
                <c:pt idx="0" formatCode="#,##0">
                  <c:v>20355</c:v>
                </c:pt>
                <c:pt idx="1">
                  <c:v>20</c:v>
                </c:pt>
              </c:numCache>
            </c:numRef>
          </c:val>
          <c:extLst>
            <c:ext xmlns:c16="http://schemas.microsoft.com/office/drawing/2014/chart" uri="{C3380CC4-5D6E-409C-BE32-E72D297353CC}">
              <c16:uniqueId val="{00000002-8E0F-41C4-B1A6-7F4849D63304}"/>
            </c:ext>
          </c:extLst>
        </c:ser>
        <c:dLbls>
          <c:showLegendKey val="0"/>
          <c:showVal val="0"/>
          <c:showCatName val="0"/>
          <c:showSerName val="0"/>
          <c:showPercent val="0"/>
          <c:showBubbleSize val="0"/>
        </c:dLbls>
        <c:gapWidth val="79"/>
        <c:overlap val="-27"/>
        <c:axId val="832734847"/>
        <c:axId val="832741919"/>
      </c:barChart>
      <c:catAx>
        <c:axId val="83273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32741919"/>
        <c:crosses val="autoZero"/>
        <c:auto val="1"/>
        <c:lblAlgn val="ctr"/>
        <c:lblOffset val="0"/>
        <c:noMultiLvlLbl val="0"/>
      </c:catAx>
      <c:valAx>
        <c:axId val="832741919"/>
        <c:scaling>
          <c:orientation val="minMax"/>
        </c:scaling>
        <c:delete val="1"/>
        <c:axPos val="l"/>
        <c:numFmt formatCode="#,##0" sourceLinked="1"/>
        <c:majorTickMark val="none"/>
        <c:minorTickMark val="none"/>
        <c:tickLblPos val="nextTo"/>
        <c:crossAx val="832734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70C0"/>
            </a:solidFill>
            <a:ln>
              <a:solidFill>
                <a:schemeClr val="tx1"/>
              </a:solidFill>
            </a:ln>
            <a:effectLst/>
          </c:spPr>
          <c:invertIfNegative val="0"/>
          <c:dPt>
            <c:idx val="0"/>
            <c:invertIfNegative val="0"/>
            <c:bubble3D val="0"/>
            <c:spPr>
              <a:solidFill>
                <a:srgbClr val="7030A0"/>
              </a:solidFill>
              <a:ln>
                <a:solidFill>
                  <a:schemeClr val="tx1"/>
                </a:solidFill>
              </a:ln>
              <a:effectLst/>
            </c:spPr>
            <c:extLst>
              <c:ext xmlns:c16="http://schemas.microsoft.com/office/drawing/2014/chart" uri="{C3380CC4-5D6E-409C-BE32-E72D297353CC}">
                <c16:uniqueId val="{00000001-DE44-4CA7-9C9A-4CE0C16A04C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Netflix</c:v>
                </c:pt>
                <c:pt idx="1">
                  <c:v>5 Broadcast Networks</c:v>
                </c:pt>
              </c:strCache>
            </c:strRef>
          </c:cat>
          <c:val>
            <c:numRef>
              <c:f>Sheet1!$B$2:$B$3</c:f>
              <c:numCache>
                <c:formatCode>General</c:formatCode>
                <c:ptCount val="2"/>
                <c:pt idx="0" formatCode="#,##0">
                  <c:v>20497</c:v>
                </c:pt>
                <c:pt idx="1">
                  <c:v>21</c:v>
                </c:pt>
              </c:numCache>
            </c:numRef>
          </c:val>
          <c:extLst>
            <c:ext xmlns:c16="http://schemas.microsoft.com/office/drawing/2014/chart" uri="{C3380CC4-5D6E-409C-BE32-E72D297353CC}">
              <c16:uniqueId val="{00000002-DE44-4CA7-9C9A-4CE0C16A04CD}"/>
            </c:ext>
          </c:extLst>
        </c:ser>
        <c:dLbls>
          <c:showLegendKey val="0"/>
          <c:showVal val="0"/>
          <c:showCatName val="0"/>
          <c:showSerName val="0"/>
          <c:showPercent val="0"/>
          <c:showBubbleSize val="0"/>
        </c:dLbls>
        <c:gapWidth val="79"/>
        <c:overlap val="-27"/>
        <c:axId val="832734847"/>
        <c:axId val="832741919"/>
      </c:barChart>
      <c:catAx>
        <c:axId val="83273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32741919"/>
        <c:crosses val="autoZero"/>
        <c:auto val="1"/>
        <c:lblAlgn val="ctr"/>
        <c:lblOffset val="0"/>
        <c:noMultiLvlLbl val="0"/>
      </c:catAx>
      <c:valAx>
        <c:axId val="832741919"/>
        <c:scaling>
          <c:orientation val="minMax"/>
        </c:scaling>
        <c:delete val="1"/>
        <c:axPos val="l"/>
        <c:numFmt formatCode="#,##0" sourceLinked="1"/>
        <c:majorTickMark val="none"/>
        <c:minorTickMark val="none"/>
        <c:tickLblPos val="nextTo"/>
        <c:crossAx val="832734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9078825739904649"/>
          <c:y val="5.6814612688559557E-2"/>
        </c:manualLayout>
      </c:layout>
      <c:overlay val="0"/>
      <c:spPr>
        <a:noFill/>
        <a:ln>
          <a:noFill/>
        </a:ln>
        <a:effectLst/>
      </c:spPr>
    </c:title>
    <c:autoTitleDeleted val="0"/>
    <c:plotArea>
      <c:layout>
        <c:manualLayout>
          <c:layoutTarget val="inner"/>
          <c:xMode val="edge"/>
          <c:yMode val="edge"/>
          <c:x val="3.3905842985003189E-2"/>
          <c:y val="0.14203653172139888"/>
          <c:w val="0.93084717946624207"/>
          <c:h val="0.74048322617528239"/>
        </c:manualLayout>
      </c:layout>
      <c:barChart>
        <c:barDir val="col"/>
        <c:grouping val="clustered"/>
        <c:varyColors val="0"/>
        <c:ser>
          <c:idx val="0"/>
          <c:order val="0"/>
          <c:tx>
            <c:strRef>
              <c:f>Sheet1!$B$1</c:f>
              <c:strCache>
                <c:ptCount val="1"/>
                <c:pt idx="0">
                  <c:v>Column2</c:v>
                </c:pt>
              </c:strCache>
            </c:strRef>
          </c:tx>
          <c:spPr>
            <a:solidFill>
              <a:srgbClr val="3333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ysClr val="windowText" lastClr="000000">
                  <a:lumMod val="50000"/>
                  <a:lumOff val="50000"/>
                </a:sys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extLst>
              <c:ext xmlns:c16="http://schemas.microsoft.com/office/drawing/2014/chart" uri="{C3380CC4-5D6E-409C-BE32-E72D297353CC}">
                <c16:uniqueId val="{00000005-D702-4DE8-B879-81D65470CADF}"/>
              </c:ext>
            </c:extLst>
          </c:dPt>
          <c:dPt>
            <c:idx val="3"/>
            <c:invertIfNegative val="0"/>
            <c:bubble3D val="0"/>
            <c:extLst>
              <c:ext xmlns:c16="http://schemas.microsoft.com/office/drawing/2014/chart" uri="{C3380CC4-5D6E-409C-BE32-E72D297353CC}">
                <c16:uniqueId val="{00000007-D702-4DE8-B879-81D65470CADF}"/>
              </c:ext>
            </c:extLst>
          </c:dPt>
          <c:dPt>
            <c:idx val="4"/>
            <c:invertIfNegative val="0"/>
            <c:bubble3D val="0"/>
            <c:extLst>
              <c:ext xmlns:c16="http://schemas.microsoft.com/office/drawing/2014/chart" uri="{C3380CC4-5D6E-409C-BE32-E72D297353CC}">
                <c16:uniqueId val="{00000009-D702-4DE8-B879-81D65470CADF}"/>
              </c:ext>
            </c:extLst>
          </c:dPt>
          <c:dPt>
            <c:idx val="5"/>
            <c:invertIfNegative val="0"/>
            <c:bubble3D val="0"/>
            <c:extLst>
              <c:ext xmlns:c16="http://schemas.microsoft.com/office/drawing/2014/chart" uri="{C3380CC4-5D6E-409C-BE32-E72D297353CC}">
                <c16:uniqueId val="{0000000B-D702-4DE8-B879-81D65470CADF}"/>
              </c:ext>
            </c:extLst>
          </c:dPt>
          <c:dPt>
            <c:idx val="6"/>
            <c:invertIfNegative val="0"/>
            <c:bubble3D val="0"/>
            <c:extLst>
              <c:ext xmlns:c16="http://schemas.microsoft.com/office/drawing/2014/chart" uri="{C3380CC4-5D6E-409C-BE32-E72D297353CC}">
                <c16:uniqueId val="{0000000D-D702-4DE8-B879-81D65470CADF}"/>
              </c:ext>
            </c:extLst>
          </c:dPt>
          <c:dPt>
            <c:idx val="7"/>
            <c:invertIfNegative val="0"/>
            <c:bubble3D val="0"/>
            <c:extLst>
              <c:ext xmlns:c16="http://schemas.microsoft.com/office/drawing/2014/chart" uri="{C3380CC4-5D6E-409C-BE32-E72D297353CC}">
                <c16:uniqueId val="{0000000F-D702-4DE8-B879-81D65470CADF}"/>
              </c:ext>
            </c:extLst>
          </c:dPt>
          <c:dPt>
            <c:idx val="8"/>
            <c:invertIfNegative val="0"/>
            <c:bubble3D val="0"/>
            <c:extLst>
              <c:ext xmlns:c16="http://schemas.microsoft.com/office/drawing/2014/chart" uri="{C3380CC4-5D6E-409C-BE32-E72D297353CC}">
                <c16:uniqueId val="{00000011-D702-4DE8-B879-81D65470CADF}"/>
              </c:ext>
            </c:extLst>
          </c:dPt>
          <c:dPt>
            <c:idx val="9"/>
            <c:invertIfNegative val="0"/>
            <c:bubble3D val="0"/>
            <c:extLst>
              <c:ext xmlns:c16="http://schemas.microsoft.com/office/drawing/2014/chart" uri="{C3380CC4-5D6E-409C-BE32-E72D297353CC}">
                <c16:uniqueId val="{00000013-D702-4DE8-B879-81D65470CADF}"/>
              </c:ext>
            </c:extLst>
          </c:dPt>
          <c:dPt>
            <c:idx val="10"/>
            <c:invertIfNegative val="0"/>
            <c:bubble3D val="0"/>
            <c:extLst>
              <c:ext xmlns:c16="http://schemas.microsoft.com/office/drawing/2014/chart" uri="{C3380CC4-5D6E-409C-BE32-E72D297353CC}">
                <c16:uniqueId val="{00000015-D702-4DE8-B879-81D65470CADF}"/>
              </c:ext>
            </c:extLst>
          </c:dPt>
          <c:dPt>
            <c:idx val="11"/>
            <c:invertIfNegative val="0"/>
            <c:bubble3D val="0"/>
            <c:extLst>
              <c:ext xmlns:c16="http://schemas.microsoft.com/office/drawing/2014/chart" uri="{C3380CC4-5D6E-409C-BE32-E72D297353CC}">
                <c16:uniqueId val="{00000017-D702-4DE8-B879-81D65470CADF}"/>
              </c:ext>
            </c:extLst>
          </c:dPt>
          <c:dPt>
            <c:idx val="12"/>
            <c:invertIfNegative val="0"/>
            <c:bubble3D val="0"/>
            <c:extLst>
              <c:ext xmlns:c16="http://schemas.microsoft.com/office/drawing/2014/chart" uri="{C3380CC4-5D6E-409C-BE32-E72D297353CC}">
                <c16:uniqueId val="{00000019-D702-4DE8-B879-81D65470CADF}"/>
              </c:ext>
            </c:extLst>
          </c:dPt>
          <c:dPt>
            <c:idx val="13"/>
            <c:invertIfNegative val="0"/>
            <c:bubble3D val="0"/>
            <c:extLst>
              <c:ext xmlns:c16="http://schemas.microsoft.com/office/drawing/2014/chart" uri="{C3380CC4-5D6E-409C-BE32-E72D297353CC}">
                <c16:uniqueId val="{0000001B-D702-4DE8-B879-81D65470CADF}"/>
              </c:ext>
            </c:extLst>
          </c:dPt>
          <c:dPt>
            <c:idx val="14"/>
            <c:invertIfNegative val="0"/>
            <c:bubble3D val="0"/>
            <c:extLst>
              <c:ext xmlns:c16="http://schemas.microsoft.com/office/drawing/2014/chart" uri="{C3380CC4-5D6E-409C-BE32-E72D297353CC}">
                <c16:uniqueId val="{0000001D-D702-4DE8-B879-81D65470CADF}"/>
              </c:ext>
            </c:extLst>
          </c:dPt>
          <c:dPt>
            <c:idx val="15"/>
            <c:invertIfNegative val="0"/>
            <c:bubble3D val="0"/>
            <c:extLst>
              <c:ext xmlns:c16="http://schemas.microsoft.com/office/drawing/2014/chart" uri="{C3380CC4-5D6E-409C-BE32-E72D297353CC}">
                <c16:uniqueId val="{0000001F-D702-4DE8-B879-81D65470CADF}"/>
              </c:ext>
            </c:extLst>
          </c:dPt>
          <c:dPt>
            <c:idx val="16"/>
            <c:invertIfNegative val="0"/>
            <c:bubble3D val="0"/>
            <c:extLst>
              <c:ext xmlns:c16="http://schemas.microsoft.com/office/drawing/2014/chart" uri="{C3380CC4-5D6E-409C-BE32-E72D297353CC}">
                <c16:uniqueId val="{00000021-D702-4DE8-B879-81D65470CADF}"/>
              </c:ext>
            </c:extLst>
          </c:dPt>
          <c:dPt>
            <c:idx val="17"/>
            <c:invertIfNegative val="0"/>
            <c:bubble3D val="0"/>
            <c:extLst>
              <c:ext xmlns:c16="http://schemas.microsoft.com/office/drawing/2014/chart" uri="{C3380CC4-5D6E-409C-BE32-E72D297353CC}">
                <c16:uniqueId val="{00000023-D702-4DE8-B879-81D65470CADF}"/>
              </c:ext>
            </c:extLst>
          </c:dPt>
          <c:dPt>
            <c:idx val="18"/>
            <c:invertIfNegative val="0"/>
            <c:bubble3D val="0"/>
            <c:extLst>
              <c:ext xmlns:c16="http://schemas.microsoft.com/office/drawing/2014/chart" uri="{C3380CC4-5D6E-409C-BE32-E72D297353CC}">
                <c16:uniqueId val="{00000025-D702-4DE8-B879-81D65470CADF}"/>
              </c:ext>
            </c:extLst>
          </c:dPt>
          <c:dPt>
            <c:idx val="19"/>
            <c:invertIfNegative val="0"/>
            <c:bubble3D val="0"/>
            <c:extLst>
              <c:ext xmlns:c16="http://schemas.microsoft.com/office/drawing/2014/chart" uri="{C3380CC4-5D6E-409C-BE32-E72D297353CC}">
                <c16:uniqueId val="{00000027-D702-4DE8-B879-81D65470CADF}"/>
              </c:ext>
            </c:extLst>
          </c:dPt>
          <c:dPt>
            <c:idx val="20"/>
            <c:invertIfNegative val="0"/>
            <c:bubble3D val="0"/>
            <c:extLst>
              <c:ext xmlns:c16="http://schemas.microsoft.com/office/drawing/2014/chart" uri="{C3380CC4-5D6E-409C-BE32-E72D297353CC}">
                <c16:uniqueId val="{00000029-D702-4DE8-B879-81D65470CADF}"/>
              </c:ext>
            </c:extLst>
          </c:dPt>
          <c:dPt>
            <c:idx val="21"/>
            <c:invertIfNegative val="0"/>
            <c:bubble3D val="0"/>
            <c:extLst>
              <c:ext xmlns:c16="http://schemas.microsoft.com/office/drawing/2014/chart" uri="{C3380CC4-5D6E-409C-BE32-E72D297353CC}">
                <c16:uniqueId val="{0000002B-D702-4DE8-B879-81D65470CADF}"/>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702-4DE8-B879-81D65470CADF}"/>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Only</c:v>
                </c:pt>
                <c:pt idx="1">
                  <c:v>Cable Only</c:v>
                </c:pt>
                <c:pt idx="2">
                  <c:v>TV (Broadcast/Cable)</c:v>
                </c:pt>
              </c:strCache>
            </c:strRef>
          </c:cat>
          <c:val>
            <c:numRef>
              <c:f>Sheet1!$B$2:$B$4</c:f>
              <c:numCache>
                <c:formatCode>0.0%</c:formatCode>
                <c:ptCount val="3"/>
                <c:pt idx="0">
                  <c:v>0.75900000000000001</c:v>
                </c:pt>
                <c:pt idx="1">
                  <c:v>0.54200000000000004</c:v>
                </c:pt>
                <c:pt idx="2" formatCode="0%">
                  <c:v>0.76500000000000001</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1976"/>
        <c:axId val="579802760"/>
      </c:barChart>
      <c:catAx>
        <c:axId val="57980197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2760"/>
        <c:crosses val="autoZero"/>
        <c:auto val="1"/>
        <c:lblAlgn val="ctr"/>
        <c:lblOffset val="100"/>
        <c:noMultiLvlLbl val="0"/>
      </c:catAx>
      <c:valAx>
        <c:axId val="579802760"/>
        <c:scaling>
          <c:orientation val="minMax"/>
          <c:min val="0"/>
        </c:scaling>
        <c:delete val="1"/>
        <c:axPos val="l"/>
        <c:numFmt formatCode="0.0%" sourceLinked="1"/>
        <c:majorTickMark val="out"/>
        <c:minorTickMark val="none"/>
        <c:tickLblPos val="none"/>
        <c:crossAx val="57980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451338842207692E-2"/>
          <c:w val="1"/>
          <c:h val="0.76388077076448768"/>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0.75900000000000001</c:v>
                </c:pt>
                <c:pt idx="1">
                  <c:v>0.76500000000000001</c:v>
                </c:pt>
                <c:pt idx="2">
                  <c:v>0.81799999999999995</c:v>
                </c:pt>
                <c:pt idx="3">
                  <c:v>0.78400000000000003</c:v>
                </c:pt>
                <c:pt idx="4">
                  <c:v>0.79100000000000004</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8088363953"/>
          <c:y val="4.644335623003229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0.36399999999999999</c:v>
                </c:pt>
                <c:pt idx="1">
                  <c:v>0.191</c:v>
                </c:pt>
                <c:pt idx="2">
                  <c:v>0.46100000000000002</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0.81899999999999995</c:v>
                </c:pt>
                <c:pt idx="1">
                  <c:v>0.89400000000000002</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65182706328375628"/>
          <c:y val="0.70400650095686512"/>
        </c:manualLayout>
      </c:layout>
      <c:overlay val="0"/>
      <c:spPr>
        <a:noFill/>
        <a:ln>
          <a:noFill/>
        </a:ln>
        <a:effectLst/>
      </c:spPr>
    </c:title>
    <c:autoTitleDeleted val="0"/>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F98-4912-BB9F-C1554857D4A0}"/>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F98-4912-BB9F-C1554857D4A0}"/>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F98-4912-BB9F-C1554857D4A0}"/>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F98-4912-BB9F-C1554857D4A0}"/>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F98-4912-BB9F-C1554857D4A0}"/>
              </c:ext>
            </c:extLst>
          </c:dPt>
          <c:dPt>
            <c:idx val="5"/>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F98-4912-BB9F-C1554857D4A0}"/>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F98-4912-BB9F-C1554857D4A0}"/>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F98-4912-BB9F-C1554857D4A0}"/>
              </c:ext>
            </c:extLst>
          </c:dPt>
          <c:dPt>
            <c:idx val="8"/>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F98-4912-BB9F-C1554857D4A0}"/>
              </c:ext>
            </c:extLst>
          </c:dPt>
          <c:dPt>
            <c:idx val="9"/>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F98-4912-BB9F-C1554857D4A0}"/>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F98-4912-BB9F-C1554857D4A0}"/>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F98-4912-BB9F-C1554857D4A0}"/>
              </c:ext>
            </c:extLst>
          </c:dPt>
          <c:dPt>
            <c:idx val="12"/>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F98-4912-BB9F-C1554857D4A0}"/>
              </c:ext>
            </c:extLst>
          </c:dPt>
          <c:dPt>
            <c:idx val="13"/>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F98-4912-BB9F-C1554857D4A0}"/>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F98-4912-BB9F-C1554857D4A0}"/>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F98-4912-BB9F-C1554857D4A0}"/>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F98-4912-BB9F-C1554857D4A0}"/>
              </c:ext>
            </c:extLst>
          </c:dPt>
          <c:dPt>
            <c:idx val="17"/>
            <c:invertIfNegative val="0"/>
            <c:bubble3D val="0"/>
            <c:spPr>
              <a:solidFill>
                <a:srgbClr val="AA68DD"/>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F98-4912-BB9F-C1554857D4A0}"/>
              </c:ext>
            </c:extLst>
          </c:dPt>
          <c:dPt>
            <c:idx val="18"/>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F98-4912-BB9F-C1554857D4A0}"/>
              </c:ext>
            </c:extLst>
          </c:dPt>
          <c:dPt>
            <c:idx val="19"/>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F98-4912-BB9F-C1554857D4A0}"/>
              </c:ext>
            </c:extLst>
          </c:dPt>
          <c:dPt>
            <c:idx val="20"/>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F98-4912-BB9F-C1554857D4A0}"/>
              </c:ext>
            </c:extLst>
          </c:dPt>
          <c:dPt>
            <c:idx val="21"/>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4F98-4912-BB9F-C1554857D4A0}"/>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4F98-4912-BB9F-C1554857D4A0}"/>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Social Media</c:v>
                </c:pt>
                <c:pt idx="5">
                  <c:v>Email</c:v>
                </c:pt>
                <c:pt idx="6">
                  <c:v>Radio</c:v>
                </c:pt>
                <c:pt idx="7">
                  <c:v>Streaming Programs on TV No Ads</c:v>
                </c:pt>
                <c:pt idx="8">
                  <c:v>Streaming Programs on Digital Media With Ads</c:v>
                </c:pt>
                <c:pt idx="9">
                  <c:v>Streaming Video Other Than TV Programs on TV</c:v>
                </c:pt>
                <c:pt idx="10">
                  <c:v>Streaming Video Other Than TV Programs on Digital Media</c:v>
                </c:pt>
                <c:pt idx="11">
                  <c:v>Search</c:v>
                </c:pt>
                <c:pt idx="12">
                  <c:v>Streaming Audio</c:v>
                </c:pt>
                <c:pt idx="13">
                  <c:v>Streaming Programs on Digital Media No Ads</c:v>
                </c:pt>
                <c:pt idx="14">
                  <c:v>Broadcast TV News Websites/Apps</c:v>
                </c:pt>
                <c:pt idx="15">
                  <c:v>Newspapers</c:v>
                </c:pt>
                <c:pt idx="16">
                  <c:v>Magazines</c:v>
                </c:pt>
                <c:pt idx="17">
                  <c:v>Any other news website</c:v>
                </c:pt>
                <c:pt idx="18">
                  <c:v>Podcasts</c:v>
                </c:pt>
                <c:pt idx="19">
                  <c:v>Local Radio Stations Websites/Apps</c:v>
                </c:pt>
                <c:pt idx="20">
                  <c:v>Digital Newspaper</c:v>
                </c:pt>
                <c:pt idx="21">
                  <c:v>Cable News Channels' Websites/Apps</c:v>
                </c:pt>
                <c:pt idx="22">
                  <c:v>Digital Magazine</c:v>
                </c:pt>
              </c:strCache>
            </c:strRef>
          </c:cat>
          <c:val>
            <c:numRef>
              <c:f>Sheet1!$B$2:$B$24</c:f>
              <c:numCache>
                <c:formatCode>h:mm;@</c:formatCode>
                <c:ptCount val="23"/>
                <c:pt idx="0">
                  <c:v>0.2298611111111111</c:v>
                </c:pt>
                <c:pt idx="1">
                  <c:v>0.15069444444444444</c:v>
                </c:pt>
                <c:pt idx="2">
                  <c:v>7.9166666666666663E-2</c:v>
                </c:pt>
                <c:pt idx="3">
                  <c:v>5.9027777777777783E-2</c:v>
                </c:pt>
                <c:pt idx="4">
                  <c:v>4.3750000000000004E-2</c:v>
                </c:pt>
                <c:pt idx="5">
                  <c:v>4.0972222222222222E-2</c:v>
                </c:pt>
                <c:pt idx="6">
                  <c:v>3.888888888888889E-2</c:v>
                </c:pt>
                <c:pt idx="7">
                  <c:v>3.8194444444444441E-2</c:v>
                </c:pt>
                <c:pt idx="8">
                  <c:v>3.6111111111111115E-2</c:v>
                </c:pt>
                <c:pt idx="9">
                  <c:v>3.4027777777777775E-2</c:v>
                </c:pt>
                <c:pt idx="10">
                  <c:v>3.125E-2</c:v>
                </c:pt>
                <c:pt idx="11">
                  <c:v>2.6388888888888889E-2</c:v>
                </c:pt>
                <c:pt idx="12">
                  <c:v>1.3194444444444444E-2</c:v>
                </c:pt>
                <c:pt idx="13">
                  <c:v>1.3194444444444444E-2</c:v>
                </c:pt>
                <c:pt idx="14">
                  <c:v>1.1805555555555555E-2</c:v>
                </c:pt>
                <c:pt idx="15">
                  <c:v>1.1111111111111112E-2</c:v>
                </c:pt>
                <c:pt idx="16">
                  <c:v>9.0277777777777787E-3</c:v>
                </c:pt>
                <c:pt idx="17">
                  <c:v>8.3333333333333332E-3</c:v>
                </c:pt>
                <c:pt idx="18">
                  <c:v>6.9444444444444441E-3</c:v>
                </c:pt>
                <c:pt idx="19">
                  <c:v>6.2499999999999995E-3</c:v>
                </c:pt>
                <c:pt idx="20">
                  <c:v>5.5555555555555558E-3</c:v>
                </c:pt>
                <c:pt idx="21">
                  <c:v>5.5555555555555558E-3</c:v>
                </c:pt>
                <c:pt idx="22">
                  <c:v>3.472222222222222E-3</c:v>
                </c:pt>
              </c:numCache>
            </c:numRef>
          </c:val>
          <c:extLst>
            <c:ext xmlns:c16="http://schemas.microsoft.com/office/drawing/2014/chart" uri="{C3380CC4-5D6E-409C-BE32-E72D297353CC}">
              <c16:uniqueId val="{0000002E-4F98-4912-BB9F-C1554857D4A0}"/>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34333754277788869"/>
          <c:y val="6.0105964935108225E-2"/>
        </c:manualLayout>
      </c:layout>
      <c:overlay val="0"/>
      <c:spPr>
        <a:noFill/>
        <a:ln>
          <a:noFill/>
        </a:ln>
        <a:effectLst/>
      </c:spPr>
    </c:title>
    <c:autoTitleDeleted val="0"/>
    <c:plotArea>
      <c:layout>
        <c:manualLayout>
          <c:layoutTarget val="inner"/>
          <c:xMode val="edge"/>
          <c:yMode val="edge"/>
          <c:x val="1.010909583791802E-2"/>
          <c:y val="1.4174105215558281E-2"/>
          <c:w val="0.97984332937271124"/>
          <c:h val="0.7782023309394237"/>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6EA-4614-8E08-6E4EADD391CE}"/>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6EA-4614-8E08-6E4EADD391CE}"/>
              </c:ext>
            </c:extLst>
          </c:dPt>
          <c:dPt>
            <c:idx val="2"/>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6EA-4614-8E08-6E4EADD391CE}"/>
              </c:ext>
            </c:extLst>
          </c:dPt>
          <c:dPt>
            <c:idx val="3"/>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9A28-4485-B915-0061FF5B4524}"/>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A-9A28-4485-B915-0061FF5B4524}"/>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6EA-4614-8E08-6E4EADD391CE}"/>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6EA-4614-8E08-6E4EADD391CE}"/>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6EA-4614-8E08-6E4EADD391CE}"/>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6EA-4614-8E08-6E4EADD391CE}"/>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6EA-4614-8E08-6E4EADD391CE}"/>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6EA-4614-8E08-6E4EADD391CE}"/>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6EA-4614-8E08-6E4EADD391CE}"/>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6EA-4614-8E08-6E4EADD391CE}"/>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6EA-4614-8E08-6E4EADD391CE}"/>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6EA-4614-8E08-6E4EADD391CE}"/>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6EA-4614-8E08-6E4EADD391CE}"/>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6EA-4614-8E08-6E4EADD391CE}"/>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6EA-4614-8E08-6E4EADD391CE}"/>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6EA-4614-8E08-6E4EADD391CE}"/>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6EA-4614-8E08-6E4EADD391CE}"/>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96EA-4614-8E08-6E4EADD391CE}"/>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96EA-4614-8E08-6E4EADD391CE}"/>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TV No Ads </c:v>
                </c:pt>
                <c:pt idx="3">
                  <c:v>Streaming Programs on Digital Media With Ads</c:v>
                </c:pt>
                <c:pt idx="4">
                  <c:v>Streaming Programs on Digital Media No Ads</c:v>
                </c:pt>
              </c:strCache>
            </c:strRef>
          </c:cat>
          <c:val>
            <c:numRef>
              <c:f>Sheet1!$B$2:$B$6</c:f>
              <c:numCache>
                <c:formatCode>h:mm;@</c:formatCode>
                <c:ptCount val="5"/>
                <c:pt idx="0">
                  <c:v>0.2298611111111111</c:v>
                </c:pt>
                <c:pt idx="1">
                  <c:v>5.9027777777777783E-2</c:v>
                </c:pt>
                <c:pt idx="2">
                  <c:v>3.8194444444444441E-2</c:v>
                </c:pt>
                <c:pt idx="3">
                  <c:v>3.6111111111111115E-2</c:v>
                </c:pt>
                <c:pt idx="4">
                  <c:v>1.3194444444444444E-2</c:v>
                </c:pt>
              </c:numCache>
            </c:numRef>
          </c:val>
          <c:extLst>
            <c:ext xmlns:c16="http://schemas.microsoft.com/office/drawing/2014/chart" uri="{C3380CC4-5D6E-409C-BE32-E72D297353CC}">
              <c16:uniqueId val="{00000028-96EA-4614-8E08-6E4EADD391CE}"/>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680-4560-B406-295F44BDFEA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680-4560-B406-295F44BDFEA4}"/>
              </c:ext>
            </c:extLst>
          </c:dPt>
          <c:dPt>
            <c:idx val="2"/>
            <c:bubble3D val="0"/>
            <c:spPr>
              <a:solidFill>
                <a:schemeClr val="accent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680-4560-B406-295F44BDFEA4}"/>
              </c:ext>
            </c:extLst>
          </c:dPt>
          <c:dLbls>
            <c:dLbl>
              <c:idx val="0"/>
              <c:layout>
                <c:manualLayout>
                  <c:x val="0.21040283008102248"/>
                  <c:y val="-7.15547415771504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9123A03-A8D0-470B-826F-1E1A3366BECA}" type="CATEGORYNAME">
                      <a:rPr lang="en-US" sz="180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effectLst>
                          <a:outerShdw blurRad="38100" dist="38100" dir="2700000" algn="tl">
                            <a:srgbClr val="000000">
                              <a:alpha val="43137"/>
                            </a:srgbClr>
                          </a:outerShdw>
                        </a:effectLst>
                      </a:rPr>
                      <a:t> </a:t>
                    </a:r>
                    <a:fld id="{B21E2B3B-60F0-4F7E-AA50-1DAE456E2BE7}" type="VALU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6579BA8F-E6C3-4BC2-BF06-70CA461B4898}" type="PERCENTAG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680-4560-B406-295F44BDFEA4}"/>
                </c:ext>
              </c:extLst>
            </c:dLbl>
            <c:dLbl>
              <c:idx val="1"/>
              <c:layout>
                <c:manualLayout>
                  <c:x val="-0.17450416524021448"/>
                  <c:y val="0.15004374661201511"/>
                </c:manualLayout>
              </c:layout>
              <c:tx>
                <c:rich>
                  <a:bodyPr rot="0" spcFirstLastPara="1" vertOverflow="ellipsis" vert="horz" wrap="square" lIns="38100" tIns="19050" rIns="38100" bIns="19050" anchor="ctr" anchorCtr="0">
                    <a:spAutoFit/>
                  </a:bodyPr>
                  <a:lstStyle/>
                  <a:p>
                    <a:pPr algn="ctr" rtl="0">
                      <a:defRPr lang="en-US"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37015D01-12AA-4016-BBF4-20CA1374E413}" type="CATEGORYNAME">
                      <a:rPr lang="en-US" sz="1100" b="1" i="0" u="none" strike="noStrike" kern="1200" baseline="0">
                        <a:solidFill>
                          <a:schemeClr val="bg1"/>
                        </a:solidFill>
                        <a:effectLst>
                          <a:outerShdw blurRad="38100" dist="38100" dir="2700000" algn="tl">
                            <a:srgbClr val="000000">
                              <a:alpha val="43137"/>
                            </a:srgbClr>
                          </a:outerShdw>
                        </a:effectLst>
                        <a:latin typeface="+mn-lt"/>
                        <a:ea typeface="+mn-ea"/>
                        <a:cs typeface="+mn-cs"/>
                      </a:rPr>
                      <a:pPr algn="ctr" rtl="0">
                        <a:defRPr lang="en-US" sz="1100" b="1">
                          <a:solidFill>
                            <a:schemeClr val="bg1"/>
                          </a:solidFill>
                          <a:effectLst>
                            <a:outerShdw blurRad="38100" dist="38100" dir="2700000" algn="tl">
                              <a:srgbClr val="000000">
                                <a:alpha val="43137"/>
                              </a:srgbClr>
                            </a:outerShdw>
                          </a:effectLst>
                        </a:defRPr>
                      </a:pPr>
                      <a:t>[CATEGORY NAME]</a:t>
                    </a:fld>
                    <a:r>
                      <a:rPr lang="en-US" sz="1100" b="1" i="0" u="none" strike="noStrike" kern="1200" baseline="0" dirty="0">
                        <a:solidFill>
                          <a:schemeClr val="bg1"/>
                        </a:solidFill>
                        <a:effectLst>
                          <a:outerShdw blurRad="38100" dist="38100" dir="2700000" algn="tl">
                            <a:srgbClr val="000000">
                              <a:alpha val="43137"/>
                            </a:srgbClr>
                          </a:outerShdw>
                        </a:effectLst>
                        <a:latin typeface="+mn-lt"/>
                        <a:ea typeface="+mn-ea"/>
                        <a:cs typeface="+mn-cs"/>
                      </a:rPr>
                      <a:t> </a:t>
                    </a:r>
                  </a:p>
                  <a:p>
                    <a:pPr algn="ctr" rtl="0">
                      <a:defRPr lang="en-US" sz="1100" b="1">
                        <a:solidFill>
                          <a:schemeClr val="bg1"/>
                        </a:solidFill>
                        <a:effectLst>
                          <a:outerShdw blurRad="38100" dist="38100" dir="2700000" algn="tl">
                            <a:srgbClr val="000000">
                              <a:alpha val="43137"/>
                            </a:srgbClr>
                          </a:outerShdw>
                        </a:effectLst>
                      </a:defRPr>
                    </a:pPr>
                    <a:fld id="{1B1F9B6F-A3F2-410C-8DDA-132EF41B4A5D}" type="VALUE">
                      <a:rPr lang="en-US" sz="1100" b="1" i="0" u="none" strike="noStrike" kern="1200" baseline="0">
                        <a:solidFill>
                          <a:schemeClr val="bg1"/>
                        </a:solidFill>
                        <a:effectLst>
                          <a:outerShdw blurRad="38100" dist="38100" dir="2700000" algn="tl">
                            <a:srgbClr val="000000">
                              <a:alpha val="43137"/>
                            </a:srgbClr>
                          </a:outerShdw>
                        </a:effectLst>
                        <a:latin typeface="+mn-lt"/>
                        <a:ea typeface="+mn-ea"/>
                        <a:cs typeface="+mn-cs"/>
                      </a:rPr>
                      <a:pPr algn="ctr" rtl="0">
                        <a:defRPr lang="en-US" sz="1100" b="1">
                          <a:solidFill>
                            <a:schemeClr val="bg1"/>
                          </a:solidFill>
                          <a:effectLst>
                            <a:outerShdw blurRad="38100" dist="38100" dir="2700000" algn="tl">
                              <a:srgbClr val="000000">
                                <a:alpha val="43137"/>
                              </a:srgbClr>
                            </a:outerShdw>
                          </a:effectLst>
                        </a:defRPr>
                      </a:pPr>
                      <a:t>[VALUE]</a:t>
                    </a:fld>
                    <a:r>
                      <a:rPr lang="en-US" sz="1100" b="1" i="0" u="none" strike="noStrike" kern="1200" baseline="0" dirty="0">
                        <a:solidFill>
                          <a:schemeClr val="bg1"/>
                        </a:solidFill>
                        <a:effectLst>
                          <a:outerShdw blurRad="38100" dist="38100" dir="2700000" algn="tl">
                            <a:srgbClr val="000000">
                              <a:alpha val="43137"/>
                            </a:srgbClr>
                          </a:outerShdw>
                        </a:effectLst>
                        <a:latin typeface="+mn-lt"/>
                        <a:ea typeface="+mn-ea"/>
                        <a:cs typeface="+mn-cs"/>
                      </a:rPr>
                      <a:t> </a:t>
                    </a:r>
                  </a:p>
                  <a:p>
                    <a:pPr algn="ctr" rtl="0">
                      <a:defRPr lang="en-US" sz="1100" b="1">
                        <a:solidFill>
                          <a:schemeClr val="bg1"/>
                        </a:solidFill>
                        <a:effectLst>
                          <a:outerShdw blurRad="38100" dist="38100" dir="2700000" algn="tl">
                            <a:srgbClr val="000000">
                              <a:alpha val="43137"/>
                            </a:srgbClr>
                          </a:outerShdw>
                        </a:effectLst>
                      </a:defRPr>
                    </a:pPr>
                    <a:fld id="{E1B880A1-44A7-4D13-A32B-7BA7DB20CD7D}" type="PERCENTAGE">
                      <a:rPr lang="en-US" sz="1100" b="1" i="0" u="none" strike="noStrike" kern="1200" baseline="0">
                        <a:solidFill>
                          <a:schemeClr val="bg1"/>
                        </a:solidFill>
                        <a:effectLst>
                          <a:outerShdw blurRad="38100" dist="38100" dir="2700000" algn="tl">
                            <a:srgbClr val="000000">
                              <a:alpha val="43137"/>
                            </a:srgbClr>
                          </a:outerShdw>
                        </a:effectLst>
                        <a:latin typeface="+mn-lt"/>
                        <a:ea typeface="+mn-ea"/>
                        <a:cs typeface="+mn-cs"/>
                      </a:rPr>
                      <a:pPr algn="ctr" rtl="0">
                        <a:defRPr lang="en-US"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lang="en-US"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304347826086958"/>
                      <c:h val="0.17830748662700105"/>
                    </c:manualLayout>
                  </c15:layout>
                  <c15:dlblFieldTable/>
                  <c15:showDataLabelsRange val="0"/>
                </c:ext>
                <c:ext xmlns:c16="http://schemas.microsoft.com/office/drawing/2014/chart" uri="{C3380CC4-5D6E-409C-BE32-E72D297353CC}">
                  <c16:uniqueId val="{00000003-2680-4560-B406-295F44BDFEA4}"/>
                </c:ext>
              </c:extLst>
            </c:dLbl>
            <c:dLbl>
              <c:idx val="2"/>
              <c:layout>
                <c:manualLayout>
                  <c:x val="-0.17363488531324894"/>
                  <c:y val="-0.1080612642770873"/>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3ABE635D-8301-40CF-81D6-6C84A4968F86}" type="CATEGORYNAME">
                      <a:rPr lang="en-US">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r>
                      <a:rPr lang="en-US" baseline="0" dirty="0">
                        <a:solidFill>
                          <a:schemeClr val="bg1"/>
                        </a:solidFill>
                        <a:effectLst>
                          <a:outerShdw blurRad="38100" dist="38100" dir="2700000" algn="tl">
                            <a:srgbClr val="000000">
                              <a:alpha val="43137"/>
                            </a:srgbClr>
                          </a:outerShdw>
                        </a:effectLst>
                      </a:rPr>
                      <a:t> </a:t>
                    </a:r>
                    <a:fld id="{F4EC53FE-A650-4DA2-956F-BCCCD6971008}" type="VALUE">
                      <a:rPr lang="en-US" baseline="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r>
                      <a:rPr lang="en-US" baseline="0" dirty="0">
                        <a:solidFill>
                          <a:schemeClr val="bg1"/>
                        </a:solidFill>
                        <a:effectLst>
                          <a:outerShdw blurRad="38100" dist="38100" dir="2700000" algn="tl">
                            <a:srgbClr val="000000">
                              <a:alpha val="43137"/>
                            </a:srgbClr>
                          </a:outerShdw>
                        </a:effectLst>
                      </a:rPr>
                      <a:t> </a:t>
                    </a:r>
                  </a:p>
                  <a:p>
                    <a:pPr>
                      <a:defRPr sz="1100" b="1">
                        <a:solidFill>
                          <a:schemeClr val="bg1"/>
                        </a:solidFill>
                        <a:effectLst>
                          <a:outerShdw blurRad="38100" dist="38100" dir="2700000" algn="tl">
                            <a:srgbClr val="000000">
                              <a:alpha val="43137"/>
                            </a:srgbClr>
                          </a:outerShdw>
                        </a:effectLst>
                      </a:defRPr>
                    </a:pPr>
                    <a:fld id="{A91D62F2-3BE2-4614-9ED2-C6C4CDE3D134}"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858695652173914"/>
                      <c:h val="0.20286064802046577"/>
                    </c:manualLayout>
                  </c15:layout>
                  <c15:dlblFieldTable/>
                  <c15:showDataLabelsRange val="0"/>
                </c:ext>
                <c:ext xmlns:c16="http://schemas.microsoft.com/office/drawing/2014/chart" uri="{C3380CC4-5D6E-409C-BE32-E72D297353CC}">
                  <c16:uniqueId val="{00000002-2680-4560-B406-295F44BDFE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c:v>
                </c:pt>
                <c:pt idx="1">
                  <c:v>Streaming TV with Ads</c:v>
                </c:pt>
                <c:pt idx="2">
                  <c:v>Streaming TV without Ads</c:v>
                </c:pt>
              </c:strCache>
            </c:strRef>
          </c:cat>
          <c:val>
            <c:numRef>
              <c:f>Sheet1!$B$2:$B$4</c:f>
              <c:numCache>
                <c:formatCode>[hh]:mm</c:formatCode>
                <c:ptCount val="3"/>
                <c:pt idx="0">
                  <c:v>0.2298611111111111</c:v>
                </c:pt>
                <c:pt idx="1">
                  <c:v>5.9027777777777776E-2</c:v>
                </c:pt>
                <c:pt idx="2">
                  <c:v>3.8194444444444448E-2</c:v>
                </c:pt>
              </c:numCache>
            </c:numRef>
          </c:val>
          <c:extLst>
            <c:ext xmlns:c16="http://schemas.microsoft.com/office/drawing/2014/chart" uri="{C3380CC4-5D6E-409C-BE32-E72D297353CC}">
              <c16:uniqueId val="{00000000-2680-4560-B406-295F44BDFEA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8954695880406"/>
          <c:y val="7.5872868408755331E-2"/>
          <c:w val="0.80290023641440889"/>
          <c:h val="0.78374664773725078"/>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6-3413-4687-BE2A-A38AF8537827}"/>
            </c:ext>
          </c:extLst>
        </c:ser>
        <c:ser>
          <c:idx val="1"/>
          <c:order val="1"/>
          <c:tx>
            <c:strRef>
              <c:f>Sheet1!$A$3</c:f>
              <c:strCache>
                <c:ptCount val="1"/>
                <c:pt idx="0">
                  <c:v>Email</c:v>
                </c:pt>
              </c:strCache>
            </c:strRef>
          </c:tx>
          <c:spPr>
            <a:solidFill>
              <a:srgbClr val="790505"/>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3413-4687-BE2A-A38AF853782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3413-4687-BE2A-A38AF8537827}"/>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3413-4687-BE2A-A38AF8537827}"/>
              </c:ext>
            </c:extLst>
          </c:dPt>
          <c:dLbls>
            <c:dLbl>
              <c:idx val="0"/>
              <c:layout>
                <c:manualLayout>
                  <c:x val="0.19673616316712933"/>
                  <c:y val="-0.199771701981348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3413-4687-BE2A-A38AF8537827}"/>
                </c:ext>
              </c:extLst>
            </c:dLbl>
            <c:dLbl>
              <c:idx val="1"/>
              <c:layout>
                <c:manualLayout>
                  <c:x val="-0.13494419137210961"/>
                  <c:y val="0.21751513463407668"/>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3413-4687-BE2A-A38AF8537827}"/>
                </c:ext>
              </c:extLst>
            </c:dLbl>
            <c:dLbl>
              <c:idx val="2"/>
              <c:layout>
                <c:manualLayout>
                  <c:x val="-0.10588334143347859"/>
                  <c:y val="-6.014967704418071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3413-4687-BE2A-A38AF85378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Cache>
                <c:formatCode>h:mm;@</c:formatCode>
                <c:ptCount val="3"/>
                <c:pt idx="0">
                  <c:v>2.361111111111111E-2</c:v>
                </c:pt>
                <c:pt idx="1">
                  <c:v>1.3194444444444444E-2</c:v>
                </c:pt>
                <c:pt idx="2">
                  <c:v>3.472222222222222E-3</c:v>
                </c:pt>
              </c:numCache>
            </c:numRef>
          </c:val>
          <c:extLst>
            <c:ext xmlns:c16="http://schemas.microsoft.com/office/drawing/2014/chart" uri="{C3380CC4-5D6E-409C-BE32-E72D297353CC}">
              <c16:uniqueId val="{0000000D-3413-4687-BE2A-A38AF8537827}"/>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3413-4687-BE2A-A38AF8537827}"/>
              </c:ext>
            </c:extLst>
          </c:dPt>
          <c:dPt>
            <c:idx val="1"/>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3413-4687-BE2A-A38AF8537827}"/>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3413-4687-BE2A-A38AF8537827}"/>
              </c:ext>
            </c:extLst>
          </c:dPt>
          <c:cat>
            <c:strRef>
              <c:f>Sheet1!$B$1:$D$1</c:f>
              <c:strCache>
                <c:ptCount val="3"/>
                <c:pt idx="0">
                  <c:v>Computer</c:v>
                </c:pt>
                <c:pt idx="1">
                  <c:v>Smartphone</c:v>
                </c:pt>
                <c:pt idx="2">
                  <c:v>Tablet</c:v>
                </c:pt>
              </c:strCache>
            </c:strRef>
          </c:cat>
          <c:val>
            <c:numRef>
              <c:f>Sheet1!$B$4:$D$4</c:f>
              <c:numCache>
                <c:formatCode>h:mm;@</c:formatCode>
                <c:ptCount val="3"/>
                <c:pt idx="0">
                  <c:v>1.4583333333333334E-2</c:v>
                </c:pt>
                <c:pt idx="1">
                  <c:v>1.5277777777777777E-2</c:v>
                </c:pt>
                <c:pt idx="2" formatCode="[hh]:mm">
                  <c:v>6.2500000000000003E-3</c:v>
                </c:pt>
              </c:numCache>
            </c:numRef>
          </c:val>
          <c:extLst>
            <c:ext xmlns:c16="http://schemas.microsoft.com/office/drawing/2014/chart" uri="{C3380CC4-5D6E-409C-BE32-E72D297353CC}">
              <c16:uniqueId val="{00000014-3413-4687-BE2A-A38AF8537827}"/>
            </c:ext>
          </c:extLst>
        </c:ser>
        <c:ser>
          <c:idx val="3"/>
          <c:order val="3"/>
          <c:tx>
            <c:strRef>
              <c:f>Sheet1!$A$5</c:f>
              <c:strCache>
                <c:ptCount val="1"/>
                <c:pt idx="0">
                  <c:v>Streaming Video Other Than TV Programs on Digital Media</c:v>
                </c:pt>
              </c:strCache>
            </c:strRef>
          </c:tx>
          <c:dPt>
            <c:idx val="0"/>
            <c:bubble3D val="0"/>
            <c:spPr>
              <a:solidFill>
                <a:schemeClr val="accent1"/>
              </a:solidFill>
              <a:ln>
                <a:noFill/>
              </a:ln>
              <a:effectLst/>
            </c:spPr>
            <c:extLst>
              <c:ext xmlns:c16="http://schemas.microsoft.com/office/drawing/2014/chart" uri="{C3380CC4-5D6E-409C-BE32-E72D297353CC}">
                <c16:uniqueId val="{00000016-3413-4687-BE2A-A38AF8537827}"/>
              </c:ext>
            </c:extLst>
          </c:dPt>
          <c:dPt>
            <c:idx val="1"/>
            <c:bubble3D val="0"/>
            <c:spPr>
              <a:solidFill>
                <a:schemeClr val="accent2"/>
              </a:solidFill>
              <a:ln>
                <a:noFill/>
              </a:ln>
              <a:effectLst/>
            </c:spPr>
            <c:extLst>
              <c:ext xmlns:c16="http://schemas.microsoft.com/office/drawing/2014/chart" uri="{C3380CC4-5D6E-409C-BE32-E72D297353CC}">
                <c16:uniqueId val="{00000018-3413-4687-BE2A-A38AF8537827}"/>
              </c:ext>
            </c:extLst>
          </c:dPt>
          <c:dPt>
            <c:idx val="2"/>
            <c:bubble3D val="0"/>
            <c:spPr>
              <a:solidFill>
                <a:schemeClr val="accent3"/>
              </a:solidFill>
              <a:ln>
                <a:noFill/>
              </a:ln>
              <a:effectLst/>
            </c:spPr>
            <c:extLst>
              <c:ext xmlns:c16="http://schemas.microsoft.com/office/drawing/2014/chart" uri="{C3380CC4-5D6E-409C-BE32-E72D297353CC}">
                <c16:uniqueId val="{0000001A-3413-4687-BE2A-A38AF8537827}"/>
              </c:ext>
            </c:extLst>
          </c:dPt>
          <c:cat>
            <c:strRef>
              <c:f>Sheet1!$B$1:$D$1</c:f>
              <c:strCache>
                <c:ptCount val="3"/>
                <c:pt idx="0">
                  <c:v>Computer</c:v>
                </c:pt>
                <c:pt idx="1">
                  <c:v>Smartphone</c:v>
                </c:pt>
                <c:pt idx="2">
                  <c:v>Tablet</c:v>
                </c:pt>
              </c:strCache>
            </c:strRef>
          </c:cat>
          <c:val>
            <c:numRef>
              <c:f>Sheet1!$B$5:$D$5</c:f>
              <c:numCache>
                <c:formatCode>h:mm;@</c:formatCode>
                <c:ptCount val="3"/>
                <c:pt idx="0">
                  <c:v>1.1111111111111112E-2</c:v>
                </c:pt>
                <c:pt idx="1">
                  <c:v>1.5972222222222221E-2</c:v>
                </c:pt>
                <c:pt idx="2">
                  <c:v>4.1666666666666666E-3</c:v>
                </c:pt>
              </c:numCache>
            </c:numRef>
          </c:val>
          <c:extLst>
            <c:ext xmlns:c16="http://schemas.microsoft.com/office/drawing/2014/chart" uri="{C3380CC4-5D6E-409C-BE32-E72D297353CC}">
              <c16:uniqueId val="{0000001B-3413-4687-BE2A-A38AF8537827}"/>
            </c:ext>
          </c:extLst>
        </c:ser>
        <c:ser>
          <c:idx val="4"/>
          <c:order val="4"/>
          <c:tx>
            <c:strRef>
              <c:f>Sheet1!$A$6</c:f>
              <c:strCache>
                <c:ptCount val="1"/>
                <c:pt idx="0">
                  <c:v>Search</c:v>
                </c:pt>
              </c:strCache>
            </c:strRef>
          </c:tx>
          <c:dPt>
            <c:idx val="0"/>
            <c:bubble3D val="0"/>
            <c:spPr>
              <a:solidFill>
                <a:schemeClr val="accent1"/>
              </a:solidFill>
              <a:ln>
                <a:noFill/>
              </a:ln>
              <a:effectLst/>
            </c:spPr>
            <c:extLst>
              <c:ext xmlns:c16="http://schemas.microsoft.com/office/drawing/2014/chart" uri="{C3380CC4-5D6E-409C-BE32-E72D297353CC}">
                <c16:uniqueId val="{0000001D-3413-4687-BE2A-A38AF8537827}"/>
              </c:ext>
            </c:extLst>
          </c:dPt>
          <c:dPt>
            <c:idx val="1"/>
            <c:bubble3D val="0"/>
            <c:spPr>
              <a:solidFill>
                <a:schemeClr val="accent2"/>
              </a:solidFill>
              <a:ln>
                <a:noFill/>
              </a:ln>
              <a:effectLst/>
            </c:spPr>
            <c:extLst>
              <c:ext xmlns:c16="http://schemas.microsoft.com/office/drawing/2014/chart" uri="{C3380CC4-5D6E-409C-BE32-E72D297353CC}">
                <c16:uniqueId val="{0000001F-3413-4687-BE2A-A38AF8537827}"/>
              </c:ext>
            </c:extLst>
          </c:dPt>
          <c:dPt>
            <c:idx val="2"/>
            <c:bubble3D val="0"/>
            <c:spPr>
              <a:solidFill>
                <a:schemeClr val="accent3"/>
              </a:solidFill>
              <a:ln>
                <a:noFill/>
              </a:ln>
              <a:effectLst/>
            </c:spPr>
            <c:extLst>
              <c:ext xmlns:c16="http://schemas.microsoft.com/office/drawing/2014/chart" uri="{C3380CC4-5D6E-409C-BE32-E72D297353CC}">
                <c16:uniqueId val="{00000021-3413-4687-BE2A-A38AF8537827}"/>
              </c:ext>
            </c:extLst>
          </c:dPt>
          <c:cat>
            <c:strRef>
              <c:f>Sheet1!$B$1:$D$1</c:f>
              <c:strCache>
                <c:ptCount val="3"/>
                <c:pt idx="0">
                  <c:v>Computer</c:v>
                </c:pt>
                <c:pt idx="1">
                  <c:v>Smartphone</c:v>
                </c:pt>
                <c:pt idx="2">
                  <c:v>Tablet</c:v>
                </c:pt>
              </c:strCache>
            </c:strRef>
          </c:cat>
          <c:val>
            <c:numRef>
              <c:f>Sheet1!$B$6:$D$6</c:f>
              <c:numCache>
                <c:formatCode>h:mm;@</c:formatCode>
                <c:ptCount val="3"/>
                <c:pt idx="0">
                  <c:v>1.2500000000000001E-2</c:v>
                </c:pt>
                <c:pt idx="1">
                  <c:v>1.1805555555555555E-2</c:v>
                </c:pt>
                <c:pt idx="2">
                  <c:v>2.0833333333333333E-3</c:v>
                </c:pt>
              </c:numCache>
            </c:numRef>
          </c:val>
          <c:extLst>
            <c:ext xmlns:c16="http://schemas.microsoft.com/office/drawing/2014/chart" uri="{C3380CC4-5D6E-409C-BE32-E72D297353CC}">
              <c16:uniqueId val="{00000022-3413-4687-BE2A-A38AF8537827}"/>
            </c:ext>
          </c:extLst>
        </c:ser>
        <c:ser>
          <c:idx val="5"/>
          <c:order val="5"/>
          <c:tx>
            <c:strRef>
              <c:f>Sheet1!$A$7</c:f>
              <c:strCache>
                <c:ptCount val="1"/>
                <c:pt idx="0">
                  <c:v>Streaming Programs on Digital Media No Ads</c:v>
                </c:pt>
              </c:strCache>
            </c:strRef>
          </c:tx>
          <c:dPt>
            <c:idx val="0"/>
            <c:bubble3D val="0"/>
            <c:spPr>
              <a:solidFill>
                <a:schemeClr val="accent1"/>
              </a:solidFill>
              <a:ln>
                <a:noFill/>
              </a:ln>
              <a:effectLst/>
            </c:spPr>
            <c:extLst>
              <c:ext xmlns:c16="http://schemas.microsoft.com/office/drawing/2014/chart" uri="{C3380CC4-5D6E-409C-BE32-E72D297353CC}">
                <c16:uniqueId val="{00000024-3413-4687-BE2A-A38AF8537827}"/>
              </c:ext>
            </c:extLst>
          </c:dPt>
          <c:dPt>
            <c:idx val="1"/>
            <c:bubble3D val="0"/>
            <c:spPr>
              <a:solidFill>
                <a:schemeClr val="accent2"/>
              </a:solidFill>
              <a:ln>
                <a:noFill/>
              </a:ln>
              <a:effectLst/>
            </c:spPr>
            <c:extLst>
              <c:ext xmlns:c16="http://schemas.microsoft.com/office/drawing/2014/chart" uri="{C3380CC4-5D6E-409C-BE32-E72D297353CC}">
                <c16:uniqueId val="{00000026-3413-4687-BE2A-A38AF8537827}"/>
              </c:ext>
            </c:extLst>
          </c:dPt>
          <c:dPt>
            <c:idx val="2"/>
            <c:bubble3D val="0"/>
            <c:spPr>
              <a:solidFill>
                <a:schemeClr val="accent3"/>
              </a:solidFill>
              <a:ln>
                <a:noFill/>
              </a:ln>
              <a:effectLst/>
            </c:spPr>
            <c:extLst>
              <c:ext xmlns:c16="http://schemas.microsoft.com/office/drawing/2014/chart" uri="{C3380CC4-5D6E-409C-BE32-E72D297353CC}">
                <c16:uniqueId val="{00000028-3413-4687-BE2A-A38AF8537827}"/>
              </c:ext>
            </c:extLst>
          </c:dPt>
          <c:cat>
            <c:strRef>
              <c:f>Sheet1!$B$1:$D$1</c:f>
              <c:strCache>
                <c:ptCount val="3"/>
                <c:pt idx="0">
                  <c:v>Computer</c:v>
                </c:pt>
                <c:pt idx="1">
                  <c:v>Smartphone</c:v>
                </c:pt>
                <c:pt idx="2">
                  <c:v>Tablet</c:v>
                </c:pt>
              </c:strCache>
            </c:strRef>
          </c:cat>
          <c:val>
            <c:numRef>
              <c:f>Sheet1!$B$7:$D$7</c:f>
              <c:numCache>
                <c:formatCode>h:mm;@</c:formatCode>
                <c:ptCount val="3"/>
                <c:pt idx="0">
                  <c:v>5.5555555555555558E-3</c:v>
                </c:pt>
                <c:pt idx="1">
                  <c:v>5.5555555555555558E-3</c:v>
                </c:pt>
                <c:pt idx="2">
                  <c:v>2.7777777777777779E-3</c:v>
                </c:pt>
              </c:numCache>
            </c:numRef>
          </c:val>
          <c:extLst>
            <c:ext xmlns:c16="http://schemas.microsoft.com/office/drawing/2014/chart" uri="{C3380CC4-5D6E-409C-BE32-E72D297353CC}">
              <c16:uniqueId val="{00000029-3413-4687-BE2A-A38AF8537827}"/>
            </c:ext>
          </c:extLst>
        </c:ser>
        <c:ser>
          <c:idx val="6"/>
          <c:order val="6"/>
          <c:tx>
            <c:strRef>
              <c:f>Sheet1!$A$8</c:f>
              <c:strCache>
                <c:ptCount val="1"/>
                <c:pt idx="0">
                  <c:v>Streaming Audio</c:v>
                </c:pt>
              </c:strCache>
            </c:strRef>
          </c:tx>
          <c:dPt>
            <c:idx val="0"/>
            <c:bubble3D val="0"/>
            <c:spPr>
              <a:solidFill>
                <a:schemeClr val="accent1"/>
              </a:solidFill>
              <a:ln>
                <a:noFill/>
              </a:ln>
              <a:effectLst/>
            </c:spPr>
            <c:extLst>
              <c:ext xmlns:c16="http://schemas.microsoft.com/office/drawing/2014/chart" uri="{C3380CC4-5D6E-409C-BE32-E72D297353CC}">
                <c16:uniqueId val="{0000002B-3413-4687-BE2A-A38AF8537827}"/>
              </c:ext>
            </c:extLst>
          </c:dPt>
          <c:dPt>
            <c:idx val="1"/>
            <c:bubble3D val="0"/>
            <c:spPr>
              <a:solidFill>
                <a:schemeClr val="accent2"/>
              </a:solidFill>
              <a:ln>
                <a:noFill/>
              </a:ln>
              <a:effectLst/>
            </c:spPr>
            <c:extLst>
              <c:ext xmlns:c16="http://schemas.microsoft.com/office/drawing/2014/chart" uri="{C3380CC4-5D6E-409C-BE32-E72D297353CC}">
                <c16:uniqueId val="{0000002D-3413-4687-BE2A-A38AF8537827}"/>
              </c:ext>
            </c:extLst>
          </c:dPt>
          <c:dPt>
            <c:idx val="2"/>
            <c:bubble3D val="0"/>
            <c:spPr>
              <a:solidFill>
                <a:schemeClr val="accent3"/>
              </a:solidFill>
              <a:ln>
                <a:noFill/>
              </a:ln>
              <a:effectLst/>
            </c:spPr>
            <c:extLst>
              <c:ext xmlns:c16="http://schemas.microsoft.com/office/drawing/2014/chart" uri="{C3380CC4-5D6E-409C-BE32-E72D297353CC}">
                <c16:uniqueId val="{0000002F-3413-4687-BE2A-A38AF8537827}"/>
              </c:ext>
            </c:extLst>
          </c:dPt>
          <c:cat>
            <c:strRef>
              <c:f>Sheet1!$B$1:$D$1</c:f>
              <c:strCache>
                <c:ptCount val="3"/>
                <c:pt idx="0">
                  <c:v>Computer</c:v>
                </c:pt>
                <c:pt idx="1">
                  <c:v>Smartphone</c:v>
                </c:pt>
                <c:pt idx="2">
                  <c:v>Tablet</c:v>
                </c:pt>
              </c:strCache>
            </c:strRef>
          </c:cat>
          <c:val>
            <c:numRef>
              <c:f>Sheet1!$B$8:$D$8</c:f>
              <c:numCache>
                <c:formatCode>h:mm;@</c:formatCode>
                <c:ptCount val="3"/>
                <c:pt idx="0">
                  <c:v>4.8611111111111112E-3</c:v>
                </c:pt>
                <c:pt idx="1">
                  <c:v>7.6388888888888886E-3</c:v>
                </c:pt>
                <c:pt idx="2">
                  <c:v>6.9444444444444447E-4</c:v>
                </c:pt>
              </c:numCache>
            </c:numRef>
          </c:val>
          <c:extLst>
            <c:ext xmlns:c16="http://schemas.microsoft.com/office/drawing/2014/chart" uri="{C3380CC4-5D6E-409C-BE32-E72D297353CC}">
              <c16:uniqueId val="{00000030-3413-4687-BE2A-A38AF8537827}"/>
            </c:ext>
          </c:extLst>
        </c:ser>
        <c:ser>
          <c:idx val="7"/>
          <c:order val="7"/>
          <c:tx>
            <c:strRef>
              <c:f>Sheet1!$A$9</c:f>
              <c:strCache>
                <c:ptCount val="1"/>
                <c:pt idx="0">
                  <c:v>Any other news website</c:v>
                </c:pt>
              </c:strCache>
            </c:strRef>
          </c:tx>
          <c:dPt>
            <c:idx val="0"/>
            <c:bubble3D val="0"/>
            <c:spPr>
              <a:solidFill>
                <a:schemeClr val="accent1"/>
              </a:solidFill>
              <a:ln>
                <a:noFill/>
              </a:ln>
              <a:effectLst/>
            </c:spPr>
            <c:extLst>
              <c:ext xmlns:c16="http://schemas.microsoft.com/office/drawing/2014/chart" uri="{C3380CC4-5D6E-409C-BE32-E72D297353CC}">
                <c16:uniqueId val="{00000032-3413-4687-BE2A-A38AF8537827}"/>
              </c:ext>
            </c:extLst>
          </c:dPt>
          <c:dPt>
            <c:idx val="1"/>
            <c:bubble3D val="0"/>
            <c:spPr>
              <a:solidFill>
                <a:schemeClr val="accent2"/>
              </a:solidFill>
              <a:ln>
                <a:noFill/>
              </a:ln>
              <a:effectLst/>
            </c:spPr>
            <c:extLst>
              <c:ext xmlns:c16="http://schemas.microsoft.com/office/drawing/2014/chart" uri="{C3380CC4-5D6E-409C-BE32-E72D297353CC}">
                <c16:uniqueId val="{00000034-3413-4687-BE2A-A38AF8537827}"/>
              </c:ext>
            </c:extLst>
          </c:dPt>
          <c:dPt>
            <c:idx val="2"/>
            <c:bubble3D val="0"/>
            <c:spPr>
              <a:solidFill>
                <a:schemeClr val="accent3"/>
              </a:solidFill>
              <a:ln>
                <a:noFill/>
              </a:ln>
              <a:effectLst/>
            </c:spPr>
            <c:extLst>
              <c:ext xmlns:c16="http://schemas.microsoft.com/office/drawing/2014/chart" uri="{C3380CC4-5D6E-409C-BE32-E72D297353CC}">
                <c16:uniqueId val="{00000036-3413-4687-BE2A-A38AF8537827}"/>
              </c:ext>
            </c:extLst>
          </c:dPt>
          <c:cat>
            <c:strRef>
              <c:f>Sheet1!$B$1:$D$1</c:f>
              <c:strCache>
                <c:ptCount val="3"/>
                <c:pt idx="0">
                  <c:v>Computer</c:v>
                </c:pt>
                <c:pt idx="1">
                  <c:v>Smartphone</c:v>
                </c:pt>
                <c:pt idx="2">
                  <c:v>Tablet</c:v>
                </c:pt>
              </c:strCache>
            </c:strRef>
          </c:cat>
          <c:val>
            <c:numRef>
              <c:f>Sheet1!$B$9:$D$9</c:f>
              <c:numCache>
                <c:formatCode>h:mm;@</c:formatCode>
                <c:ptCount val="3"/>
                <c:pt idx="0">
                  <c:v>3.472222222222222E-3</c:v>
                </c:pt>
                <c:pt idx="1">
                  <c:v>3.472222222222222E-3</c:v>
                </c:pt>
                <c:pt idx="2">
                  <c:v>1.3888888888888889E-3</c:v>
                </c:pt>
              </c:numCache>
            </c:numRef>
          </c:val>
          <c:extLst>
            <c:ext xmlns:c16="http://schemas.microsoft.com/office/drawing/2014/chart" uri="{C3380CC4-5D6E-409C-BE32-E72D297353CC}">
              <c16:uniqueId val="{00000037-3413-4687-BE2A-A38AF8537827}"/>
            </c:ext>
          </c:extLst>
        </c:ser>
        <c:ser>
          <c:idx val="8"/>
          <c:order val="8"/>
          <c:tx>
            <c:strRef>
              <c:f>Sheet1!$A$10</c:f>
              <c:strCache>
                <c:ptCount val="1"/>
                <c:pt idx="0">
                  <c:v>Local Radio Stations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39-3413-4687-BE2A-A38AF8537827}"/>
              </c:ext>
            </c:extLst>
          </c:dPt>
          <c:dPt>
            <c:idx val="1"/>
            <c:bubble3D val="0"/>
            <c:spPr>
              <a:solidFill>
                <a:schemeClr val="accent2"/>
              </a:solidFill>
              <a:ln>
                <a:noFill/>
              </a:ln>
              <a:effectLst/>
            </c:spPr>
            <c:extLst>
              <c:ext xmlns:c16="http://schemas.microsoft.com/office/drawing/2014/chart" uri="{C3380CC4-5D6E-409C-BE32-E72D297353CC}">
                <c16:uniqueId val="{0000003B-3413-4687-BE2A-A38AF8537827}"/>
              </c:ext>
            </c:extLst>
          </c:dPt>
          <c:dPt>
            <c:idx val="2"/>
            <c:bubble3D val="0"/>
            <c:spPr>
              <a:solidFill>
                <a:schemeClr val="accent3"/>
              </a:solidFill>
              <a:ln>
                <a:noFill/>
              </a:ln>
              <a:effectLst/>
            </c:spPr>
            <c:extLst>
              <c:ext xmlns:c16="http://schemas.microsoft.com/office/drawing/2014/chart" uri="{C3380CC4-5D6E-409C-BE32-E72D297353CC}">
                <c16:uniqueId val="{0000003D-3413-4687-BE2A-A38AF8537827}"/>
              </c:ext>
            </c:extLst>
          </c:dPt>
          <c:cat>
            <c:strRef>
              <c:f>Sheet1!$B$1:$D$1</c:f>
              <c:strCache>
                <c:ptCount val="3"/>
                <c:pt idx="0">
                  <c:v>Computer</c:v>
                </c:pt>
                <c:pt idx="1">
                  <c:v>Smartphone</c:v>
                </c:pt>
                <c:pt idx="2">
                  <c:v>Tablet</c:v>
                </c:pt>
              </c:strCache>
            </c:strRef>
          </c:cat>
          <c:val>
            <c:numRef>
              <c:f>Sheet1!$B$10:$D$10</c:f>
              <c:numCache>
                <c:formatCode>h:mm;@</c:formatCode>
                <c:ptCount val="3"/>
                <c:pt idx="0">
                  <c:v>2.7777777777777779E-3</c:v>
                </c:pt>
                <c:pt idx="1">
                  <c:v>2.7777777777777779E-3</c:v>
                </c:pt>
                <c:pt idx="2">
                  <c:v>6.9444444444444447E-4</c:v>
                </c:pt>
              </c:numCache>
            </c:numRef>
          </c:val>
          <c:extLst>
            <c:ext xmlns:c16="http://schemas.microsoft.com/office/drawing/2014/chart" uri="{C3380CC4-5D6E-409C-BE32-E72D297353CC}">
              <c16:uniqueId val="{0000003E-3413-4687-BE2A-A38AF8537827}"/>
            </c:ext>
          </c:extLst>
        </c:ser>
        <c:ser>
          <c:idx val="9"/>
          <c:order val="9"/>
          <c:tx>
            <c:strRef>
              <c:f>Sheet1!$A$11</c:f>
              <c:strCache>
                <c:ptCount val="1"/>
                <c:pt idx="0">
                  <c:v>Podcasts</c:v>
                </c:pt>
              </c:strCache>
            </c:strRef>
          </c:tx>
          <c:dPt>
            <c:idx val="0"/>
            <c:bubble3D val="0"/>
            <c:spPr>
              <a:solidFill>
                <a:schemeClr val="accent1"/>
              </a:solidFill>
              <a:ln>
                <a:noFill/>
              </a:ln>
              <a:effectLst/>
            </c:spPr>
            <c:extLst>
              <c:ext xmlns:c16="http://schemas.microsoft.com/office/drawing/2014/chart" uri="{C3380CC4-5D6E-409C-BE32-E72D297353CC}">
                <c16:uniqueId val="{00000040-3413-4687-BE2A-A38AF8537827}"/>
              </c:ext>
            </c:extLst>
          </c:dPt>
          <c:dPt>
            <c:idx val="1"/>
            <c:bubble3D val="0"/>
            <c:spPr>
              <a:solidFill>
                <a:schemeClr val="accent2"/>
              </a:solidFill>
              <a:ln>
                <a:noFill/>
              </a:ln>
              <a:effectLst/>
            </c:spPr>
            <c:extLst>
              <c:ext xmlns:c16="http://schemas.microsoft.com/office/drawing/2014/chart" uri="{C3380CC4-5D6E-409C-BE32-E72D297353CC}">
                <c16:uniqueId val="{00000042-3413-4687-BE2A-A38AF8537827}"/>
              </c:ext>
            </c:extLst>
          </c:dPt>
          <c:dPt>
            <c:idx val="2"/>
            <c:bubble3D val="0"/>
            <c:spPr>
              <a:solidFill>
                <a:schemeClr val="accent3"/>
              </a:solidFill>
              <a:ln>
                <a:noFill/>
              </a:ln>
              <a:effectLst/>
            </c:spPr>
            <c:extLst>
              <c:ext xmlns:c16="http://schemas.microsoft.com/office/drawing/2014/chart" uri="{C3380CC4-5D6E-409C-BE32-E72D297353CC}">
                <c16:uniqueId val="{00000044-3413-4687-BE2A-A38AF8537827}"/>
              </c:ext>
            </c:extLst>
          </c:dPt>
          <c:cat>
            <c:strRef>
              <c:f>Sheet1!$B$1:$D$1</c:f>
              <c:strCache>
                <c:ptCount val="3"/>
                <c:pt idx="0">
                  <c:v>Computer</c:v>
                </c:pt>
                <c:pt idx="1">
                  <c:v>Smartphone</c:v>
                </c:pt>
                <c:pt idx="2">
                  <c:v>Tablet</c:v>
                </c:pt>
              </c:strCache>
            </c:strRef>
          </c:cat>
          <c:val>
            <c:numRef>
              <c:f>Sheet1!$B$11:$D$11</c:f>
              <c:numCache>
                <c:formatCode>h:mm;@</c:formatCode>
                <c:ptCount val="3"/>
                <c:pt idx="0">
                  <c:v>2.0833333333333333E-3</c:v>
                </c:pt>
                <c:pt idx="1">
                  <c:v>3.472222222222222E-3</c:v>
                </c:pt>
                <c:pt idx="2">
                  <c:v>6.9444444444444447E-4</c:v>
                </c:pt>
              </c:numCache>
            </c:numRef>
          </c:val>
          <c:extLst>
            <c:ext xmlns:c16="http://schemas.microsoft.com/office/drawing/2014/chart" uri="{C3380CC4-5D6E-409C-BE32-E72D297353CC}">
              <c16:uniqueId val="{00000045-3413-4687-BE2A-A38AF8537827}"/>
            </c:ext>
          </c:extLst>
        </c:ser>
        <c:ser>
          <c:idx val="10"/>
          <c:order val="10"/>
          <c:tx>
            <c:strRef>
              <c:f>Sheet1!$A$12</c:f>
              <c:strCache>
                <c:ptCount val="1"/>
                <c:pt idx="0">
                  <c:v>Cable TV News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47-3413-4687-BE2A-A38AF8537827}"/>
              </c:ext>
            </c:extLst>
          </c:dPt>
          <c:dPt>
            <c:idx val="1"/>
            <c:bubble3D val="0"/>
            <c:spPr>
              <a:solidFill>
                <a:schemeClr val="accent2"/>
              </a:solidFill>
              <a:ln>
                <a:noFill/>
              </a:ln>
              <a:effectLst/>
            </c:spPr>
            <c:extLst>
              <c:ext xmlns:c16="http://schemas.microsoft.com/office/drawing/2014/chart" uri="{C3380CC4-5D6E-409C-BE32-E72D297353CC}">
                <c16:uniqueId val="{00000049-3413-4687-BE2A-A38AF8537827}"/>
              </c:ext>
            </c:extLst>
          </c:dPt>
          <c:dPt>
            <c:idx val="2"/>
            <c:bubble3D val="0"/>
            <c:spPr>
              <a:solidFill>
                <a:schemeClr val="accent3"/>
              </a:solidFill>
              <a:ln>
                <a:noFill/>
              </a:ln>
              <a:effectLst/>
            </c:spPr>
            <c:extLst>
              <c:ext xmlns:c16="http://schemas.microsoft.com/office/drawing/2014/chart" uri="{C3380CC4-5D6E-409C-BE32-E72D297353CC}">
                <c16:uniqueId val="{0000004B-3413-4687-BE2A-A38AF8537827}"/>
              </c:ext>
            </c:extLst>
          </c:dPt>
          <c:cat>
            <c:strRef>
              <c:f>Sheet1!$B$1:$D$1</c:f>
              <c:strCache>
                <c:ptCount val="3"/>
                <c:pt idx="0">
                  <c:v>Computer</c:v>
                </c:pt>
                <c:pt idx="1">
                  <c:v>Smartphone</c:v>
                </c:pt>
                <c:pt idx="2">
                  <c:v>Tablet</c:v>
                </c:pt>
              </c:strCache>
            </c:strRef>
          </c:cat>
          <c:val>
            <c:numRef>
              <c:f>Sheet1!$B$12:$D$12</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4C-3413-4687-BE2A-A38AF8537827}"/>
            </c:ext>
          </c:extLst>
        </c:ser>
        <c:ser>
          <c:idx val="11"/>
          <c:order val="11"/>
          <c:tx>
            <c:strRef>
              <c:f>Sheet1!$A$13</c:f>
              <c:strCache>
                <c:ptCount val="1"/>
                <c:pt idx="0">
                  <c:v>Digital Newspaper</c:v>
                </c:pt>
              </c:strCache>
            </c:strRef>
          </c:tx>
          <c:dPt>
            <c:idx val="0"/>
            <c:bubble3D val="0"/>
            <c:spPr>
              <a:solidFill>
                <a:schemeClr val="accent1"/>
              </a:solidFill>
              <a:ln>
                <a:noFill/>
              </a:ln>
              <a:effectLst/>
            </c:spPr>
            <c:extLst>
              <c:ext xmlns:c16="http://schemas.microsoft.com/office/drawing/2014/chart" uri="{C3380CC4-5D6E-409C-BE32-E72D297353CC}">
                <c16:uniqueId val="{0000004E-3413-4687-BE2A-A38AF8537827}"/>
              </c:ext>
            </c:extLst>
          </c:dPt>
          <c:dPt>
            <c:idx val="1"/>
            <c:bubble3D val="0"/>
            <c:spPr>
              <a:solidFill>
                <a:schemeClr val="accent2"/>
              </a:solidFill>
              <a:ln>
                <a:noFill/>
              </a:ln>
              <a:effectLst/>
            </c:spPr>
            <c:extLst>
              <c:ext xmlns:c16="http://schemas.microsoft.com/office/drawing/2014/chart" uri="{C3380CC4-5D6E-409C-BE32-E72D297353CC}">
                <c16:uniqueId val="{00000050-3413-4687-BE2A-A38AF8537827}"/>
              </c:ext>
            </c:extLst>
          </c:dPt>
          <c:dPt>
            <c:idx val="2"/>
            <c:bubble3D val="0"/>
            <c:spPr>
              <a:solidFill>
                <a:schemeClr val="accent3"/>
              </a:solidFill>
              <a:ln>
                <a:noFill/>
              </a:ln>
              <a:effectLst/>
            </c:spPr>
            <c:extLst>
              <c:ext xmlns:c16="http://schemas.microsoft.com/office/drawing/2014/chart" uri="{C3380CC4-5D6E-409C-BE32-E72D297353CC}">
                <c16:uniqueId val="{00000052-3413-4687-BE2A-A38AF8537827}"/>
              </c:ext>
            </c:extLst>
          </c:dPt>
          <c:cat>
            <c:strRef>
              <c:f>Sheet1!$B$1:$D$1</c:f>
              <c:strCache>
                <c:ptCount val="3"/>
                <c:pt idx="0">
                  <c:v>Computer</c:v>
                </c:pt>
                <c:pt idx="1">
                  <c:v>Smartphone</c:v>
                </c:pt>
                <c:pt idx="2">
                  <c:v>Tablet</c:v>
                </c:pt>
              </c:strCache>
            </c:strRef>
          </c:cat>
          <c:val>
            <c:numRef>
              <c:f>Sheet1!$B$13:$D$13</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53-3413-4687-BE2A-A38AF8537827}"/>
            </c:ext>
          </c:extLst>
        </c:ser>
        <c:ser>
          <c:idx val="12"/>
          <c:order val="12"/>
          <c:tx>
            <c:strRef>
              <c:f>Sheet1!$A$14</c:f>
              <c:strCache>
                <c:ptCount val="1"/>
                <c:pt idx="0">
                  <c:v>Local TV News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55-3413-4687-BE2A-A38AF8537827}"/>
              </c:ext>
            </c:extLst>
          </c:dPt>
          <c:dPt>
            <c:idx val="1"/>
            <c:bubble3D val="0"/>
            <c:spPr>
              <a:solidFill>
                <a:schemeClr val="accent2"/>
              </a:solidFill>
              <a:ln>
                <a:noFill/>
              </a:ln>
              <a:effectLst/>
            </c:spPr>
            <c:extLst>
              <c:ext xmlns:c16="http://schemas.microsoft.com/office/drawing/2014/chart" uri="{C3380CC4-5D6E-409C-BE32-E72D297353CC}">
                <c16:uniqueId val="{00000057-3413-4687-BE2A-A38AF8537827}"/>
              </c:ext>
            </c:extLst>
          </c:dPt>
          <c:dPt>
            <c:idx val="2"/>
            <c:bubble3D val="0"/>
            <c:spPr>
              <a:solidFill>
                <a:schemeClr val="accent3"/>
              </a:solidFill>
              <a:ln>
                <a:noFill/>
              </a:ln>
              <a:effectLst/>
            </c:spPr>
            <c:extLst>
              <c:ext xmlns:c16="http://schemas.microsoft.com/office/drawing/2014/chart" uri="{C3380CC4-5D6E-409C-BE32-E72D297353CC}">
                <c16:uniqueId val="{00000059-3413-4687-BE2A-A38AF8537827}"/>
              </c:ext>
            </c:extLst>
          </c:dPt>
          <c:cat>
            <c:strRef>
              <c:f>Sheet1!$B$1:$D$1</c:f>
              <c:strCache>
                <c:ptCount val="3"/>
                <c:pt idx="0">
                  <c:v>Computer</c:v>
                </c:pt>
                <c:pt idx="1">
                  <c:v>Smartphone</c:v>
                </c:pt>
                <c:pt idx="2">
                  <c:v>Tablet</c:v>
                </c:pt>
              </c:strCache>
            </c:strRef>
          </c:cat>
          <c:val>
            <c:numRef>
              <c:f>Sheet1!$B$14:$D$14</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5A-3413-4687-BE2A-A38AF8537827}"/>
            </c:ext>
          </c:extLst>
        </c:ser>
        <c:ser>
          <c:idx val="13"/>
          <c:order val="13"/>
          <c:tx>
            <c:strRef>
              <c:f>Sheet1!$A$15</c:f>
              <c:strCache>
                <c:ptCount val="1"/>
                <c:pt idx="0">
                  <c:v>Network Broadcast TV News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5C-3413-4687-BE2A-A38AF8537827}"/>
              </c:ext>
            </c:extLst>
          </c:dPt>
          <c:dPt>
            <c:idx val="1"/>
            <c:bubble3D val="0"/>
            <c:spPr>
              <a:solidFill>
                <a:schemeClr val="accent2"/>
              </a:solidFill>
              <a:ln>
                <a:noFill/>
              </a:ln>
              <a:effectLst/>
            </c:spPr>
            <c:extLst>
              <c:ext xmlns:c16="http://schemas.microsoft.com/office/drawing/2014/chart" uri="{C3380CC4-5D6E-409C-BE32-E72D297353CC}">
                <c16:uniqueId val="{0000005E-3413-4687-BE2A-A38AF8537827}"/>
              </c:ext>
            </c:extLst>
          </c:dPt>
          <c:dPt>
            <c:idx val="2"/>
            <c:bubble3D val="0"/>
            <c:spPr>
              <a:solidFill>
                <a:schemeClr val="accent3"/>
              </a:solidFill>
              <a:ln>
                <a:noFill/>
              </a:ln>
              <a:effectLst/>
            </c:spPr>
            <c:extLst>
              <c:ext xmlns:c16="http://schemas.microsoft.com/office/drawing/2014/chart" uri="{C3380CC4-5D6E-409C-BE32-E72D297353CC}">
                <c16:uniqueId val="{00000060-3413-4687-BE2A-A38AF8537827}"/>
              </c:ext>
            </c:extLst>
          </c:dPt>
          <c:cat>
            <c:strRef>
              <c:f>Sheet1!$B$1:$D$1</c:f>
              <c:strCache>
                <c:ptCount val="3"/>
                <c:pt idx="0">
                  <c:v>Computer</c:v>
                </c:pt>
                <c:pt idx="1">
                  <c:v>Smartphone</c:v>
                </c:pt>
                <c:pt idx="2">
                  <c:v>Tablet</c:v>
                </c:pt>
              </c:strCache>
            </c:strRef>
          </c:cat>
          <c:val>
            <c:numRef>
              <c:f>Sheet1!$B$15:$D$15</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61-3413-4687-BE2A-A38AF8537827}"/>
            </c:ext>
          </c:extLst>
        </c:ser>
        <c:ser>
          <c:idx val="14"/>
          <c:order val="14"/>
          <c:tx>
            <c:strRef>
              <c:f>Sheet1!$A$16</c:f>
              <c:strCache>
                <c:ptCount val="1"/>
                <c:pt idx="0">
                  <c:v>Digital magazine</c:v>
                </c:pt>
              </c:strCache>
            </c:strRef>
          </c:tx>
          <c:dPt>
            <c:idx val="0"/>
            <c:bubble3D val="0"/>
            <c:spPr>
              <a:solidFill>
                <a:schemeClr val="accent1"/>
              </a:solidFill>
              <a:ln>
                <a:noFill/>
              </a:ln>
              <a:effectLst/>
            </c:spPr>
            <c:extLst>
              <c:ext xmlns:c16="http://schemas.microsoft.com/office/drawing/2014/chart" uri="{C3380CC4-5D6E-409C-BE32-E72D297353CC}">
                <c16:uniqueId val="{00000063-3413-4687-BE2A-A38AF8537827}"/>
              </c:ext>
            </c:extLst>
          </c:dPt>
          <c:dPt>
            <c:idx val="1"/>
            <c:bubble3D val="0"/>
            <c:spPr>
              <a:solidFill>
                <a:schemeClr val="accent2"/>
              </a:solidFill>
              <a:ln>
                <a:noFill/>
              </a:ln>
              <a:effectLst/>
            </c:spPr>
            <c:extLst>
              <c:ext xmlns:c16="http://schemas.microsoft.com/office/drawing/2014/chart" uri="{C3380CC4-5D6E-409C-BE32-E72D297353CC}">
                <c16:uniqueId val="{00000065-3413-4687-BE2A-A38AF8537827}"/>
              </c:ext>
            </c:extLst>
          </c:dPt>
          <c:dPt>
            <c:idx val="2"/>
            <c:bubble3D val="0"/>
            <c:spPr>
              <a:solidFill>
                <a:schemeClr val="accent3"/>
              </a:solidFill>
              <a:ln>
                <a:noFill/>
              </a:ln>
              <a:effectLst/>
            </c:spPr>
            <c:extLst>
              <c:ext xmlns:c16="http://schemas.microsoft.com/office/drawing/2014/chart" uri="{C3380CC4-5D6E-409C-BE32-E72D297353CC}">
                <c16:uniqueId val="{00000067-3413-4687-BE2A-A38AF8537827}"/>
              </c:ext>
            </c:extLst>
          </c:dPt>
          <c:cat>
            <c:strRef>
              <c:f>Sheet1!$B$1:$D$1</c:f>
              <c:strCache>
                <c:ptCount val="3"/>
                <c:pt idx="0">
                  <c:v>Computer</c:v>
                </c:pt>
                <c:pt idx="1">
                  <c:v>Smartphone</c:v>
                </c:pt>
                <c:pt idx="2">
                  <c:v>Tablet</c:v>
                </c:pt>
              </c:strCache>
            </c:strRef>
          </c:cat>
          <c:val>
            <c:numRef>
              <c:f>Sheet1!$B$16:$D$16</c:f>
              <c:numCache>
                <c:formatCode>h:mm;@</c:formatCode>
                <c:ptCount val="3"/>
                <c:pt idx="0">
                  <c:v>1.3888888888888889E-3</c:v>
                </c:pt>
                <c:pt idx="1">
                  <c:v>1.3888888888888889E-3</c:v>
                </c:pt>
                <c:pt idx="2">
                  <c:v>6.9444444444444447E-4</c:v>
                </c:pt>
              </c:numCache>
            </c:numRef>
          </c:val>
          <c:extLst>
            <c:ext xmlns:c16="http://schemas.microsoft.com/office/drawing/2014/chart" uri="{C3380CC4-5D6E-409C-BE32-E72D297353CC}">
              <c16:uniqueId val="{00000068-3413-4687-BE2A-A38AF8537827}"/>
            </c:ext>
          </c:extLst>
        </c:ser>
        <c:dLbls>
          <c:showLegendKey val="0"/>
          <c:showVal val="0"/>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5C7-4A9C-BCBB-F80DE776A6C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5C7-4A9C-BCBB-F80DE776A6C4}"/>
              </c:ext>
            </c:extLst>
          </c:dPt>
          <c:dLbls>
            <c:dLbl>
              <c:idx val="0"/>
              <c:layout>
                <c:manualLayout>
                  <c:x val="0.21872182757046674"/>
                  <c:y val="5.976217659916641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fld id="{E2F7A04F-CF98-412E-AA78-EAA0001E6906}" type="CATEGORYNAME">
                      <a:rPr lang="en-US" sz="1800" smtClean="0"/>
                      <a:pPr>
                        <a:defRPr sz="1800" b="1">
                          <a:solidFill>
                            <a:schemeClr val="bg1"/>
                          </a:solidFill>
                        </a:defRPr>
                      </a:pPr>
                      <a:t>[CATEGORY NAME]</a:t>
                    </a:fld>
                    <a:endParaRPr lang="en-US" sz="1800" baseline="0" dirty="0"/>
                  </a:p>
                  <a:p>
                    <a:pPr>
                      <a:defRPr sz="1800" b="1">
                        <a:solidFill>
                          <a:schemeClr val="bg1"/>
                        </a:solidFill>
                      </a:defRPr>
                    </a:pPr>
                    <a:r>
                      <a:rPr lang="en-US" sz="1800" baseline="0" dirty="0"/>
                      <a:t> </a:t>
                    </a:r>
                    <a:fld id="{0EE942D0-6414-4E44-B57B-DBAE95A9D07E}" type="VALUE">
                      <a:rPr lang="en-US" sz="1800" baseline="0" smtClean="0"/>
                      <a:pPr>
                        <a:defRPr sz="1800" b="1">
                          <a:solidFill>
                            <a:schemeClr val="bg1"/>
                          </a:solidFill>
                        </a:defRPr>
                      </a:pPr>
                      <a:t>[VALUE]</a:t>
                    </a:fld>
                    <a:r>
                      <a:rPr lang="en-US" sz="1800" baseline="0" dirty="0"/>
                      <a:t> </a:t>
                    </a:r>
                  </a:p>
                  <a:p>
                    <a:pPr>
                      <a:defRPr sz="1800" b="1">
                        <a:solidFill>
                          <a:schemeClr val="bg1"/>
                        </a:solidFill>
                      </a:defRPr>
                    </a:pPr>
                    <a:fld id="{D47D03E1-59CF-43EA-AA40-9E0DB2F62BFD}" type="PERCENTAGE">
                      <a:rPr lang="en-US" sz="1800" baseline="0" smtClean="0"/>
                      <a:pPr>
                        <a:defRPr sz="1800" b="1">
                          <a:solidFill>
                            <a:schemeClr val="bg1"/>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5C7-4A9C-BCBB-F80DE776A6C4}"/>
                </c:ext>
              </c:extLst>
            </c:dLbl>
            <c:dLbl>
              <c:idx val="1"/>
              <c:layout>
                <c:manualLayout>
                  <c:x val="-0.17722162786716877"/>
                  <c:y val="-5.019485762079501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2A351E12-CB28-420E-9251-41D2450CC707}" type="CATEGORYNAME">
                      <a:rPr lang="en-US"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r>
                      <a:rPr lang="en-US" baseline="0" dirty="0">
                        <a:solidFill>
                          <a:schemeClr val="bg1"/>
                        </a:solidFill>
                        <a:effectLst>
                          <a:outerShdw blurRad="38100" dist="38100" dir="2700000" algn="tl">
                            <a:srgbClr val="000000">
                              <a:alpha val="43137"/>
                            </a:srgbClr>
                          </a:outerShdw>
                        </a:effectLst>
                      </a:rPr>
                      <a:t> </a:t>
                    </a:r>
                    <a:fld id="{979F4534-EB61-48E4-A43A-ED6C097A6F1A}" type="VALU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fld id="{63036B5B-538E-4B92-B6FF-0B449B1D3FC5}"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311594202898549"/>
                      <c:h val="0.1829161471547934"/>
                    </c:manualLayout>
                  </c15:layout>
                  <c15:dlblFieldTable/>
                  <c15:showDataLabelsRange val="0"/>
                </c:ext>
                <c:ext xmlns:c16="http://schemas.microsoft.com/office/drawing/2014/chart" uri="{C3380CC4-5D6E-409C-BE32-E72D297353CC}">
                  <c16:uniqueId val="{00000003-E5C7-4A9C-BCBB-F80DE776A6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Linear TV</c:v>
                </c:pt>
                <c:pt idx="1">
                  <c:v>Streaming TV with Ads</c:v>
                </c:pt>
              </c:strCache>
            </c:strRef>
          </c:cat>
          <c:val>
            <c:numRef>
              <c:f>Sheet1!$B$2:$B$3</c:f>
              <c:numCache>
                <c:formatCode>[hh]:mm</c:formatCode>
                <c:ptCount val="2"/>
                <c:pt idx="0">
                  <c:v>0.2298611111111111</c:v>
                </c:pt>
                <c:pt idx="1">
                  <c:v>5.9027777777777776E-2</c:v>
                </c:pt>
              </c:numCache>
            </c:numRef>
          </c:val>
          <c:extLst>
            <c:ext xmlns:c16="http://schemas.microsoft.com/office/drawing/2014/chart" uri="{C3380CC4-5D6E-409C-BE32-E72D297353CC}">
              <c16:uniqueId val="{00000006-E5C7-4A9C-BCBB-F80DE776A6C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(In Hours:Minutes)</a:t>
            </a:r>
            <a:endParaRPr lang="en-US" sz="1600" dirty="0">
              <a:effectLst/>
            </a:endParaRPr>
          </a:p>
        </c:rich>
      </c:tx>
      <c:layout>
        <c:manualLayout>
          <c:xMode val="edge"/>
          <c:yMode val="edge"/>
          <c:x val="0.32573782167018445"/>
          <c:y val="5.8831974650606307E-2"/>
        </c:manualLayout>
      </c:layout>
      <c:overlay val="0"/>
      <c:spPr>
        <a:noFill/>
        <a:ln>
          <a:noFill/>
        </a:ln>
        <a:effectLst/>
      </c:spPr>
    </c:title>
    <c:autoTitleDeleted val="0"/>
    <c:plotArea>
      <c:layout>
        <c:manualLayout>
          <c:layoutTarget val="inner"/>
          <c:xMode val="edge"/>
          <c:yMode val="edge"/>
          <c:x val="0.10411296860030717"/>
          <c:y val="0.18778658003966359"/>
          <c:w val="0.87893722911771566"/>
          <c:h val="0.74297041234259709"/>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DE80-4B75-94C2-D02345D041E2}"/>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DE80-4B75-94C2-D02345D041E2}"/>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DE80-4B75-94C2-D02345D041E2}"/>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DE80-4B75-94C2-D02345D041E2}"/>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DE80-4B75-94C2-D02345D041E2}"/>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DE80-4B75-94C2-D02345D041E2}"/>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DE80-4B75-94C2-D02345D041E2}"/>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DE80-4B75-94C2-D02345D041E2}"/>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DE80-4B75-94C2-D02345D041E2}"/>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DE80-4B75-94C2-D02345D041E2}"/>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DE80-4B75-94C2-D02345D041E2}"/>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DE80-4B75-94C2-D02345D041E2}"/>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DE80-4B75-94C2-D02345D041E2}"/>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DE80-4B75-94C2-D02345D041E2}"/>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DE80-4B75-94C2-D02345D041E2}"/>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DE80-4B75-94C2-D02345D041E2}"/>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DE80-4B75-94C2-D02345D041E2}"/>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DE80-4B75-94C2-D02345D041E2}"/>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DE80-4B75-94C2-D02345D041E2}"/>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DE80-4B75-94C2-D02345D041E2}"/>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B-DE80-4B75-94C2-D02345D041E2}"/>
              </c:ext>
            </c:extLst>
          </c:dPt>
          <c:dLbls>
            <c:dLbl>
              <c:idx val="0"/>
              <c:spPr>
                <a:noFill/>
                <a:ln>
                  <a:noFill/>
                </a:ln>
                <a:effectLst/>
              </c:spPr>
              <c:txPr>
                <a:bodyPr wrap="square" lIns="38100" tIns="19050" rIns="38100" bIns="19050" anchor="ctr">
                  <a:spAutoFit/>
                </a:bodyPr>
                <a:lstStyle/>
                <a:p>
                  <a:pPr>
                    <a:defRPr sz="18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80-4B75-94C2-D02345D041E2}"/>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Sheet1!$B$2:$C$2</c:f>
              <c:numCache>
                <c:formatCode>h:mm;@</c:formatCode>
                <c:ptCount val="2"/>
                <c:pt idx="0">
                  <c:v>0.13333333333333333</c:v>
                </c:pt>
                <c:pt idx="1">
                  <c:v>3.0555555555555555E-2</c:v>
                </c:pt>
              </c:numCache>
            </c:numRef>
          </c:val>
          <c:extLst>
            <c:ext xmlns:c16="http://schemas.microsoft.com/office/drawing/2014/chart" uri="{C3380CC4-5D6E-409C-BE32-E72D297353CC}">
              <c16:uniqueId val="{0000002C-DE80-4B75-94C2-D02345D041E2}"/>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95E-45F2-964E-627AA30B1780}"/>
                </c:ext>
              </c:extLst>
            </c:dLbl>
            <c:spPr>
              <a:noFill/>
              <a:ln>
                <a:noFill/>
              </a:ln>
              <a:effectLst/>
            </c:spPr>
            <c:txPr>
              <a:bodyPr wrap="square" lIns="38100" tIns="19050" rIns="38100" bIns="19050" anchor="ctr">
                <a:spAutoFit/>
              </a:bodyPr>
              <a:lstStyle/>
              <a:p>
                <a:pPr>
                  <a:defRPr sz="16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Sheet1!$B$3:$C$3</c:f>
              <c:numCache>
                <c:formatCode>h:mm;@</c:formatCode>
                <c:ptCount val="2"/>
                <c:pt idx="0">
                  <c:v>0.13680555555555554</c:v>
                </c:pt>
                <c:pt idx="1">
                  <c:v>3.6805555555555557E-2</c:v>
                </c:pt>
              </c:numCache>
            </c:numRef>
          </c:val>
          <c:extLst>
            <c:ext xmlns:c16="http://schemas.microsoft.com/office/drawing/2014/chart" uri="{C3380CC4-5D6E-409C-BE32-E72D297353CC}">
              <c16:uniqueId val="{0000002D-DE80-4B75-94C2-D02345D041E2}"/>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2C-195E-45F2-964E-627AA30B1780}"/>
                </c:ext>
              </c:extLst>
            </c:dLbl>
            <c:dLbl>
              <c:idx val="1"/>
              <c:delete val="1"/>
              <c:extLst>
                <c:ext xmlns:c15="http://schemas.microsoft.com/office/drawing/2012/chart" uri="{CE6537A1-D6FC-4f65-9D91-7224C49458BB}"/>
                <c:ext xmlns:c16="http://schemas.microsoft.com/office/drawing/2014/chart" uri="{C3380CC4-5D6E-409C-BE32-E72D297353CC}">
                  <c16:uniqueId val="{0000002A-195E-45F2-964E-627AA30B1780}"/>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Sheet1!$B$4:$C$4</c:f>
              <c:numCache>
                <c:formatCode>h:mm;@</c:formatCode>
                <c:ptCount val="2"/>
                <c:pt idx="0">
                  <c:v>3.4722222222222224E-2</c:v>
                </c:pt>
                <c:pt idx="1">
                  <c:v>1.3194444444444444E-2</c:v>
                </c:pt>
              </c:numCache>
            </c:numRef>
          </c:val>
          <c:extLst>
            <c:ext xmlns:c16="http://schemas.microsoft.com/office/drawing/2014/chart" uri="{C3380CC4-5D6E-409C-BE32-E72D297353CC}">
              <c16:uniqueId val="{0000002E-DE80-4B75-94C2-D02345D041E2}"/>
            </c:ext>
          </c:extLst>
        </c:ser>
        <c:dLbls>
          <c:showLegendKey val="0"/>
          <c:showVal val="0"/>
          <c:showCatName val="0"/>
          <c:showSerName val="0"/>
          <c:showPercent val="0"/>
          <c:showBubbleSize val="0"/>
        </c:dLbls>
        <c:gapWidth val="44"/>
        <c:overlap val="100"/>
        <c:axId val="579808248"/>
        <c:axId val="579800800"/>
      </c:barChart>
      <c:catAx>
        <c:axId val="57980824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800"/>
        <c:crosses val="autoZero"/>
        <c:auto val="1"/>
        <c:lblAlgn val="ctr"/>
        <c:lblOffset val="0"/>
        <c:noMultiLvlLbl val="0"/>
      </c:catAx>
      <c:valAx>
        <c:axId val="579800800"/>
        <c:scaling>
          <c:orientation val="minMax"/>
        </c:scaling>
        <c:delete val="1"/>
        <c:axPos val="l"/>
        <c:numFmt formatCode="h:mm;@" sourceLinked="1"/>
        <c:majorTickMark val="out"/>
        <c:minorTickMark val="none"/>
        <c:tickLblPos val="nextTo"/>
        <c:crossAx val="579808248"/>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8407622289778681"/>
          <c:y val="0.16097473595091874"/>
        </c:manualLayout>
      </c:layout>
      <c:overlay val="0"/>
      <c:spPr>
        <a:noFill/>
        <a:ln>
          <a:noFill/>
        </a:ln>
        <a:effectLst/>
      </c:spPr>
    </c:title>
    <c:autoTitleDeleted val="0"/>
    <c:plotArea>
      <c:layout>
        <c:manualLayout>
          <c:layoutTarget val="inner"/>
          <c:xMode val="edge"/>
          <c:yMode val="edge"/>
          <c:x val="0"/>
          <c:y val="6.3916439274629491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359-4E14-8E29-04BED2A49E1E}"/>
              </c:ext>
            </c:extLst>
          </c:dPt>
          <c:dPt>
            <c:idx val="1"/>
            <c:invertIfNegative val="0"/>
            <c:bubble3D val="0"/>
            <c:spPr>
              <a:solidFill>
                <a:srgbClr val="790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359-4E14-8E29-04BED2A49E1E}"/>
              </c:ext>
            </c:extLst>
          </c:dPt>
          <c:dPt>
            <c:idx val="2"/>
            <c:invertIfNegative val="0"/>
            <c:bubble3D val="0"/>
            <c:spPr>
              <a:solidFill>
                <a:srgbClr val="A1A1C3"/>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359-4E14-8E29-04BED2A49E1E}"/>
              </c:ext>
            </c:extLst>
          </c:dPt>
          <c:dPt>
            <c:idx val="3"/>
            <c:invertIfNegative val="0"/>
            <c:bubble3D val="0"/>
            <c:spPr>
              <a:solidFill>
                <a:srgbClr val="FFD9D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359-4E14-8E29-04BED2A49E1E}"/>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359-4E14-8E29-04BED2A49E1E}"/>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359-4E14-8E29-04BED2A49E1E}"/>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359-4E14-8E29-04BED2A49E1E}"/>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359-4E14-8E29-04BED2A49E1E}"/>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359-4E14-8E29-04BED2A49E1E}"/>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359-4E14-8E29-04BED2A49E1E}"/>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359-4E14-8E29-04BED2A49E1E}"/>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359-4E14-8E29-04BED2A49E1E}"/>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359-4E14-8E29-04BED2A49E1E}"/>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359-4E14-8E29-04BED2A49E1E}"/>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359-4E14-8E29-04BED2A49E1E}"/>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359-4E14-8E29-04BED2A49E1E}"/>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359-4E14-8E29-04BED2A49E1E}"/>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359-4E14-8E29-04BED2A49E1E}"/>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359-4E14-8E29-04BED2A49E1E}"/>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359-4E14-8E29-04BED2A49E1E}"/>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359-4E14-8E29-04BED2A49E1E}"/>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59-4E14-8E29-04BED2A49E1E}"/>
                </c:ext>
              </c:extLst>
            </c:dLbl>
            <c:dLbl>
              <c:idx val="2"/>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2359-4E14-8E29-04BED2A49E1E}"/>
                </c:ext>
              </c:extLst>
            </c:dLbl>
            <c:dLbl>
              <c:idx val="3"/>
              <c:layout>
                <c:manualLayout>
                  <c:x val="-4.4746634951755111E-3"/>
                  <c:y val="7.0703064056052617E-2"/>
                </c:manualLayout>
              </c:layout>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59-4E14-8E29-04BED2A49E1E}"/>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TV (Broadcast/Cable)</c:v>
                </c:pt>
                <c:pt idx="1">
                  <c:v>Streaming Programs on a Smartphone With Ads</c:v>
                </c:pt>
                <c:pt idx="2">
                  <c:v>Streaming Programs on a Computer With Ads</c:v>
                </c:pt>
                <c:pt idx="3">
                  <c:v>Streaming Programs on a Tablet With Ads</c:v>
                </c:pt>
              </c:strCache>
            </c:strRef>
          </c:cat>
          <c:val>
            <c:numRef>
              <c:f>Sheet1!$B$2:$B$7</c:f>
              <c:numCache>
                <c:formatCode>0.0%</c:formatCode>
                <c:ptCount val="4"/>
                <c:pt idx="0">
                  <c:v>0.76500000000000001</c:v>
                </c:pt>
                <c:pt idx="1">
                  <c:v>0.17100000000000001</c:v>
                </c:pt>
                <c:pt idx="2">
                  <c:v>0.158</c:v>
                </c:pt>
                <c:pt idx="3">
                  <c:v>7.9000000000000001E-2</c:v>
                </c:pt>
              </c:numCache>
            </c:numRef>
          </c:val>
          <c:extLst>
            <c:ext xmlns:c16="http://schemas.microsoft.com/office/drawing/2014/chart" uri="{C3380CC4-5D6E-409C-BE32-E72D297353CC}">
              <c16:uniqueId val="{0000002A-2359-4E14-8E29-04BED2A49E1E}"/>
            </c:ext>
          </c:extLst>
        </c:ser>
        <c:dLbls>
          <c:showLegendKey val="0"/>
          <c:showVal val="0"/>
          <c:showCatName val="0"/>
          <c:showSerName val="0"/>
          <c:showPercent val="0"/>
          <c:showBubbleSize val="0"/>
        </c:dLbls>
        <c:gapWidth val="100"/>
        <c:axId val="579798056"/>
        <c:axId val="579798448"/>
      </c:barChart>
      <c:catAx>
        <c:axId val="57979805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798448"/>
        <c:crosses val="autoZero"/>
        <c:auto val="1"/>
        <c:lblAlgn val="ctr"/>
        <c:lblOffset val="100"/>
        <c:noMultiLvlLbl val="0"/>
      </c:catAx>
      <c:valAx>
        <c:axId val="579798448"/>
        <c:scaling>
          <c:orientation val="minMax"/>
          <c:min val="0"/>
        </c:scaling>
        <c:delete val="1"/>
        <c:axPos val="l"/>
        <c:numFmt formatCode="0.0%" sourceLinked="1"/>
        <c:majorTickMark val="out"/>
        <c:minorTickMark val="none"/>
        <c:tickLblPos val="none"/>
        <c:crossAx val="57979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7077599064951475"/>
          <c:y val="9.682908791204748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8033822537756588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(77% as its own universe)</c:v>
                </c:pt>
                <c:pt idx="1">
                  <c:v>Streaming Programs on Smartphone With Ads 
(17% own universe)</c:v>
                </c:pt>
              </c:strCache>
            </c:strRef>
          </c:cat>
          <c:val>
            <c:numRef>
              <c:f>Sheet1!$B$2:$B$3</c:f>
            </c:numRef>
          </c:val>
          <c:extLst>
            <c:ext xmlns:c16="http://schemas.microsoft.com/office/drawing/2014/chart" uri="{C3380CC4-5D6E-409C-BE32-E72D297353CC}">
              <c16:uniqueId val="{00000000-3C27-49FD-924A-1C1712B613DA}"/>
            </c:ext>
          </c:extLst>
        </c:ser>
        <c:ser>
          <c:idx val="1"/>
          <c:order val="1"/>
          <c:tx>
            <c:strRef>
              <c:f>Sheet1!$C$1</c:f>
              <c:strCache>
                <c:ptCount val="1"/>
                <c:pt idx="0">
                  <c:v>Column3</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8AB7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3C27-49FD-924A-1C1712B613D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27-49FD-924A-1C1712B613DA}"/>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B6D-4776-A5F0-FA3A62878C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(77% as its own universe)</c:v>
                </c:pt>
                <c:pt idx="1">
                  <c:v>Streaming Programs on Smartphone With Ads 
(17% own universe)</c:v>
                </c:pt>
              </c:strCache>
            </c:strRef>
          </c:cat>
          <c:val>
            <c:numRef>
              <c:f>Sheet1!$C$2:$C$3</c:f>
              <c:numCache>
                <c:formatCode>h:mm;@</c:formatCode>
                <c:ptCount val="2"/>
                <c:pt idx="0">
                  <c:v>0.30069444444444443</c:v>
                </c:pt>
                <c:pt idx="1">
                  <c:v>8.8888888888888892E-2</c:v>
                </c:pt>
              </c:numCache>
            </c:numRef>
          </c:val>
          <c:extLst>
            <c:ext xmlns:c16="http://schemas.microsoft.com/office/drawing/2014/chart" uri="{C3380CC4-5D6E-409C-BE32-E72D297353CC}">
              <c16:uniqueId val="{00000003-3C27-49FD-924A-1C1712B613DA}"/>
            </c:ext>
          </c:extLst>
        </c:ser>
        <c:dLbls>
          <c:dLblPos val="ctr"/>
          <c:showLegendKey val="0"/>
          <c:showVal val="1"/>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in val="0"/>
        </c:scaling>
        <c:delete val="1"/>
        <c:axPos val="t"/>
        <c:numFmt formatCode="h:mm;@" sourceLinked="1"/>
        <c:majorTickMark val="none"/>
        <c:minorTickMark val="none"/>
        <c:tickLblPos val="nextTo"/>
        <c:crossAx val="5846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7.07726248956283E-2"/>
          <c:w val="0.99004261008962868"/>
          <c:h val="0.79838258268034001"/>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F88E-4A4D-B4BE-E238FBA54AF1}"/>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F88E-4A4D-B4BE-E238FBA54AF1}"/>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F88E-4A4D-B4BE-E238FBA54AF1}"/>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F88E-4A4D-B4BE-E238FBA54AF1}"/>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F88E-4A4D-B4BE-E238FBA54AF1}"/>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F88E-4A4D-B4BE-E238FBA54AF1}"/>
              </c:ext>
            </c:extLst>
          </c:dPt>
          <c:dPt>
            <c:idx val="6"/>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F88E-4A4D-B4BE-E238FBA54AF1}"/>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F88E-4A4D-B4BE-E238FBA54AF1}"/>
              </c:ext>
            </c:extLst>
          </c:dPt>
          <c:dPt>
            <c:idx val="8"/>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F88E-4A4D-B4BE-E238FBA54AF1}"/>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F88E-4A4D-B4BE-E238FBA54AF1}"/>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F88E-4A4D-B4BE-E238FBA54AF1}"/>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F88E-4A4D-B4BE-E238FBA54AF1}"/>
              </c:ext>
            </c:extLst>
          </c:dPt>
          <c:dPt>
            <c:idx val="12"/>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C9E-43EE-8489-6DCE5C7DF71A}"/>
              </c:ext>
            </c:extLst>
          </c:dPt>
          <c:dPt>
            <c:idx val="13"/>
            <c:invertIfNegative val="0"/>
            <c:bubble3D val="0"/>
            <c:spPr>
              <a:solidFill>
                <a:srgbClr val="F60FB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A-5C9E-43EE-8489-6DCE5C7DF71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Social Media</c:v>
                </c:pt>
                <c:pt idx="2">
                  <c:v>Cable News Channels</c:v>
                </c:pt>
                <c:pt idx="3">
                  <c:v>Broadcast TV News Websites/Apps </c:v>
                </c:pt>
                <c:pt idx="4">
                  <c:v>All Other Internet
News 
Websites/Apps</c:v>
                </c:pt>
                <c:pt idx="5">
                  <c:v>Radio Stations</c:v>
                </c:pt>
                <c:pt idx="6">
                  <c:v>Public TV News</c:v>
                </c:pt>
                <c:pt idx="7">
                  <c:v>National/Local Newspapers Websites/Apps</c:v>
                </c:pt>
                <c:pt idx="8">
                  <c:v>Local Newspapers</c:v>
                </c:pt>
                <c:pt idx="9">
                  <c:v>National Newspapers</c:v>
                </c:pt>
                <c:pt idx="10">
                  <c:v>Cable TV 
News 
Websites/Apps</c:v>
                </c:pt>
                <c:pt idx="11">
                  <c:v>Podcasts</c:v>
                </c:pt>
                <c:pt idx="12">
                  <c:v>Streaming Radio</c:v>
                </c:pt>
                <c:pt idx="13">
                  <c:v>Radio Stations Websites/Apps </c:v>
                </c:pt>
              </c:strCache>
            </c:strRef>
          </c:cat>
          <c:val>
            <c:numRef>
              <c:f>Sheet1!$B$2:$B$15</c:f>
              <c:numCache>
                <c:formatCode>0%</c:formatCode>
                <c:ptCount val="14"/>
                <c:pt idx="0">
                  <c:v>0.30199999999999999</c:v>
                </c:pt>
                <c:pt idx="1">
                  <c:v>0.17599999999999999</c:v>
                </c:pt>
                <c:pt idx="2">
                  <c:v>0.14699999999999999</c:v>
                </c:pt>
                <c:pt idx="3">
                  <c:v>6.8000000000000005E-2</c:v>
                </c:pt>
                <c:pt idx="4">
                  <c:v>6.4000000000000001E-2</c:v>
                </c:pt>
                <c:pt idx="5">
                  <c:v>5.3999999999999999E-2</c:v>
                </c:pt>
                <c:pt idx="6">
                  <c:v>3.7999999999999999E-2</c:v>
                </c:pt>
                <c:pt idx="7">
                  <c:v>3.5000000000000003E-2</c:v>
                </c:pt>
                <c:pt idx="8">
                  <c:v>3.2000000000000001E-2</c:v>
                </c:pt>
                <c:pt idx="9">
                  <c:v>2.5000000000000001E-2</c:v>
                </c:pt>
                <c:pt idx="10">
                  <c:v>0.02</c:v>
                </c:pt>
                <c:pt idx="11">
                  <c:v>0.02</c:v>
                </c:pt>
                <c:pt idx="12">
                  <c:v>0.01</c:v>
                </c:pt>
                <c:pt idx="13">
                  <c:v>8.0000000000000002E-3</c:v>
                </c:pt>
              </c:numCache>
            </c:numRef>
          </c:val>
          <c:extLst>
            <c:ext xmlns:c16="http://schemas.microsoft.com/office/drawing/2014/chart" uri="{C3380CC4-5D6E-409C-BE32-E72D297353CC}">
              <c16:uniqueId val="{0000001A-F88E-4A4D-B4BE-E238FBA54AF1}"/>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8.6798704856682035E-2"/>
          <c:w val="0.98814896868205626"/>
          <c:h val="0.75107965208702288"/>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694-4E70-83FF-83F5882937B3}"/>
              </c:ext>
            </c:extLst>
          </c:dPt>
          <c:dPt>
            <c:idx val="2"/>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694-4E70-83FF-83F5882937B3}"/>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694-4E70-83FF-83F5882937B3}"/>
              </c:ext>
            </c:extLst>
          </c:dPt>
          <c:dPt>
            <c:idx val="4"/>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694-4E70-83FF-83F5882937B3}"/>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694-4E70-83FF-83F5882937B3}"/>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694-4E70-83FF-83F5882937B3}"/>
              </c:ext>
            </c:extLst>
          </c:dPt>
          <c:dPt>
            <c:idx val="7"/>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694-4E70-83FF-83F5882937B3}"/>
              </c:ext>
            </c:extLst>
          </c:dPt>
          <c:dPt>
            <c:idx val="8"/>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694-4E70-83FF-83F5882937B3}"/>
              </c:ext>
            </c:extLst>
          </c:dPt>
          <c:dPt>
            <c:idx val="9"/>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694-4E70-83FF-83F5882937B3}"/>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694-4E70-83FF-83F5882937B3}"/>
              </c:ext>
            </c:extLst>
          </c:dPt>
          <c:dPt>
            <c:idx val="11"/>
            <c:invertIfNegative val="0"/>
            <c:bubble3D val="0"/>
            <c:spPr>
              <a:solidFill>
                <a:srgbClr val="F60FB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694-4E70-83FF-83F5882937B3}"/>
              </c:ext>
            </c:extLst>
          </c:dPt>
          <c:dPt>
            <c:idx val="12"/>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694-4E70-83FF-83F5882937B3}"/>
              </c:ext>
            </c:extLst>
          </c:dPt>
          <c:dPt>
            <c:idx val="13"/>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8-0DA8-41D6-BF55-0DD55004A58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4"/>
                <c:pt idx="0">
                  <c:v>Local Broadcast TV News</c:v>
                </c:pt>
                <c:pt idx="1">
                  <c:v>Social Media</c:v>
                </c:pt>
                <c:pt idx="2">
                  <c:v>All Other Internet 
News
Websites/Apps</c:v>
                </c:pt>
                <c:pt idx="3">
                  <c:v>Local TV
News Websites/Apps </c:v>
                </c:pt>
                <c:pt idx="4">
                  <c:v>Network Broadcast TV News</c:v>
                </c:pt>
                <c:pt idx="5">
                  <c:v>Radio 
Stations</c:v>
                </c:pt>
                <c:pt idx="6">
                  <c:v>Cable News Channels</c:v>
                </c:pt>
                <c:pt idx="7">
                  <c:v>Network Broadcast TV News Websites/Apps </c:v>
                </c:pt>
                <c:pt idx="8">
                  <c:v>Public TV News</c:v>
                </c:pt>
                <c:pt idx="9">
                  <c:v>National/Local Newspapers Websites/Apps </c:v>
                </c:pt>
                <c:pt idx="10">
                  <c:v>Cable TV 
News 
Websites/Apps </c:v>
                </c:pt>
                <c:pt idx="11">
                  <c:v>Radio Stations Websites/Apps </c:v>
                </c:pt>
                <c:pt idx="12">
                  <c:v>Local Newspapers</c:v>
                </c:pt>
                <c:pt idx="13">
                  <c:v>National Newspapers</c:v>
                </c:pt>
              </c:strCache>
            </c:strRef>
          </c:cat>
          <c:val>
            <c:numRef>
              <c:f>Sheet1!$B$2:$B$17</c:f>
              <c:numCache>
                <c:formatCode>0%</c:formatCode>
                <c:ptCount val="14"/>
                <c:pt idx="0">
                  <c:v>0.314</c:v>
                </c:pt>
                <c:pt idx="1">
                  <c:v>0.106</c:v>
                </c:pt>
                <c:pt idx="2">
                  <c:v>0.104</c:v>
                </c:pt>
                <c:pt idx="3">
                  <c:v>8.4000000000000005E-2</c:v>
                </c:pt>
                <c:pt idx="4">
                  <c:v>7.4999999999999997E-2</c:v>
                </c:pt>
                <c:pt idx="5">
                  <c:v>6.9000000000000006E-2</c:v>
                </c:pt>
                <c:pt idx="6">
                  <c:v>5.7000000000000002E-2</c:v>
                </c:pt>
                <c:pt idx="7">
                  <c:v>4.1000000000000002E-2</c:v>
                </c:pt>
                <c:pt idx="8">
                  <c:v>3.3000000000000002E-2</c:v>
                </c:pt>
                <c:pt idx="9">
                  <c:v>3.3000000000000002E-2</c:v>
                </c:pt>
                <c:pt idx="10">
                  <c:v>0.02</c:v>
                </c:pt>
                <c:pt idx="11">
                  <c:v>1.9E-2</c:v>
                </c:pt>
                <c:pt idx="12">
                  <c:v>1.7000000000000001E-2</c:v>
                </c:pt>
                <c:pt idx="13">
                  <c:v>1.4E-2</c:v>
                </c:pt>
              </c:numCache>
            </c:numRef>
          </c:val>
          <c:extLst>
            <c:ext xmlns:c16="http://schemas.microsoft.com/office/drawing/2014/chart" uri="{C3380CC4-5D6E-409C-BE32-E72D297353CC}">
              <c16:uniqueId val="{00000018-5694-4E70-83FF-83F5882937B3}"/>
            </c:ext>
          </c:extLst>
        </c:ser>
        <c:dLbls>
          <c:showLegendKey val="0"/>
          <c:showVal val="0"/>
          <c:showCatName val="0"/>
          <c:showSerName val="0"/>
          <c:showPercent val="0"/>
          <c:showBubbleSize val="0"/>
        </c:dLbls>
        <c:gapWidth val="60"/>
        <c:axId val="579812952"/>
        <c:axId val="579811776"/>
      </c:barChart>
      <c:catAx>
        <c:axId val="579812952"/>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1776"/>
        <c:crosses val="autoZero"/>
        <c:auto val="1"/>
        <c:lblAlgn val="ctr"/>
        <c:lblOffset val="100"/>
        <c:noMultiLvlLbl val="0"/>
      </c:catAx>
      <c:valAx>
        <c:axId val="579811776"/>
        <c:scaling>
          <c:orientation val="minMax"/>
        </c:scaling>
        <c:delete val="1"/>
        <c:axPos val="l"/>
        <c:numFmt formatCode="0%" sourceLinked="1"/>
        <c:majorTickMark val="none"/>
        <c:minorTickMark val="none"/>
        <c:tickLblPos val="none"/>
        <c:crossAx val="57981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8867196431202593"/>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82A-4B61-89D1-68C5F975E6F8}"/>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82A-4B61-89D1-68C5F975E6F8}"/>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82A-4B61-89D1-68C5F975E6F8}"/>
              </c:ext>
            </c:extLst>
          </c:dPt>
          <c:dPt>
            <c:idx val="3"/>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82A-4B61-89D1-68C5F975E6F8}"/>
              </c:ext>
            </c:extLst>
          </c:dPt>
          <c:dPt>
            <c:idx val="4"/>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82A-4B61-89D1-68C5F975E6F8}"/>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82A-4B61-89D1-68C5F975E6F8}"/>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82A-4B61-89D1-68C5F975E6F8}"/>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82A-4B61-89D1-68C5F975E6F8}"/>
              </c:ext>
            </c:extLst>
          </c:dPt>
          <c:dPt>
            <c:idx val="8"/>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82A-4B61-89D1-68C5F975E6F8}"/>
              </c:ext>
            </c:extLst>
          </c:dPt>
          <c:dPt>
            <c:idx val="9"/>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82A-4B61-89D1-68C5F975E6F8}"/>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82A-4B61-89D1-68C5F975E6F8}"/>
              </c:ext>
            </c:extLst>
          </c:dPt>
          <c:dPt>
            <c:idx val="11"/>
            <c:invertIfNegative val="0"/>
            <c:bubble3D val="0"/>
            <c:spPr>
              <a:solidFill>
                <a:srgbClr val="F60FB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82A-4B61-89D1-68C5F975E6F8}"/>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E82A-4B61-89D1-68C5F975E6F8}"/>
              </c:ext>
            </c:extLst>
          </c:dPt>
          <c:dPt>
            <c:idx val="13"/>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E82A-4B61-89D1-68C5F975E6F8}"/>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E-7649-4537-BD4B-F41E314B5032}"/>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7649-4537-BD4B-F41E314B503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Network Broadcast TV News</c:v>
                </c:pt>
                <c:pt idx="4">
                  <c:v>Local TV News Websites/Apps</c:v>
                </c:pt>
                <c:pt idx="5">
                  <c:v>Public TV News</c:v>
                </c:pt>
                <c:pt idx="6">
                  <c:v>National Newspapers</c:v>
                </c:pt>
                <c:pt idx="7">
                  <c:v>National/Local Newspapers Websites/Apps</c:v>
                </c:pt>
                <c:pt idx="8">
                  <c:v>Network Broadcast TV News Websites/Apps </c:v>
                </c:pt>
                <c:pt idx="9">
                  <c:v>Cable News Channels</c:v>
                </c:pt>
                <c:pt idx="10">
                  <c:v>Cable TV News Websites/Apps</c:v>
                </c:pt>
                <c:pt idx="11">
                  <c:v>Radio Stations Websites/Apps </c:v>
                </c:pt>
                <c:pt idx="12">
                  <c:v>Streaming Radio</c:v>
                </c:pt>
                <c:pt idx="13">
                  <c:v>All Other Internet News Websites/Apps</c:v>
                </c:pt>
                <c:pt idx="14">
                  <c:v>Podcasts</c:v>
                </c:pt>
                <c:pt idx="15">
                  <c:v>Social Media</c:v>
                </c:pt>
              </c:strCache>
            </c:strRef>
          </c:cat>
          <c:val>
            <c:numRef>
              <c:f>Sheet1!$B$2:$B$17</c:f>
              <c:numCache>
                <c:formatCode>0%</c:formatCode>
                <c:ptCount val="16"/>
                <c:pt idx="0">
                  <c:v>0.73899999999999999</c:v>
                </c:pt>
                <c:pt idx="1">
                  <c:v>0.67100000000000004</c:v>
                </c:pt>
                <c:pt idx="2">
                  <c:v>0.65</c:v>
                </c:pt>
                <c:pt idx="3">
                  <c:v>0.64500000000000002</c:v>
                </c:pt>
                <c:pt idx="4">
                  <c:v>0.63800000000000001</c:v>
                </c:pt>
                <c:pt idx="5">
                  <c:v>0.63600000000000001</c:v>
                </c:pt>
                <c:pt idx="6">
                  <c:v>0.59399999999999997</c:v>
                </c:pt>
                <c:pt idx="7">
                  <c:v>0.59099999999999997</c:v>
                </c:pt>
                <c:pt idx="8">
                  <c:v>0.56499999999999995</c:v>
                </c:pt>
                <c:pt idx="9">
                  <c:v>0.56299999999999994</c:v>
                </c:pt>
                <c:pt idx="10">
                  <c:v>0.53900000000000003</c:v>
                </c:pt>
                <c:pt idx="11">
                  <c:v>0.53700000000000003</c:v>
                </c:pt>
                <c:pt idx="12">
                  <c:v>0.48499999999999999</c:v>
                </c:pt>
                <c:pt idx="13">
                  <c:v>0.46700000000000003</c:v>
                </c:pt>
                <c:pt idx="14">
                  <c:v>0.39500000000000002</c:v>
                </c:pt>
                <c:pt idx="15">
                  <c:v>0.36699999999999999</c:v>
                </c:pt>
              </c:numCache>
            </c:numRef>
          </c:val>
          <c:extLst>
            <c:ext xmlns:c16="http://schemas.microsoft.com/office/drawing/2014/chart" uri="{C3380CC4-5D6E-409C-BE32-E72D297353CC}">
              <c16:uniqueId val="{0000001C-E82A-4B61-89D1-68C5F975E6F8}"/>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0F50-4026-AD78-7A56CDFF5B0E}"/>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0F50-4026-AD78-7A56CDFF5B0E}"/>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0F50-4026-AD78-7A56CDFF5B0E}"/>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0F50-4026-AD78-7A56CDFF5B0E}"/>
              </c:ext>
            </c:extLst>
          </c:dPt>
          <c:dPt>
            <c:idx val="4"/>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0F50-4026-AD78-7A56CDFF5B0E}"/>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0F50-4026-AD78-7A56CDFF5B0E}"/>
              </c:ext>
            </c:extLst>
          </c:dPt>
          <c:dPt>
            <c:idx val="6"/>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0F50-4026-AD78-7A56CDFF5B0E}"/>
              </c:ext>
            </c:extLst>
          </c:dPt>
          <c:dPt>
            <c:idx val="7"/>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0F50-4026-AD78-7A56CDFF5B0E}"/>
              </c:ext>
            </c:extLst>
          </c:dPt>
          <c:dPt>
            <c:idx val="8"/>
            <c:bubble3D val="0"/>
            <c:spPr>
              <a:solidFill>
                <a:srgbClr val="B671EB"/>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0F50-4026-AD78-7A56CDFF5B0E}"/>
              </c:ext>
            </c:extLst>
          </c:dPt>
          <c:dPt>
            <c:idx val="9"/>
            <c:bubble3D val="0"/>
            <c:spPr>
              <a:solidFill>
                <a:srgbClr val="FF7C0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0F50-4026-AD78-7A56CDFF5B0E}"/>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0F50-4026-AD78-7A56CDFF5B0E}"/>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0F50-4026-AD78-7A56CDFF5B0E}"/>
              </c:ext>
            </c:extLst>
          </c:dPt>
          <c:dLbls>
            <c:dLbl>
              <c:idx val="0"/>
              <c:layout>
                <c:manualLayout>
                  <c:x val="-1.7853137675972401E-2"/>
                  <c:y val="0.14718322384982016"/>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50-4026-AD78-7A56CDFF5B0E}"/>
                </c:ext>
              </c:extLst>
            </c:dLbl>
            <c:dLbl>
              <c:idx val="1"/>
              <c:layout>
                <c:manualLayout>
                  <c:x val="-0.11579302587176603"/>
                  <c:y val="1.5165903447499666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F50-4026-AD78-7A56CDFF5B0E}"/>
                </c:ext>
              </c:extLst>
            </c:dLbl>
            <c:dLbl>
              <c:idx val="2"/>
              <c:layout>
                <c:manualLayout>
                  <c:x val="4.1437860040221455E-3"/>
                  <c:y val="-3.8115938970603842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0F50-4026-AD78-7A56CDFF5B0E}"/>
                </c:ext>
              </c:extLst>
            </c:dLbl>
            <c:dLbl>
              <c:idx val="3"/>
              <c:layout>
                <c:manualLayout>
                  <c:x val="1.8649913079046856E-2"/>
                  <c:y val="-1.274249417411053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0F50-4026-AD78-7A56CDFF5B0E}"/>
                </c:ext>
              </c:extLst>
            </c:dLbl>
            <c:dLbl>
              <c:idx val="4"/>
              <c:layout>
                <c:manualLayout>
                  <c:x val="2.7979599141016463E-2"/>
                  <c:y val="4.3807473819923552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0F50-4026-AD78-7A56CDFF5B0E}"/>
                </c:ext>
              </c:extLst>
            </c:dLbl>
            <c:dLbl>
              <c:idx val="5"/>
              <c:layout>
                <c:manualLayout>
                  <c:x val="6.0208098987626149E-3"/>
                  <c:y val="-1.3756033149537696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B-0F50-4026-AD78-7A56CDFF5B0E}"/>
                </c:ext>
              </c:extLst>
            </c:dLbl>
            <c:dLbl>
              <c:idx val="6"/>
              <c:layout>
                <c:manualLayout>
                  <c:x val="-9.1997307154787475E-2"/>
                  <c:y val="4.6558378980773307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2962666598493369"/>
                      <c:h val="9.3904195142931496E-2"/>
                    </c:manualLayout>
                  </c15:layout>
                </c:ext>
                <c:ext xmlns:c16="http://schemas.microsoft.com/office/drawing/2014/chart" uri="{C3380CC4-5D6E-409C-BE32-E72D297353CC}">
                  <c16:uniqueId val="{0000000D-0F50-4026-AD78-7A56CDFF5B0E}"/>
                </c:ext>
              </c:extLst>
            </c:dLbl>
            <c:dLbl>
              <c:idx val="7"/>
              <c:layout>
                <c:manualLayout>
                  <c:x val="-7.2680403585915791E-3"/>
                  <c:y val="-5.5194965064760577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F-0F50-4026-AD78-7A56CDFF5B0E}"/>
                </c:ext>
              </c:extLst>
            </c:dLbl>
            <c:dLbl>
              <c:idx val="8"/>
              <c:layout>
                <c:manualLayout>
                  <c:x val="-6.9917936394314345E-2"/>
                  <c:y val="1.138126088428914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0F50-4026-AD78-7A56CDFF5B0E}"/>
                </c:ext>
              </c:extLst>
            </c:dLbl>
            <c:dLbl>
              <c:idx val="9"/>
              <c:layout>
                <c:manualLayout>
                  <c:x val="-1.8012663189828543E-2"/>
                  <c:y val="-6.063145709040157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0F50-4026-AD78-7A56CDFF5B0E}"/>
                </c:ext>
              </c:extLst>
            </c:dLbl>
            <c:dLbl>
              <c:idx val="10"/>
              <c:layout>
                <c:manualLayout>
                  <c:x val="6.1906082762381978E-2"/>
                  <c:y val="3.9742264052728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0F50-4026-AD78-7A56CDFF5B0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Public TV News</c:v>
                </c:pt>
                <c:pt idx="7">
                  <c:v>Cable News Channels</c:v>
                </c:pt>
                <c:pt idx="8">
                  <c:v>All Other Internet News Websites/Apps</c:v>
                </c:pt>
                <c:pt idx="9">
                  <c:v>National Newspapers</c:v>
                </c:pt>
                <c:pt idx="10">
                  <c:v>Other</c:v>
                </c:pt>
              </c:strCache>
            </c:strRef>
          </c:cat>
          <c:val>
            <c:numRef>
              <c:f>Sheet1!$B$2:$B$12</c:f>
              <c:numCache>
                <c:formatCode>0.0%</c:formatCode>
                <c:ptCount val="11"/>
                <c:pt idx="0">
                  <c:v>0.35199999999999998</c:v>
                </c:pt>
                <c:pt idx="1">
                  <c:v>0.14499999999999999</c:v>
                </c:pt>
                <c:pt idx="2">
                  <c:v>9.1999999999999998E-2</c:v>
                </c:pt>
                <c:pt idx="3">
                  <c:v>6.8000000000000005E-2</c:v>
                </c:pt>
                <c:pt idx="4">
                  <c:v>0.06</c:v>
                </c:pt>
                <c:pt idx="5">
                  <c:v>5.5E-2</c:v>
                </c:pt>
                <c:pt idx="6">
                  <c:v>4.8000000000000001E-2</c:v>
                </c:pt>
                <c:pt idx="7">
                  <c:v>4.2000000000000003E-2</c:v>
                </c:pt>
                <c:pt idx="8">
                  <c:v>2.5000000000000001E-2</c:v>
                </c:pt>
                <c:pt idx="9">
                  <c:v>1.4E-2</c:v>
                </c:pt>
                <c:pt idx="10">
                  <c:v>9.8999999999999755E-2</c:v>
                </c:pt>
              </c:numCache>
            </c:numRef>
          </c:val>
          <c:extLst>
            <c:ext xmlns:c16="http://schemas.microsoft.com/office/drawing/2014/chart" uri="{C3380CC4-5D6E-409C-BE32-E72D297353CC}">
              <c16:uniqueId val="{00000018-0F50-4026-AD78-7A56CDFF5B0E}"/>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Public TV News</c:v>
                </c:pt>
                <c:pt idx="7">
                  <c:v>Cable News Channels</c:v>
                </c:pt>
                <c:pt idx="8">
                  <c:v>All Other Internet News Websites/Apps</c:v>
                </c:pt>
                <c:pt idx="9">
                  <c:v>National Newspapers</c:v>
                </c:pt>
                <c:pt idx="10">
                  <c:v>Other</c:v>
                </c:pt>
              </c:strCache>
            </c:strRef>
          </c:cat>
          <c:val>
            <c:numRef>
              <c:f>Sheet1!$C$2:$C$12</c:f>
              <c:numCache>
                <c:formatCode>General</c:formatCode>
                <c:ptCount val="11"/>
                <c:pt idx="10" formatCode="0.0%">
                  <c:v>0.90100000000000025</c:v>
                </c:pt>
              </c:numCache>
            </c:numRef>
          </c:val>
          <c:extLst>
            <c:ext xmlns:c16="http://schemas.microsoft.com/office/drawing/2014/chart" uri="{C3380CC4-5D6E-409C-BE32-E72D297353CC}">
              <c16:uniqueId val="{00000019-0F50-4026-AD78-7A56CDFF5B0E}"/>
            </c:ext>
          </c:extLst>
        </c:ser>
        <c:dLbls>
          <c:showLegendKey val="0"/>
          <c:showVal val="0"/>
          <c:showCatName val="0"/>
          <c:showSerName val="0"/>
          <c:showPercent val="0"/>
          <c:showBubbleSize val="0"/>
          <c:showLeaderLines val="1"/>
        </c:dLbls>
        <c:firstSliceAng val="29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1E4-4DA1-8D9C-CBA8852DC5B1}"/>
              </c:ext>
            </c:extLst>
          </c:dPt>
          <c:dPt>
            <c:idx val="1"/>
            <c:bubble3D val="0"/>
            <c:spPr>
              <a:solidFill>
                <a:srgbClr val="FF0A0A"/>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1E4-4DA1-8D9C-CBA8852DC5B1}"/>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1E4-4DA1-8D9C-CBA8852DC5B1}"/>
              </c:ext>
            </c:extLst>
          </c:dPt>
          <c:dPt>
            <c:idx val="3"/>
            <c:bubble3D val="0"/>
            <c:spPr>
              <a:solidFill>
                <a:srgbClr val="F60FBB"/>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1E4-4DA1-8D9C-CBA8852DC5B1}"/>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0-91E4-4DA1-8D9C-CBA8852DC5B1}"/>
              </c:ext>
            </c:extLst>
          </c:dPt>
          <c:dPt>
            <c:idx val="5"/>
            <c:bubble3D val="0"/>
            <c:spPr>
              <a:solidFill>
                <a:srgbClr val="B671EB"/>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1E4-4DA1-8D9C-CBA8852DC5B1}"/>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1E4-4DA1-8D9C-CBA8852DC5B1}"/>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1E4-4DA1-8D9C-CBA8852DC5B1}"/>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1E4-4DA1-8D9C-CBA8852DC5B1}"/>
              </c:ext>
            </c:extLst>
          </c:dPt>
          <c:dLbls>
            <c:dLbl>
              <c:idx val="0"/>
              <c:layout>
                <c:manualLayout>
                  <c:x val="8.2991839483251874E-3"/>
                  <c:y val="8.4974687392227882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91E4-4DA1-8D9C-CBA8852DC5B1}"/>
                </c:ext>
              </c:extLst>
            </c:dLbl>
            <c:dLbl>
              <c:idx val="1"/>
              <c:layout>
                <c:manualLayout>
                  <c:x val="2.2223400077334601E-2"/>
                  <c:y val="-2.283680645858578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603693484408396"/>
                      <c:h val="0.30949882437293896"/>
                    </c:manualLayout>
                  </c15:layout>
                </c:ext>
                <c:ext xmlns:c16="http://schemas.microsoft.com/office/drawing/2014/chart" uri="{C3380CC4-5D6E-409C-BE32-E72D297353CC}">
                  <c16:uniqueId val="{00000003-91E4-4DA1-8D9C-CBA8852DC5B1}"/>
                </c:ext>
              </c:extLst>
            </c:dLbl>
            <c:dLbl>
              <c:idx val="2"/>
              <c:layout>
                <c:manualLayout>
                  <c:x val="6.6739205715087624E-2"/>
                  <c:y val="-6.384728167236972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117471976427442"/>
                      <c:h val="0.23978646781515076"/>
                    </c:manualLayout>
                  </c15:layout>
                </c:ext>
                <c:ext xmlns:c16="http://schemas.microsoft.com/office/drawing/2014/chart" uri="{C3380CC4-5D6E-409C-BE32-E72D297353CC}">
                  <c16:uniqueId val="{00000005-91E4-4DA1-8D9C-CBA8852DC5B1}"/>
                </c:ext>
              </c:extLst>
            </c:dLbl>
            <c:dLbl>
              <c:idx val="3"/>
              <c:layout>
                <c:manualLayout>
                  <c:x val="1.0244310707409297E-3"/>
                  <c:y val="-5.356693313708641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223716079034747"/>
                      <c:h val="0.18209348307767087"/>
                    </c:manualLayout>
                  </c15:layout>
                </c:ext>
                <c:ext xmlns:c16="http://schemas.microsoft.com/office/drawing/2014/chart" uri="{C3380CC4-5D6E-409C-BE32-E72D297353CC}">
                  <c16:uniqueId val="{00000007-91E4-4DA1-8D9C-CBA8852DC5B1}"/>
                </c:ext>
              </c:extLst>
            </c:dLbl>
            <c:dLbl>
              <c:idx val="4"/>
              <c:layout>
                <c:manualLayout>
                  <c:x val="-3.3342318685190629E-2"/>
                  <c:y val="-9.7651055111564383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fld id="{ECBE83BC-013A-4E51-B91B-D0F2FE689C4F}" type="CATEGORYNAME">
                      <a:rPr lang="en-US" smtClean="0">
                        <a:solidFill>
                          <a:schemeClr val="tx1"/>
                        </a:solidFill>
                      </a:rPr>
                      <a:pPr>
                        <a:defRPr sz="2000" b="0" i="0" u="none" strike="noStrike" kern="1200" baseline="0">
                          <a:solidFill>
                            <a:schemeClr val="tx1"/>
                          </a:solidFill>
                          <a:latin typeface="+mn-lt"/>
                          <a:ea typeface="+mn-ea"/>
                          <a:cs typeface="+mn-cs"/>
                        </a:defRPr>
                      </a:pPr>
                      <a:t>[CATEGORY NAME]</a:t>
                    </a:fld>
                    <a:endParaRPr lang="en-US" baseline="0" dirty="0">
                      <a:solidFill>
                        <a:schemeClr val="tx1"/>
                      </a:solidFill>
                    </a:endParaRPr>
                  </a:p>
                  <a:p>
                    <a:pPr>
                      <a:defRPr sz="2000" b="0" i="0" u="none" strike="noStrike" kern="1200" baseline="0">
                        <a:solidFill>
                          <a:schemeClr val="tx1"/>
                        </a:solidFill>
                        <a:latin typeface="+mn-lt"/>
                        <a:ea typeface="+mn-ea"/>
                        <a:cs typeface="+mn-cs"/>
                      </a:defRPr>
                    </a:pPr>
                    <a:r>
                      <a:rPr lang="en-US" baseline="0" dirty="0">
                        <a:solidFill>
                          <a:schemeClr val="tx1"/>
                        </a:solidFill>
                      </a:rPr>
                      <a:t> </a:t>
                    </a:r>
                    <a:fld id="{A5646AAB-E024-4DC5-88FF-2E353CEE88CA}" type="VALUE">
                      <a:rPr lang="en-US" baseline="0">
                        <a:solidFill>
                          <a:schemeClr val="tx1"/>
                        </a:solidFill>
                      </a:rPr>
                      <a:pPr>
                        <a:defRPr sz="2000" b="0" i="0" u="none" strike="noStrike" kern="1200" baseline="0">
                          <a:solidFill>
                            <a:schemeClr val="tx1"/>
                          </a:solidFill>
                          <a:latin typeface="+mn-lt"/>
                          <a:ea typeface="+mn-ea"/>
                          <a:cs typeface="+mn-cs"/>
                        </a:defRPr>
                      </a:pPr>
                      <a:t>[VALUE]</a:t>
                    </a:fld>
                    <a:endParaRPr lang="en-US"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2258271319261666"/>
                      <c:h val="0.20293507381408549"/>
                    </c:manualLayout>
                  </c15:layout>
                  <c15:dlblFieldTable/>
                  <c15:showDataLabelsRange val="0"/>
                </c:ext>
                <c:ext xmlns:c16="http://schemas.microsoft.com/office/drawing/2014/chart" uri="{C3380CC4-5D6E-409C-BE32-E72D297353CC}">
                  <c16:uniqueId val="{00000010-91E4-4DA1-8D9C-CBA8852DC5B1}"/>
                </c:ext>
              </c:extLst>
            </c:dLbl>
            <c:dLbl>
              <c:idx val="5"/>
              <c:layout>
                <c:manualLayout>
                  <c:x val="0.11075193260784189"/>
                  <c:y val="-1.442324618437001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1E4-4DA1-8D9C-CBA8852DC5B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Social Media Websites/Apps</c:v>
                </c:pt>
                <c:pt idx="2">
                  <c:v>Local Newspapers Websites/Apps</c:v>
                </c:pt>
                <c:pt idx="3">
                  <c:v>Local Radio Websites/Apps</c:v>
                </c:pt>
                <c:pt idx="4">
                  <c:v>Local Magazines Websites/Apps</c:v>
                </c:pt>
                <c:pt idx="5">
                  <c:v>Other</c:v>
                </c:pt>
              </c:strCache>
            </c:strRef>
          </c:cat>
          <c:val>
            <c:numRef>
              <c:f>Sheet1!$B$2:$B$7</c:f>
              <c:numCache>
                <c:formatCode>0%</c:formatCode>
                <c:ptCount val="6"/>
                <c:pt idx="0" formatCode="0.0%">
                  <c:v>0.4</c:v>
                </c:pt>
                <c:pt idx="1">
                  <c:v>0.187</c:v>
                </c:pt>
                <c:pt idx="2" formatCode="0.0%">
                  <c:v>0.159</c:v>
                </c:pt>
                <c:pt idx="3" formatCode="0.0%">
                  <c:v>8.3000000000000004E-2</c:v>
                </c:pt>
                <c:pt idx="4" formatCode="0.0%">
                  <c:v>3.7999999999999999E-2</c:v>
                </c:pt>
                <c:pt idx="5">
                  <c:v>0.13300000000000001</c:v>
                </c:pt>
              </c:numCache>
            </c:numRef>
          </c:val>
          <c:extLst>
            <c:ext xmlns:c16="http://schemas.microsoft.com/office/drawing/2014/chart" uri="{C3380CC4-5D6E-409C-BE32-E72D297353CC}">
              <c16:uniqueId val="{00000011-91E4-4DA1-8D9C-CBA8852DC5B1}"/>
            </c:ext>
          </c:extLst>
        </c:ser>
        <c:dLbls>
          <c:showLegendKey val="0"/>
          <c:showVal val="0"/>
          <c:showCatName val="0"/>
          <c:showSerName val="0"/>
          <c:showPercent val="0"/>
          <c:showBubbleSize val="0"/>
          <c:showLeaderLines val="1"/>
        </c:dLbls>
        <c:firstSliceAng val="28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6567790673382787"/>
          <c:h val="0.94636496861671737"/>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5FC-4535-A5FA-1A30ABCADA9B}"/>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5FC-4535-A5FA-1A30ABCADA9B}"/>
              </c:ext>
            </c:extLst>
          </c:dPt>
          <c:dPt>
            <c:idx val="2"/>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5FC-4535-A5FA-1A30ABCADA9B}"/>
              </c:ext>
            </c:extLst>
          </c:dPt>
          <c:dPt>
            <c:idx val="3"/>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5FC-4535-A5FA-1A30ABCADA9B}"/>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5FC-4535-A5FA-1A30ABCADA9B}"/>
              </c:ext>
            </c:extLst>
          </c:dPt>
          <c:dPt>
            <c:idx val="5"/>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5FC-4535-A5FA-1A30ABCADA9B}"/>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5FC-4535-A5FA-1A30ABCADA9B}"/>
              </c:ext>
            </c:extLst>
          </c:dPt>
          <c:dPt>
            <c:idx val="7"/>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5FC-4535-A5FA-1A30ABCADA9B}"/>
              </c:ext>
            </c:extLst>
          </c:dPt>
          <c:dPt>
            <c:idx val="8"/>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5FC-4535-A5FA-1A30ABCADA9B}"/>
              </c:ext>
            </c:extLst>
          </c:dPt>
          <c:dPt>
            <c:idx val="9"/>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5FC-4535-A5FA-1A30ABCADA9B}"/>
              </c:ext>
            </c:extLst>
          </c:dPt>
          <c:dPt>
            <c:idx val="10"/>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C-3BEC-41E5-A0C8-628966B89EEA}"/>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5FC-4535-A5FA-1A30ABCADA9B}"/>
              </c:ext>
            </c:extLst>
          </c:dPt>
          <c:dPt>
            <c:idx val="12"/>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5FC-4535-A5FA-1A30ABCADA9B}"/>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B5FC-4535-A5FA-1A30ABCADA9B}"/>
              </c:ext>
            </c:extLst>
          </c:dPt>
          <c:dPt>
            <c:idx val="14"/>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B5FC-4535-A5FA-1A30ABCADA9B}"/>
              </c:ext>
            </c:extLst>
          </c:dPt>
          <c:dPt>
            <c:idx val="15"/>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64E-4DBC-97DF-8241D6517D44}"/>
              </c:ext>
            </c:extLst>
          </c:dPt>
          <c:dPt>
            <c:idx val="16"/>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F76-4039-B36D-9996C7C85081}"/>
              </c:ext>
            </c:extLst>
          </c:dPt>
          <c:dPt>
            <c:idx val="17"/>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2-2F76-4039-B36D-9996C7C8508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Email</c:v>
                </c:pt>
                <c:pt idx="3">
                  <c:v>Broadcast TV News Websites/Apps</c:v>
                </c:pt>
                <c:pt idx="4">
                  <c:v>Direct Mail</c:v>
                </c:pt>
                <c:pt idx="5">
                  <c:v>Search</c:v>
                </c:pt>
                <c:pt idx="6">
                  <c:v>Streaming TV Programs or Movies</c:v>
                </c:pt>
                <c:pt idx="7">
                  <c:v>Non-TV/Movie Streaming Video</c:v>
                </c:pt>
                <c:pt idx="8">
                  <c:v>Review Websites/Apps</c:v>
                </c:pt>
                <c:pt idx="9">
                  <c:v>Magazines</c:v>
                </c:pt>
                <c:pt idx="10">
                  <c:v>Newspapers</c:v>
                </c:pt>
                <c:pt idx="11">
                  <c:v>Radio</c:v>
                </c:pt>
                <c:pt idx="12">
                  <c:v>Podcasts</c:v>
                </c:pt>
                <c:pt idx="13">
                  <c:v>Online Print</c:v>
                </c:pt>
                <c:pt idx="14">
                  <c:v>Cable TV News Websites/Apps</c:v>
                </c:pt>
                <c:pt idx="15">
                  <c:v>Out-of-Home/Billboards</c:v>
                </c:pt>
                <c:pt idx="16">
                  <c:v>Movie Theater</c:v>
                </c:pt>
                <c:pt idx="17">
                  <c:v>Streaming Radio</c:v>
                </c:pt>
              </c:strCache>
            </c:strRef>
          </c:cat>
          <c:val>
            <c:numRef>
              <c:f>Sheet1!$B$2:$B$19</c:f>
              <c:numCache>
                <c:formatCode>0.0%</c:formatCode>
                <c:ptCount val="18"/>
                <c:pt idx="0">
                  <c:v>0.25700000000000001</c:v>
                </c:pt>
                <c:pt idx="1">
                  <c:v>0.21299999999999999</c:v>
                </c:pt>
                <c:pt idx="2">
                  <c:v>0.13200000000000001</c:v>
                </c:pt>
                <c:pt idx="3">
                  <c:v>0.122</c:v>
                </c:pt>
                <c:pt idx="4">
                  <c:v>0.113</c:v>
                </c:pt>
                <c:pt idx="5">
                  <c:v>0.109</c:v>
                </c:pt>
                <c:pt idx="6">
                  <c:v>8.1000000000000003E-2</c:v>
                </c:pt>
                <c:pt idx="7">
                  <c:v>7.6999999999999999E-2</c:v>
                </c:pt>
                <c:pt idx="8">
                  <c:v>7.6999999999999999E-2</c:v>
                </c:pt>
                <c:pt idx="9">
                  <c:v>7.2999999999999995E-2</c:v>
                </c:pt>
                <c:pt idx="10">
                  <c:v>7.0999999999999994E-2</c:v>
                </c:pt>
                <c:pt idx="11">
                  <c:v>6.0999999999999999E-2</c:v>
                </c:pt>
                <c:pt idx="12">
                  <c:v>4.3999999999999997E-2</c:v>
                </c:pt>
                <c:pt idx="13">
                  <c:v>0.04</c:v>
                </c:pt>
                <c:pt idx="14">
                  <c:v>3.5000000000000003E-2</c:v>
                </c:pt>
                <c:pt idx="15">
                  <c:v>3.5000000000000003E-2</c:v>
                </c:pt>
                <c:pt idx="16">
                  <c:v>3.1E-2</c:v>
                </c:pt>
                <c:pt idx="17">
                  <c:v>2.5999999999999999E-2</c:v>
                </c:pt>
              </c:numCache>
            </c:numRef>
          </c:val>
          <c:extLst>
            <c:ext xmlns:c16="http://schemas.microsoft.com/office/drawing/2014/chart" uri="{C3380CC4-5D6E-409C-BE32-E72D297353CC}">
              <c16:uniqueId val="{0000001C-B5FC-4535-A5FA-1A30ABCADA9B}"/>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3593824192185"/>
          <c:y val="0.16114578568384724"/>
          <c:w val="0.78112777838044967"/>
          <c:h val="0.6389888976492273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5E03-4E98-8BD7-FD206384A577}"/>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7-5E03-4E98-8BD7-FD206384A577}"/>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E03-4E98-8BD7-FD206384A57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E03-4E98-8BD7-FD206384A577}"/>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E03-4E98-8BD7-FD206384A577}"/>
              </c:ext>
            </c:extLst>
          </c:dPt>
          <c:dLbls>
            <c:dLbl>
              <c:idx val="0"/>
              <c:layout>
                <c:manualLayout>
                  <c:x val="6.2315092911699704E-2"/>
                  <c:y val="-0.2094575950166363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E03-4E98-8BD7-FD206384A577}"/>
                </c:ext>
              </c:extLst>
            </c:dLbl>
            <c:dLbl>
              <c:idx val="1"/>
              <c:layout>
                <c:manualLayout>
                  <c:x val="0.10695468897737112"/>
                  <c:y val="0.1860480624905318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E03-4E98-8BD7-FD206384A577}"/>
                </c:ext>
              </c:extLst>
            </c:dLbl>
            <c:dLbl>
              <c:idx val="2"/>
              <c:layout>
                <c:manualLayout>
                  <c:x val="-0.12289304611339663"/>
                  <c:y val="-4.0978430926218081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E03-4E98-8BD7-FD206384A5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Cache>
                <c:formatCode>h:mm;@</c:formatCode>
                <c:ptCount val="3"/>
                <c:pt idx="0">
                  <c:v>1.4583333333333334E-2</c:v>
                </c:pt>
                <c:pt idx="1">
                  <c:v>1.5277777777777777E-2</c:v>
                </c:pt>
                <c:pt idx="2" formatCode="[hh]:mm">
                  <c:v>6.2500000000000003E-3</c:v>
                </c:pt>
              </c:numCache>
            </c:numRef>
          </c:val>
          <c:extLst>
            <c:ext xmlns:c16="http://schemas.microsoft.com/office/drawing/2014/chart" uri="{C3380CC4-5D6E-409C-BE32-E72D297353CC}">
              <c16:uniqueId val="{0000000E-5E03-4E98-8BD7-FD206384A577}"/>
            </c:ext>
          </c:extLst>
        </c:ser>
        <c:ser>
          <c:idx val="3"/>
          <c:order val="3"/>
          <c:tx>
            <c:strRef>
              <c:f>Sheet1!$A$5</c:f>
              <c:strCache>
                <c:ptCount val="1"/>
                <c:pt idx="0">
                  <c:v>Streaming Video Other Than TV Programs on Digital Media</c:v>
                </c:pt>
              </c:strCache>
            </c:strRef>
          </c:tx>
          <c:dPt>
            <c:idx val="0"/>
            <c:bubble3D val="0"/>
            <c:spPr>
              <a:solidFill>
                <a:schemeClr val="accent1"/>
              </a:solidFill>
              <a:ln>
                <a:noFill/>
              </a:ln>
              <a:effectLst/>
            </c:spPr>
            <c:extLst>
              <c:ext xmlns:c16="http://schemas.microsoft.com/office/drawing/2014/chart" uri="{C3380CC4-5D6E-409C-BE32-E72D297353CC}">
                <c16:uniqueId val="{00000010-5E03-4E98-8BD7-FD206384A577}"/>
              </c:ext>
            </c:extLst>
          </c:dPt>
          <c:dPt>
            <c:idx val="1"/>
            <c:bubble3D val="0"/>
            <c:spPr>
              <a:solidFill>
                <a:schemeClr val="accent2"/>
              </a:solidFill>
              <a:ln>
                <a:noFill/>
              </a:ln>
              <a:effectLst/>
            </c:spPr>
            <c:extLst>
              <c:ext xmlns:c16="http://schemas.microsoft.com/office/drawing/2014/chart" uri="{C3380CC4-5D6E-409C-BE32-E72D297353CC}">
                <c16:uniqueId val="{00000012-5E03-4E98-8BD7-FD206384A577}"/>
              </c:ext>
            </c:extLst>
          </c:dPt>
          <c:dPt>
            <c:idx val="2"/>
            <c:bubble3D val="0"/>
            <c:spPr>
              <a:solidFill>
                <a:schemeClr val="accent3"/>
              </a:solidFill>
              <a:ln>
                <a:noFill/>
              </a:ln>
              <a:effectLst/>
            </c:spPr>
            <c:extLst>
              <c:ext xmlns:c16="http://schemas.microsoft.com/office/drawing/2014/chart" uri="{C3380CC4-5D6E-409C-BE32-E72D297353CC}">
                <c16:uniqueId val="{00000014-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Sheet1!$B$5:$D$5</c:f>
              <c:numCache>
                <c:formatCode>h:mm;@</c:formatCode>
                <c:ptCount val="3"/>
                <c:pt idx="0">
                  <c:v>1.1111111111111112E-2</c:v>
                </c:pt>
                <c:pt idx="1">
                  <c:v>1.5972222222222221E-2</c:v>
                </c:pt>
                <c:pt idx="2">
                  <c:v>4.1666666666666666E-3</c:v>
                </c:pt>
              </c:numCache>
            </c:numRef>
          </c:val>
          <c:extLst>
            <c:ext xmlns:c16="http://schemas.microsoft.com/office/drawing/2014/chart" uri="{C3380CC4-5D6E-409C-BE32-E72D297353CC}">
              <c16:uniqueId val="{00000015-5E03-4E98-8BD7-FD206384A577}"/>
            </c:ext>
          </c:extLst>
        </c:ser>
        <c:ser>
          <c:idx val="4"/>
          <c:order val="4"/>
          <c:tx>
            <c:strRef>
              <c:f>Sheet1!$A$6</c:f>
              <c:strCache>
                <c:ptCount val="1"/>
                <c:pt idx="0">
                  <c:v>Search</c:v>
                </c:pt>
              </c:strCache>
            </c:strRef>
          </c:tx>
          <c:dPt>
            <c:idx val="0"/>
            <c:bubble3D val="0"/>
            <c:spPr>
              <a:solidFill>
                <a:schemeClr val="accent1"/>
              </a:solidFill>
              <a:ln>
                <a:noFill/>
              </a:ln>
              <a:effectLst/>
            </c:spPr>
            <c:extLst>
              <c:ext xmlns:c16="http://schemas.microsoft.com/office/drawing/2014/chart" uri="{C3380CC4-5D6E-409C-BE32-E72D297353CC}">
                <c16:uniqueId val="{00000017-5E03-4E98-8BD7-FD206384A577}"/>
              </c:ext>
            </c:extLst>
          </c:dPt>
          <c:dPt>
            <c:idx val="1"/>
            <c:bubble3D val="0"/>
            <c:spPr>
              <a:solidFill>
                <a:schemeClr val="accent2"/>
              </a:solidFill>
              <a:ln>
                <a:noFill/>
              </a:ln>
              <a:effectLst/>
            </c:spPr>
            <c:extLst>
              <c:ext xmlns:c16="http://schemas.microsoft.com/office/drawing/2014/chart" uri="{C3380CC4-5D6E-409C-BE32-E72D297353CC}">
                <c16:uniqueId val="{00000019-5E03-4E98-8BD7-FD206384A577}"/>
              </c:ext>
            </c:extLst>
          </c:dPt>
          <c:dPt>
            <c:idx val="2"/>
            <c:bubble3D val="0"/>
            <c:spPr>
              <a:solidFill>
                <a:schemeClr val="accent3"/>
              </a:solidFill>
              <a:ln>
                <a:noFill/>
              </a:ln>
              <a:effectLst/>
            </c:spPr>
            <c:extLst>
              <c:ext xmlns:c16="http://schemas.microsoft.com/office/drawing/2014/chart" uri="{C3380CC4-5D6E-409C-BE32-E72D297353CC}">
                <c16:uniqueId val="{0000001B-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Sheet1!$B$6:$D$6</c:f>
              <c:numCache>
                <c:formatCode>h:mm;@</c:formatCode>
                <c:ptCount val="3"/>
                <c:pt idx="0">
                  <c:v>1.2500000000000001E-2</c:v>
                </c:pt>
                <c:pt idx="1">
                  <c:v>1.1805555555555555E-2</c:v>
                </c:pt>
                <c:pt idx="2">
                  <c:v>2.0833333333333333E-3</c:v>
                </c:pt>
              </c:numCache>
            </c:numRef>
          </c:val>
          <c:extLst>
            <c:ext xmlns:c16="http://schemas.microsoft.com/office/drawing/2014/chart" uri="{C3380CC4-5D6E-409C-BE32-E72D297353CC}">
              <c16:uniqueId val="{0000001C-5E03-4E98-8BD7-FD206384A577}"/>
            </c:ext>
          </c:extLst>
        </c:ser>
        <c:ser>
          <c:idx val="5"/>
          <c:order val="5"/>
          <c:tx>
            <c:strRef>
              <c:f>Sheet1!$A$7</c:f>
              <c:strCache>
                <c:ptCount val="1"/>
                <c:pt idx="0">
                  <c:v>Streaming Programs on Digital Media No Ads</c:v>
                </c:pt>
              </c:strCache>
            </c:strRef>
          </c:tx>
          <c:dPt>
            <c:idx val="0"/>
            <c:bubble3D val="0"/>
            <c:spPr>
              <a:solidFill>
                <a:schemeClr val="accent1"/>
              </a:solidFill>
              <a:ln>
                <a:noFill/>
              </a:ln>
              <a:effectLst/>
            </c:spPr>
            <c:extLst>
              <c:ext xmlns:c16="http://schemas.microsoft.com/office/drawing/2014/chart" uri="{C3380CC4-5D6E-409C-BE32-E72D297353CC}">
                <c16:uniqueId val="{0000001E-5E03-4E98-8BD7-FD206384A577}"/>
              </c:ext>
            </c:extLst>
          </c:dPt>
          <c:dPt>
            <c:idx val="1"/>
            <c:bubble3D val="0"/>
            <c:spPr>
              <a:solidFill>
                <a:schemeClr val="accent2"/>
              </a:solidFill>
              <a:ln>
                <a:noFill/>
              </a:ln>
              <a:effectLst/>
            </c:spPr>
            <c:extLst>
              <c:ext xmlns:c16="http://schemas.microsoft.com/office/drawing/2014/chart" uri="{C3380CC4-5D6E-409C-BE32-E72D297353CC}">
                <c16:uniqueId val="{00000020-5E03-4E98-8BD7-FD206384A577}"/>
              </c:ext>
            </c:extLst>
          </c:dPt>
          <c:dPt>
            <c:idx val="2"/>
            <c:bubble3D val="0"/>
            <c:spPr>
              <a:solidFill>
                <a:schemeClr val="accent3"/>
              </a:solidFill>
              <a:ln>
                <a:noFill/>
              </a:ln>
              <a:effectLst/>
            </c:spPr>
            <c:extLst>
              <c:ext xmlns:c16="http://schemas.microsoft.com/office/drawing/2014/chart" uri="{C3380CC4-5D6E-409C-BE32-E72D297353CC}">
                <c16:uniqueId val="{00000022-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Sheet1!$B$7:$D$7</c:f>
              <c:numCache>
                <c:formatCode>h:mm;@</c:formatCode>
                <c:ptCount val="3"/>
                <c:pt idx="0">
                  <c:v>5.5555555555555558E-3</c:v>
                </c:pt>
                <c:pt idx="1">
                  <c:v>5.5555555555555558E-3</c:v>
                </c:pt>
                <c:pt idx="2">
                  <c:v>2.7777777777777779E-3</c:v>
                </c:pt>
              </c:numCache>
            </c:numRef>
          </c:val>
          <c:extLst>
            <c:ext xmlns:c16="http://schemas.microsoft.com/office/drawing/2014/chart" uri="{C3380CC4-5D6E-409C-BE32-E72D297353CC}">
              <c16:uniqueId val="{00000023-5E03-4E98-8BD7-FD206384A577}"/>
            </c:ext>
          </c:extLst>
        </c:ser>
        <c:ser>
          <c:idx val="6"/>
          <c:order val="6"/>
          <c:tx>
            <c:strRef>
              <c:f>Sheet1!$A$8</c:f>
              <c:strCache>
                <c:ptCount val="1"/>
                <c:pt idx="0">
                  <c:v>Streaming Audio</c:v>
                </c:pt>
              </c:strCache>
            </c:strRef>
          </c:tx>
          <c:dPt>
            <c:idx val="0"/>
            <c:bubble3D val="0"/>
            <c:spPr>
              <a:solidFill>
                <a:schemeClr val="accent1"/>
              </a:solidFill>
              <a:ln>
                <a:noFill/>
              </a:ln>
              <a:effectLst/>
            </c:spPr>
            <c:extLst>
              <c:ext xmlns:c16="http://schemas.microsoft.com/office/drawing/2014/chart" uri="{C3380CC4-5D6E-409C-BE32-E72D297353CC}">
                <c16:uniqueId val="{00000025-5E03-4E98-8BD7-FD206384A577}"/>
              </c:ext>
            </c:extLst>
          </c:dPt>
          <c:dPt>
            <c:idx val="1"/>
            <c:bubble3D val="0"/>
            <c:spPr>
              <a:solidFill>
                <a:schemeClr val="accent2"/>
              </a:solidFill>
              <a:ln>
                <a:noFill/>
              </a:ln>
              <a:effectLst/>
            </c:spPr>
            <c:extLst>
              <c:ext xmlns:c16="http://schemas.microsoft.com/office/drawing/2014/chart" uri="{C3380CC4-5D6E-409C-BE32-E72D297353CC}">
                <c16:uniqueId val="{00000027-5E03-4E98-8BD7-FD206384A577}"/>
              </c:ext>
            </c:extLst>
          </c:dPt>
          <c:dPt>
            <c:idx val="2"/>
            <c:bubble3D val="0"/>
            <c:spPr>
              <a:solidFill>
                <a:schemeClr val="accent3"/>
              </a:solidFill>
              <a:ln>
                <a:noFill/>
              </a:ln>
              <a:effectLst/>
            </c:spPr>
            <c:extLst>
              <c:ext xmlns:c16="http://schemas.microsoft.com/office/drawing/2014/chart" uri="{C3380CC4-5D6E-409C-BE32-E72D297353CC}">
                <c16:uniqueId val="{00000029-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Sheet1!$B$8:$D$8</c:f>
              <c:numCache>
                <c:formatCode>h:mm;@</c:formatCode>
                <c:ptCount val="3"/>
                <c:pt idx="0">
                  <c:v>4.8611111111111112E-3</c:v>
                </c:pt>
                <c:pt idx="1">
                  <c:v>7.6388888888888886E-3</c:v>
                </c:pt>
                <c:pt idx="2">
                  <c:v>6.9444444444444447E-4</c:v>
                </c:pt>
              </c:numCache>
            </c:numRef>
          </c:val>
          <c:extLst>
            <c:ext xmlns:c16="http://schemas.microsoft.com/office/drawing/2014/chart" uri="{C3380CC4-5D6E-409C-BE32-E72D297353CC}">
              <c16:uniqueId val="{0000002A-5E03-4E98-8BD7-FD206384A577}"/>
            </c:ext>
          </c:extLst>
        </c:ser>
        <c:ser>
          <c:idx val="7"/>
          <c:order val="7"/>
          <c:tx>
            <c:strRef>
              <c:f>Sheet1!$A$9</c:f>
              <c:strCache>
                <c:ptCount val="1"/>
                <c:pt idx="0">
                  <c:v>Any other news website</c:v>
                </c:pt>
              </c:strCache>
            </c:strRef>
          </c:tx>
          <c:dPt>
            <c:idx val="0"/>
            <c:bubble3D val="0"/>
            <c:spPr>
              <a:solidFill>
                <a:schemeClr val="accent1"/>
              </a:solidFill>
              <a:ln>
                <a:noFill/>
              </a:ln>
              <a:effectLst/>
            </c:spPr>
            <c:extLst>
              <c:ext xmlns:c16="http://schemas.microsoft.com/office/drawing/2014/chart" uri="{C3380CC4-5D6E-409C-BE32-E72D297353CC}">
                <c16:uniqueId val="{0000002C-5E03-4E98-8BD7-FD206384A577}"/>
              </c:ext>
            </c:extLst>
          </c:dPt>
          <c:dPt>
            <c:idx val="1"/>
            <c:bubble3D val="0"/>
            <c:spPr>
              <a:solidFill>
                <a:schemeClr val="accent2"/>
              </a:solidFill>
              <a:ln>
                <a:noFill/>
              </a:ln>
              <a:effectLst/>
            </c:spPr>
            <c:extLst>
              <c:ext xmlns:c16="http://schemas.microsoft.com/office/drawing/2014/chart" uri="{C3380CC4-5D6E-409C-BE32-E72D297353CC}">
                <c16:uniqueId val="{0000002E-5E03-4E98-8BD7-FD206384A577}"/>
              </c:ext>
            </c:extLst>
          </c:dPt>
          <c:dPt>
            <c:idx val="2"/>
            <c:bubble3D val="0"/>
            <c:spPr>
              <a:solidFill>
                <a:schemeClr val="accent3"/>
              </a:solidFill>
              <a:ln>
                <a:noFill/>
              </a:ln>
              <a:effectLst/>
            </c:spPr>
            <c:extLst>
              <c:ext xmlns:c16="http://schemas.microsoft.com/office/drawing/2014/chart" uri="{C3380CC4-5D6E-409C-BE32-E72D297353CC}">
                <c16:uniqueId val="{00000030-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Sheet1!$B$9:$D$9</c:f>
              <c:numCache>
                <c:formatCode>h:mm;@</c:formatCode>
                <c:ptCount val="3"/>
                <c:pt idx="0">
                  <c:v>3.472222222222222E-3</c:v>
                </c:pt>
                <c:pt idx="1">
                  <c:v>3.472222222222222E-3</c:v>
                </c:pt>
                <c:pt idx="2">
                  <c:v>1.3888888888888889E-3</c:v>
                </c:pt>
              </c:numCache>
            </c:numRef>
          </c:val>
          <c:extLst>
            <c:ext xmlns:c16="http://schemas.microsoft.com/office/drawing/2014/chart" uri="{C3380CC4-5D6E-409C-BE32-E72D297353CC}">
              <c16:uniqueId val="{00000031-5E03-4E98-8BD7-FD206384A577}"/>
            </c:ext>
          </c:extLst>
        </c:ser>
        <c:ser>
          <c:idx val="8"/>
          <c:order val="8"/>
          <c:tx>
            <c:strRef>
              <c:f>Sheet1!$A$10</c:f>
              <c:strCache>
                <c:ptCount val="1"/>
                <c:pt idx="0">
                  <c:v>Local Radio Stations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33-5E03-4E98-8BD7-FD206384A577}"/>
              </c:ext>
            </c:extLst>
          </c:dPt>
          <c:dPt>
            <c:idx val="1"/>
            <c:bubble3D val="0"/>
            <c:spPr>
              <a:solidFill>
                <a:schemeClr val="accent2"/>
              </a:solidFill>
              <a:ln>
                <a:noFill/>
              </a:ln>
              <a:effectLst/>
            </c:spPr>
            <c:extLst>
              <c:ext xmlns:c16="http://schemas.microsoft.com/office/drawing/2014/chart" uri="{C3380CC4-5D6E-409C-BE32-E72D297353CC}">
                <c16:uniqueId val="{00000035-5E03-4E98-8BD7-FD206384A577}"/>
              </c:ext>
            </c:extLst>
          </c:dPt>
          <c:dPt>
            <c:idx val="2"/>
            <c:bubble3D val="0"/>
            <c:spPr>
              <a:solidFill>
                <a:schemeClr val="accent3"/>
              </a:solidFill>
              <a:ln>
                <a:noFill/>
              </a:ln>
              <a:effectLst/>
            </c:spPr>
            <c:extLst>
              <c:ext xmlns:c16="http://schemas.microsoft.com/office/drawing/2014/chart" uri="{C3380CC4-5D6E-409C-BE32-E72D297353CC}">
                <c16:uniqueId val="{00000037-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Sheet1!$B$10:$D$10</c:f>
              <c:numCache>
                <c:formatCode>h:mm;@</c:formatCode>
                <c:ptCount val="3"/>
                <c:pt idx="0">
                  <c:v>2.7777777777777779E-3</c:v>
                </c:pt>
                <c:pt idx="1">
                  <c:v>2.7777777777777779E-3</c:v>
                </c:pt>
                <c:pt idx="2">
                  <c:v>6.9444444444444447E-4</c:v>
                </c:pt>
              </c:numCache>
            </c:numRef>
          </c:val>
          <c:extLst>
            <c:ext xmlns:c16="http://schemas.microsoft.com/office/drawing/2014/chart" uri="{C3380CC4-5D6E-409C-BE32-E72D297353CC}">
              <c16:uniqueId val="{00000038-5E03-4E98-8BD7-FD206384A577}"/>
            </c:ext>
          </c:extLst>
        </c:ser>
        <c:ser>
          <c:idx val="9"/>
          <c:order val="9"/>
          <c:tx>
            <c:strRef>
              <c:f>Sheet1!$A$11</c:f>
              <c:strCache>
                <c:ptCount val="1"/>
                <c:pt idx="0">
                  <c:v>Podcasts</c:v>
                </c:pt>
              </c:strCache>
            </c:strRef>
          </c:tx>
          <c:dPt>
            <c:idx val="0"/>
            <c:bubble3D val="0"/>
            <c:spPr>
              <a:solidFill>
                <a:schemeClr val="accent1"/>
              </a:solidFill>
              <a:ln>
                <a:noFill/>
              </a:ln>
              <a:effectLst/>
            </c:spPr>
            <c:extLst>
              <c:ext xmlns:c16="http://schemas.microsoft.com/office/drawing/2014/chart" uri="{C3380CC4-5D6E-409C-BE32-E72D297353CC}">
                <c16:uniqueId val="{0000003A-5E03-4E98-8BD7-FD206384A577}"/>
              </c:ext>
            </c:extLst>
          </c:dPt>
          <c:dPt>
            <c:idx val="1"/>
            <c:bubble3D val="0"/>
            <c:spPr>
              <a:solidFill>
                <a:schemeClr val="accent2"/>
              </a:solidFill>
              <a:ln>
                <a:noFill/>
              </a:ln>
              <a:effectLst/>
            </c:spPr>
            <c:extLst>
              <c:ext xmlns:c16="http://schemas.microsoft.com/office/drawing/2014/chart" uri="{C3380CC4-5D6E-409C-BE32-E72D297353CC}">
                <c16:uniqueId val="{0000003C-5E03-4E98-8BD7-FD206384A577}"/>
              </c:ext>
            </c:extLst>
          </c:dPt>
          <c:dPt>
            <c:idx val="2"/>
            <c:bubble3D val="0"/>
            <c:spPr>
              <a:solidFill>
                <a:schemeClr val="accent3"/>
              </a:solidFill>
              <a:ln>
                <a:noFill/>
              </a:ln>
              <a:effectLst/>
            </c:spPr>
            <c:extLst>
              <c:ext xmlns:c16="http://schemas.microsoft.com/office/drawing/2014/chart" uri="{C3380CC4-5D6E-409C-BE32-E72D297353CC}">
                <c16:uniqueId val="{0000003E-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Sheet1!$B$11:$D$11</c:f>
              <c:numCache>
                <c:formatCode>h:mm;@</c:formatCode>
                <c:ptCount val="3"/>
                <c:pt idx="0">
                  <c:v>2.0833333333333333E-3</c:v>
                </c:pt>
                <c:pt idx="1">
                  <c:v>3.472222222222222E-3</c:v>
                </c:pt>
                <c:pt idx="2">
                  <c:v>6.9444444444444447E-4</c:v>
                </c:pt>
              </c:numCache>
            </c:numRef>
          </c:val>
          <c:extLst>
            <c:ext xmlns:c16="http://schemas.microsoft.com/office/drawing/2014/chart" uri="{C3380CC4-5D6E-409C-BE32-E72D297353CC}">
              <c16:uniqueId val="{0000003F-5E03-4E98-8BD7-FD206384A577}"/>
            </c:ext>
          </c:extLst>
        </c:ser>
        <c:ser>
          <c:idx val="10"/>
          <c:order val="10"/>
          <c:tx>
            <c:strRef>
              <c:f>Sheet1!$A$12</c:f>
              <c:strCache>
                <c:ptCount val="1"/>
                <c:pt idx="0">
                  <c:v>Cable TV News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41-5E03-4E98-8BD7-FD206384A577}"/>
              </c:ext>
            </c:extLst>
          </c:dPt>
          <c:dPt>
            <c:idx val="1"/>
            <c:bubble3D val="0"/>
            <c:spPr>
              <a:solidFill>
                <a:schemeClr val="accent2"/>
              </a:solidFill>
              <a:ln>
                <a:noFill/>
              </a:ln>
              <a:effectLst/>
            </c:spPr>
            <c:extLst>
              <c:ext xmlns:c16="http://schemas.microsoft.com/office/drawing/2014/chart" uri="{C3380CC4-5D6E-409C-BE32-E72D297353CC}">
                <c16:uniqueId val="{00000043-5E03-4E98-8BD7-FD206384A577}"/>
              </c:ext>
            </c:extLst>
          </c:dPt>
          <c:dPt>
            <c:idx val="2"/>
            <c:bubble3D val="0"/>
            <c:spPr>
              <a:solidFill>
                <a:schemeClr val="accent3"/>
              </a:solidFill>
              <a:ln>
                <a:noFill/>
              </a:ln>
              <a:effectLst/>
            </c:spPr>
            <c:extLst>
              <c:ext xmlns:c16="http://schemas.microsoft.com/office/drawing/2014/chart" uri="{C3380CC4-5D6E-409C-BE32-E72D297353CC}">
                <c16:uniqueId val="{00000045-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Sheet1!$B$12:$D$12</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46-5E03-4E98-8BD7-FD206384A577}"/>
            </c:ext>
          </c:extLst>
        </c:ser>
        <c:ser>
          <c:idx val="11"/>
          <c:order val="11"/>
          <c:tx>
            <c:strRef>
              <c:f>Sheet1!$A$13</c:f>
              <c:strCache>
                <c:ptCount val="1"/>
                <c:pt idx="0">
                  <c:v>Digital Newspaper</c:v>
                </c:pt>
              </c:strCache>
            </c:strRef>
          </c:tx>
          <c:dPt>
            <c:idx val="0"/>
            <c:bubble3D val="0"/>
            <c:spPr>
              <a:solidFill>
                <a:schemeClr val="accent1"/>
              </a:solidFill>
              <a:ln>
                <a:noFill/>
              </a:ln>
              <a:effectLst/>
            </c:spPr>
            <c:extLst>
              <c:ext xmlns:c16="http://schemas.microsoft.com/office/drawing/2014/chart" uri="{C3380CC4-5D6E-409C-BE32-E72D297353CC}">
                <c16:uniqueId val="{00000048-5E03-4E98-8BD7-FD206384A577}"/>
              </c:ext>
            </c:extLst>
          </c:dPt>
          <c:dPt>
            <c:idx val="1"/>
            <c:bubble3D val="0"/>
            <c:spPr>
              <a:solidFill>
                <a:schemeClr val="accent2"/>
              </a:solidFill>
              <a:ln>
                <a:noFill/>
              </a:ln>
              <a:effectLst/>
            </c:spPr>
            <c:extLst>
              <c:ext xmlns:c16="http://schemas.microsoft.com/office/drawing/2014/chart" uri="{C3380CC4-5D6E-409C-BE32-E72D297353CC}">
                <c16:uniqueId val="{0000004A-5E03-4E98-8BD7-FD206384A577}"/>
              </c:ext>
            </c:extLst>
          </c:dPt>
          <c:dPt>
            <c:idx val="2"/>
            <c:bubble3D val="0"/>
            <c:spPr>
              <a:solidFill>
                <a:schemeClr val="accent3"/>
              </a:solidFill>
              <a:ln>
                <a:noFill/>
              </a:ln>
              <a:effectLst/>
            </c:spPr>
            <c:extLst>
              <c:ext xmlns:c16="http://schemas.microsoft.com/office/drawing/2014/chart" uri="{C3380CC4-5D6E-409C-BE32-E72D297353CC}">
                <c16:uniqueId val="{0000004C-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Sheet1!$B$13:$D$13</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4D-5E03-4E98-8BD7-FD206384A577}"/>
            </c:ext>
          </c:extLst>
        </c:ser>
        <c:ser>
          <c:idx val="12"/>
          <c:order val="12"/>
          <c:tx>
            <c:strRef>
              <c:f>Sheet1!$A$14</c:f>
              <c:strCache>
                <c:ptCount val="1"/>
                <c:pt idx="0">
                  <c:v>Local TV News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4F-5E03-4E98-8BD7-FD206384A577}"/>
              </c:ext>
            </c:extLst>
          </c:dPt>
          <c:dPt>
            <c:idx val="1"/>
            <c:bubble3D val="0"/>
            <c:spPr>
              <a:solidFill>
                <a:schemeClr val="accent2"/>
              </a:solidFill>
              <a:ln>
                <a:noFill/>
              </a:ln>
              <a:effectLst/>
            </c:spPr>
            <c:extLst>
              <c:ext xmlns:c16="http://schemas.microsoft.com/office/drawing/2014/chart" uri="{C3380CC4-5D6E-409C-BE32-E72D297353CC}">
                <c16:uniqueId val="{00000051-5E03-4E98-8BD7-FD206384A577}"/>
              </c:ext>
            </c:extLst>
          </c:dPt>
          <c:dPt>
            <c:idx val="2"/>
            <c:bubble3D val="0"/>
            <c:spPr>
              <a:solidFill>
                <a:schemeClr val="accent3"/>
              </a:solidFill>
              <a:ln>
                <a:noFill/>
              </a:ln>
              <a:effectLst/>
            </c:spPr>
            <c:extLst>
              <c:ext xmlns:c16="http://schemas.microsoft.com/office/drawing/2014/chart" uri="{C3380CC4-5D6E-409C-BE32-E72D297353CC}">
                <c16:uniqueId val="{00000053-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Sheet1!$B$14:$D$14</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54-5E03-4E98-8BD7-FD206384A577}"/>
            </c:ext>
          </c:extLst>
        </c:ser>
        <c:ser>
          <c:idx val="13"/>
          <c:order val="13"/>
          <c:tx>
            <c:strRef>
              <c:f>Sheet1!$A$15</c:f>
              <c:strCache>
                <c:ptCount val="1"/>
                <c:pt idx="0">
                  <c:v>Network Broadcast TV News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56-5E03-4E98-8BD7-FD206384A577}"/>
              </c:ext>
            </c:extLst>
          </c:dPt>
          <c:dPt>
            <c:idx val="1"/>
            <c:bubble3D val="0"/>
            <c:spPr>
              <a:solidFill>
                <a:schemeClr val="accent2"/>
              </a:solidFill>
              <a:ln>
                <a:noFill/>
              </a:ln>
              <a:effectLst/>
            </c:spPr>
            <c:extLst>
              <c:ext xmlns:c16="http://schemas.microsoft.com/office/drawing/2014/chart" uri="{C3380CC4-5D6E-409C-BE32-E72D297353CC}">
                <c16:uniqueId val="{00000058-5E03-4E98-8BD7-FD206384A577}"/>
              </c:ext>
            </c:extLst>
          </c:dPt>
          <c:dPt>
            <c:idx val="2"/>
            <c:bubble3D val="0"/>
            <c:spPr>
              <a:solidFill>
                <a:schemeClr val="accent3"/>
              </a:solidFill>
              <a:ln>
                <a:noFill/>
              </a:ln>
              <a:effectLst/>
            </c:spPr>
            <c:extLst>
              <c:ext xmlns:c16="http://schemas.microsoft.com/office/drawing/2014/chart" uri="{C3380CC4-5D6E-409C-BE32-E72D297353CC}">
                <c16:uniqueId val="{0000005A-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Sheet1!$B$15:$D$15</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5B-5E03-4E98-8BD7-FD206384A577}"/>
            </c:ext>
          </c:extLst>
        </c:ser>
        <c:ser>
          <c:idx val="14"/>
          <c:order val="14"/>
          <c:tx>
            <c:strRef>
              <c:f>Sheet1!$A$16</c:f>
              <c:strCache>
                <c:ptCount val="1"/>
                <c:pt idx="0">
                  <c:v>Digital magazine</c:v>
                </c:pt>
              </c:strCache>
            </c:strRef>
          </c:tx>
          <c:dPt>
            <c:idx val="0"/>
            <c:bubble3D val="0"/>
            <c:spPr>
              <a:solidFill>
                <a:schemeClr val="accent1"/>
              </a:solidFill>
              <a:ln>
                <a:noFill/>
              </a:ln>
              <a:effectLst/>
            </c:spPr>
            <c:extLst>
              <c:ext xmlns:c16="http://schemas.microsoft.com/office/drawing/2014/chart" uri="{C3380CC4-5D6E-409C-BE32-E72D297353CC}">
                <c16:uniqueId val="{0000005D-5E03-4E98-8BD7-FD206384A577}"/>
              </c:ext>
            </c:extLst>
          </c:dPt>
          <c:dPt>
            <c:idx val="1"/>
            <c:bubble3D val="0"/>
            <c:spPr>
              <a:solidFill>
                <a:schemeClr val="accent2"/>
              </a:solidFill>
              <a:ln>
                <a:noFill/>
              </a:ln>
              <a:effectLst/>
            </c:spPr>
            <c:extLst>
              <c:ext xmlns:c16="http://schemas.microsoft.com/office/drawing/2014/chart" uri="{C3380CC4-5D6E-409C-BE32-E72D297353CC}">
                <c16:uniqueId val="{0000005F-5E03-4E98-8BD7-FD206384A577}"/>
              </c:ext>
            </c:extLst>
          </c:dPt>
          <c:dPt>
            <c:idx val="2"/>
            <c:bubble3D val="0"/>
            <c:spPr>
              <a:solidFill>
                <a:schemeClr val="accent3"/>
              </a:solidFill>
              <a:ln>
                <a:noFill/>
              </a:ln>
              <a:effectLst/>
            </c:spPr>
            <c:extLst>
              <c:ext xmlns:c16="http://schemas.microsoft.com/office/drawing/2014/chart" uri="{C3380CC4-5D6E-409C-BE32-E72D297353CC}">
                <c16:uniqueId val="{00000061-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Sheet1!$B$16:$D$16</c:f>
              <c:numCache>
                <c:formatCode>h:mm;@</c:formatCode>
                <c:ptCount val="3"/>
                <c:pt idx="0">
                  <c:v>1.3888888888888889E-3</c:v>
                </c:pt>
                <c:pt idx="1">
                  <c:v>1.3888888888888889E-3</c:v>
                </c:pt>
                <c:pt idx="2">
                  <c:v>6.9444444444444447E-4</c:v>
                </c:pt>
              </c:numCache>
            </c:numRef>
          </c:val>
          <c:extLst>
            <c:ext xmlns:c16="http://schemas.microsoft.com/office/drawing/2014/chart" uri="{C3380CC4-5D6E-409C-BE32-E72D297353CC}">
              <c16:uniqueId val="{00000062-5E03-4E98-8BD7-FD206384A577}"/>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6567790673382787"/>
          <c:h val="0.9664244840629973"/>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2DA-47E7-95CF-1E80ECFDD40C}"/>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2DA-47E7-95CF-1E80ECFDD40C}"/>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2DA-47E7-95CF-1E80ECFDD40C}"/>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2DA-47E7-95CF-1E80ECFDD40C}"/>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2DA-47E7-95CF-1E80ECFDD40C}"/>
              </c:ext>
            </c:extLst>
          </c:dPt>
          <c:dPt>
            <c:idx val="5"/>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2DA-47E7-95CF-1E80ECFDD40C}"/>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2DA-47E7-95CF-1E80ECFDD40C}"/>
              </c:ext>
            </c:extLst>
          </c:dPt>
          <c:dPt>
            <c:idx val="7"/>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2DA-47E7-95CF-1E80ECFDD40C}"/>
              </c:ext>
            </c:extLst>
          </c:dPt>
          <c:dPt>
            <c:idx val="8"/>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2DA-47E7-95CF-1E80ECFDD40C}"/>
              </c:ext>
            </c:extLst>
          </c:dPt>
          <c:dPt>
            <c:idx val="9"/>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2DA-47E7-95CF-1E80ECFDD40C}"/>
              </c:ext>
            </c:extLst>
          </c:dPt>
          <c:dPt>
            <c:idx val="10"/>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2DA-47E7-95CF-1E80ECFDD40C}"/>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2DA-47E7-95CF-1E80ECFDD40C}"/>
              </c:ext>
            </c:extLst>
          </c:dPt>
          <c:dPt>
            <c:idx val="12"/>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2DA-47E7-95CF-1E80ECFDD40C}"/>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2DA-47E7-95CF-1E80ECFDD40C}"/>
              </c:ext>
            </c:extLst>
          </c:dPt>
          <c:dPt>
            <c:idx val="14"/>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2DA-47E7-95CF-1E80ECFDD40C}"/>
              </c:ext>
            </c:extLst>
          </c:dPt>
          <c:dPt>
            <c:idx val="15"/>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2DA-47E7-95CF-1E80ECFDD40C}"/>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2DA-47E7-95CF-1E80ECFDD40C}"/>
              </c:ext>
            </c:extLst>
          </c:dPt>
          <c:dPt>
            <c:idx val="17"/>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2DA-47E7-95CF-1E80ECFDD40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Email</c:v>
                </c:pt>
                <c:pt idx="4">
                  <c:v>Direct Mail</c:v>
                </c:pt>
                <c:pt idx="5">
                  <c:v>Search</c:v>
                </c:pt>
                <c:pt idx="6">
                  <c:v>Streaming TV Programs or Movies</c:v>
                </c:pt>
                <c:pt idx="7">
                  <c:v>Review Websites/Apps</c:v>
                </c:pt>
                <c:pt idx="8">
                  <c:v>Newspapers</c:v>
                </c:pt>
                <c:pt idx="9">
                  <c:v>Non-TV/Movie Streaming Video</c:v>
                </c:pt>
                <c:pt idx="10">
                  <c:v>Radio</c:v>
                </c:pt>
                <c:pt idx="11">
                  <c:v>Podcasts</c:v>
                </c:pt>
                <c:pt idx="12">
                  <c:v>Magazines</c:v>
                </c:pt>
                <c:pt idx="13">
                  <c:v>Online Print</c:v>
                </c:pt>
                <c:pt idx="14">
                  <c:v>Cable TV News Websites/Apps</c:v>
                </c:pt>
                <c:pt idx="15">
                  <c:v>Movie Theater</c:v>
                </c:pt>
                <c:pt idx="16">
                  <c:v>Streaming Radio</c:v>
                </c:pt>
                <c:pt idx="17">
                  <c:v>Out-of-Home/Billboards</c:v>
                </c:pt>
              </c:strCache>
            </c:strRef>
          </c:cat>
          <c:val>
            <c:numRef>
              <c:f>Sheet1!$B$2:$B$19</c:f>
              <c:numCache>
                <c:formatCode>0.0%</c:formatCode>
                <c:ptCount val="18"/>
                <c:pt idx="0">
                  <c:v>0.23599999999999999</c:v>
                </c:pt>
                <c:pt idx="1">
                  <c:v>0.17100000000000001</c:v>
                </c:pt>
                <c:pt idx="2">
                  <c:v>8.8999999999999996E-2</c:v>
                </c:pt>
                <c:pt idx="3">
                  <c:v>7.4999999999999997E-2</c:v>
                </c:pt>
                <c:pt idx="4">
                  <c:v>6.8000000000000005E-2</c:v>
                </c:pt>
                <c:pt idx="5">
                  <c:v>5.5E-2</c:v>
                </c:pt>
                <c:pt idx="6">
                  <c:v>5.0999999999999997E-2</c:v>
                </c:pt>
                <c:pt idx="7">
                  <c:v>4.4999999999999998E-2</c:v>
                </c:pt>
                <c:pt idx="8">
                  <c:v>4.2000000000000003E-2</c:v>
                </c:pt>
                <c:pt idx="9">
                  <c:v>0.04</c:v>
                </c:pt>
                <c:pt idx="10">
                  <c:v>2.8000000000000001E-2</c:v>
                </c:pt>
                <c:pt idx="11">
                  <c:v>2.1000000000000001E-2</c:v>
                </c:pt>
                <c:pt idx="12">
                  <c:v>0.02</c:v>
                </c:pt>
                <c:pt idx="13">
                  <c:v>1.6E-2</c:v>
                </c:pt>
                <c:pt idx="14">
                  <c:v>1.6E-2</c:v>
                </c:pt>
                <c:pt idx="15">
                  <c:v>1.2E-2</c:v>
                </c:pt>
                <c:pt idx="16">
                  <c:v>8.9999999999999993E-3</c:v>
                </c:pt>
                <c:pt idx="17">
                  <c:v>7.0000000000000001E-3</c:v>
                </c:pt>
              </c:numCache>
            </c:numRef>
          </c:val>
          <c:extLst>
            <c:ext xmlns:c16="http://schemas.microsoft.com/office/drawing/2014/chart" uri="{C3380CC4-5D6E-409C-BE32-E72D297353CC}">
              <c16:uniqueId val="{00000024-22DA-47E7-95CF-1E80ECFDD40C}"/>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41852382438979269"/>
          <c:y val="2.9539392693768478E-2"/>
        </c:manualLayout>
      </c:layout>
      <c:overlay val="0"/>
    </c:title>
    <c:autoTitleDeleted val="0"/>
    <c:plotArea>
      <c:layout>
        <c:manualLayout>
          <c:layoutTarget val="inner"/>
          <c:xMode val="edge"/>
          <c:yMode val="edge"/>
          <c:x val="0"/>
          <c:y val="7.9664168610938058E-2"/>
          <c:w val="1"/>
          <c:h val="0.70000706238880428"/>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Adults 18+</c:v>
                </c:pt>
                <c:pt idx="1">
                  <c:v>Online Sports Betting</c:v>
                </c:pt>
                <c:pt idx="2">
                  <c:v>Legal</c:v>
                </c:pt>
                <c:pt idx="3">
                  <c:v>Car Buyers</c:v>
                </c:pt>
                <c:pt idx="4">
                  <c:v>Home Remodelers</c:v>
                </c:pt>
                <c:pt idx="5">
                  <c:v>Urgent Care</c:v>
                </c:pt>
                <c:pt idx="6">
                  <c:v>Personal Insurance</c:v>
                </c:pt>
                <c:pt idx="7">
                  <c:v>Online Shoppers</c:v>
                </c:pt>
                <c:pt idx="8">
                  <c:v>QSR/Casual Dining</c:v>
                </c:pt>
                <c:pt idx="9">
                  <c:v>In-Store Shoppers</c:v>
                </c:pt>
                <c:pt idx="10">
                  <c:v>Dentist/Eye Doctor</c:v>
                </c:pt>
                <c:pt idx="11">
                  <c:v>Voters</c:v>
                </c:pt>
              </c:strCache>
            </c:strRef>
          </c:cat>
          <c:val>
            <c:numRef>
              <c:f>Sheet1!$B$2:$M$2</c:f>
              <c:numCache>
                <c:formatCode>0%</c:formatCode>
                <c:ptCount val="12"/>
                <c:pt idx="0">
                  <c:v>0.56399999999999995</c:v>
                </c:pt>
                <c:pt idx="1">
                  <c:v>0.82799999999999996</c:v>
                </c:pt>
                <c:pt idx="2">
                  <c:v>0.746</c:v>
                </c:pt>
                <c:pt idx="3">
                  <c:v>0.74299999999999999</c:v>
                </c:pt>
                <c:pt idx="4">
                  <c:v>0.71299999999999997</c:v>
                </c:pt>
                <c:pt idx="5">
                  <c:v>0.66800000000000004</c:v>
                </c:pt>
                <c:pt idx="6">
                  <c:v>0.64</c:v>
                </c:pt>
                <c:pt idx="7">
                  <c:v>0.626</c:v>
                </c:pt>
                <c:pt idx="8">
                  <c:v>0.61799999999999999</c:v>
                </c:pt>
                <c:pt idx="9">
                  <c:v>0.59399999999999997</c:v>
                </c:pt>
                <c:pt idx="10">
                  <c:v>0.57499999999999996</c:v>
                </c:pt>
                <c:pt idx="11">
                  <c:v>0.57199999999999995</c:v>
                </c:pt>
              </c:numCache>
            </c:numRef>
          </c:val>
          <c:extLst>
            <c:ext xmlns:c16="http://schemas.microsoft.com/office/drawing/2014/chart" uri="{C3380CC4-5D6E-409C-BE32-E72D297353CC}">
              <c16:uniqueId val="{00000000-FB7E-4F3E-8B42-A225B58CCDF6}"/>
            </c:ext>
          </c:extLst>
        </c:ser>
        <c:dLbls>
          <c:showLegendKey val="0"/>
          <c:showVal val="0"/>
          <c:showCatName val="0"/>
          <c:showSerName val="0"/>
          <c:showPercent val="0"/>
          <c:showBubbleSize val="0"/>
        </c:dLbls>
        <c:gapWidth val="60"/>
        <c:axId val="584621144"/>
        <c:axId val="591973088"/>
      </c:barChart>
      <c:catAx>
        <c:axId val="584621144"/>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91973088"/>
        <c:crosses val="autoZero"/>
        <c:auto val="1"/>
        <c:lblAlgn val="ctr"/>
        <c:lblOffset val="0"/>
        <c:noMultiLvlLbl val="0"/>
      </c:catAx>
      <c:valAx>
        <c:axId val="591973088"/>
        <c:scaling>
          <c:orientation val="minMax"/>
        </c:scaling>
        <c:delete val="1"/>
        <c:axPos val="l"/>
        <c:numFmt formatCode="0%" sourceLinked="1"/>
        <c:majorTickMark val="out"/>
        <c:minorTickMark val="none"/>
        <c:tickLblPos val="nextTo"/>
        <c:crossAx val="584621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42184618513161076"/>
          <c:y val="1.1792925522273527E-2"/>
        </c:manualLayout>
      </c:layout>
      <c:overlay val="0"/>
    </c:title>
    <c:autoTitleDeleted val="0"/>
    <c:plotArea>
      <c:layout>
        <c:manualLayout>
          <c:layoutTarget val="inner"/>
          <c:xMode val="edge"/>
          <c:yMode val="edge"/>
          <c:x val="0"/>
          <c:y val="8.2013752205181298E-2"/>
          <c:w val="1"/>
          <c:h val="0.69765747616703333"/>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Adults 18+</c:v>
                </c:pt>
                <c:pt idx="1">
                  <c:v>Online Sports Betting</c:v>
                </c:pt>
                <c:pt idx="2">
                  <c:v>Car Buyers</c:v>
                </c:pt>
                <c:pt idx="3">
                  <c:v>Legal</c:v>
                </c:pt>
                <c:pt idx="4">
                  <c:v>Home Remodelers</c:v>
                </c:pt>
                <c:pt idx="5">
                  <c:v>Urgent Care</c:v>
                </c:pt>
                <c:pt idx="6">
                  <c:v>Online Shoppers</c:v>
                </c:pt>
                <c:pt idx="7">
                  <c:v>QSR/Casual Dining</c:v>
                </c:pt>
                <c:pt idx="8">
                  <c:v>In-Store Shoppers</c:v>
                </c:pt>
                <c:pt idx="9">
                  <c:v>Personal Insurance</c:v>
                </c:pt>
                <c:pt idx="10">
                  <c:v>Voters</c:v>
                </c:pt>
                <c:pt idx="11">
                  <c:v>Dentist/Eye Doctor</c:v>
                </c:pt>
              </c:strCache>
            </c:strRef>
          </c:cat>
          <c:val>
            <c:numRef>
              <c:f>Sheet1!$B$2:$M$2</c:f>
              <c:numCache>
                <c:formatCode>0%</c:formatCode>
                <c:ptCount val="12"/>
                <c:pt idx="0">
                  <c:v>0.69099999999999995</c:v>
                </c:pt>
                <c:pt idx="1">
                  <c:v>0.90600000000000003</c:v>
                </c:pt>
                <c:pt idx="2">
                  <c:v>0.85399999999999998</c:v>
                </c:pt>
                <c:pt idx="3">
                  <c:v>0.79900000000000004</c:v>
                </c:pt>
                <c:pt idx="4">
                  <c:v>0.78100000000000003</c:v>
                </c:pt>
                <c:pt idx="5">
                  <c:v>0.72199999999999998</c:v>
                </c:pt>
                <c:pt idx="6">
                  <c:v>0.70399999999999996</c:v>
                </c:pt>
                <c:pt idx="7">
                  <c:v>0.70299999999999996</c:v>
                </c:pt>
                <c:pt idx="8">
                  <c:v>0.7</c:v>
                </c:pt>
                <c:pt idx="9">
                  <c:v>0.69899999999999995</c:v>
                </c:pt>
                <c:pt idx="10">
                  <c:v>0.68</c:v>
                </c:pt>
                <c:pt idx="11">
                  <c:v>0.65700000000000003</c:v>
                </c:pt>
              </c:numCache>
            </c:numRef>
          </c:val>
          <c:extLst>
            <c:ext xmlns:c16="http://schemas.microsoft.com/office/drawing/2014/chart" uri="{C3380CC4-5D6E-409C-BE32-E72D297353CC}">
              <c16:uniqueId val="{00000000-ED45-4BF7-A5C7-AC4C03B27038}"/>
            </c:ext>
          </c:extLst>
        </c:ser>
        <c:dLbls>
          <c:showLegendKey val="0"/>
          <c:showVal val="0"/>
          <c:showCatName val="0"/>
          <c:showSerName val="0"/>
          <c:showPercent val="0"/>
          <c:showBubbleSize val="0"/>
        </c:dLbls>
        <c:gapWidth val="60"/>
        <c:axId val="584621144"/>
        <c:axId val="591973088"/>
      </c:barChart>
      <c:catAx>
        <c:axId val="584621144"/>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91973088"/>
        <c:crosses val="autoZero"/>
        <c:auto val="1"/>
        <c:lblAlgn val="ctr"/>
        <c:lblOffset val="0"/>
        <c:noMultiLvlLbl val="0"/>
      </c:catAx>
      <c:valAx>
        <c:axId val="591973088"/>
        <c:scaling>
          <c:orientation val="minMax"/>
        </c:scaling>
        <c:delete val="1"/>
        <c:axPos val="l"/>
        <c:numFmt formatCode="0%" sourceLinked="1"/>
        <c:majorTickMark val="out"/>
        <c:minorTickMark val="none"/>
        <c:tickLblPos val="nextTo"/>
        <c:crossAx val="584621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42184618513161076"/>
          <c:y val="1.1792925522273527E-2"/>
        </c:manualLayout>
      </c:layout>
      <c:overlay val="0"/>
    </c:title>
    <c:autoTitleDeleted val="0"/>
    <c:plotArea>
      <c:layout>
        <c:manualLayout>
          <c:layoutTarget val="inner"/>
          <c:xMode val="edge"/>
          <c:yMode val="edge"/>
          <c:x val="0"/>
          <c:y val="8.2013752205181298E-2"/>
          <c:w val="1"/>
          <c:h val="0.69765747616703333"/>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Adults 18+</c:v>
                </c:pt>
                <c:pt idx="1">
                  <c:v>Online Sports Betting</c:v>
                </c:pt>
                <c:pt idx="2">
                  <c:v>Car Buyers</c:v>
                </c:pt>
                <c:pt idx="3">
                  <c:v>Legal</c:v>
                </c:pt>
                <c:pt idx="4">
                  <c:v>Home Remodelers</c:v>
                </c:pt>
                <c:pt idx="5">
                  <c:v>Urgent Care</c:v>
                </c:pt>
                <c:pt idx="6">
                  <c:v>Online Shoppers</c:v>
                </c:pt>
                <c:pt idx="7">
                  <c:v>QSR/Casual Dining</c:v>
                </c:pt>
                <c:pt idx="8">
                  <c:v>In-Store Shoppers</c:v>
                </c:pt>
                <c:pt idx="9">
                  <c:v>Personal Insurance</c:v>
                </c:pt>
                <c:pt idx="10">
                  <c:v>Voters</c:v>
                </c:pt>
                <c:pt idx="11">
                  <c:v>Dentist/Eye Doctor</c:v>
                </c:pt>
              </c:strCache>
            </c:strRef>
          </c:cat>
          <c:val>
            <c:numRef>
              <c:f>Sheet1!$B$2:$M$2</c:f>
              <c:numCache>
                <c:formatCode>0%</c:formatCode>
                <c:ptCount val="12"/>
                <c:pt idx="0">
                  <c:v>0.46300000000000002</c:v>
                </c:pt>
                <c:pt idx="1">
                  <c:v>0.86</c:v>
                </c:pt>
                <c:pt idx="2">
                  <c:v>0.67600000000000005</c:v>
                </c:pt>
                <c:pt idx="3">
                  <c:v>0.63300000000000001</c:v>
                </c:pt>
                <c:pt idx="4">
                  <c:v>0.60399999999999998</c:v>
                </c:pt>
                <c:pt idx="5">
                  <c:v>0.55400000000000005</c:v>
                </c:pt>
                <c:pt idx="6">
                  <c:v>0.47699999999999998</c:v>
                </c:pt>
                <c:pt idx="7">
                  <c:v>0.47699999999999998</c:v>
                </c:pt>
                <c:pt idx="8">
                  <c:v>0.46600000000000003</c:v>
                </c:pt>
                <c:pt idx="9">
                  <c:v>0.46400000000000002</c:v>
                </c:pt>
                <c:pt idx="10">
                  <c:v>0.433</c:v>
                </c:pt>
                <c:pt idx="11">
                  <c:v>0.41799999999999998</c:v>
                </c:pt>
              </c:numCache>
            </c:numRef>
          </c:val>
          <c:extLst>
            <c:ext xmlns:c16="http://schemas.microsoft.com/office/drawing/2014/chart" uri="{C3380CC4-5D6E-409C-BE32-E72D297353CC}">
              <c16:uniqueId val="{00000000-17F2-4DD9-82D9-315FF8D742B0}"/>
            </c:ext>
          </c:extLst>
        </c:ser>
        <c:dLbls>
          <c:showLegendKey val="0"/>
          <c:showVal val="0"/>
          <c:showCatName val="0"/>
          <c:showSerName val="0"/>
          <c:showPercent val="0"/>
          <c:showBubbleSize val="0"/>
        </c:dLbls>
        <c:gapWidth val="60"/>
        <c:axId val="584621144"/>
        <c:axId val="591973088"/>
      </c:barChart>
      <c:catAx>
        <c:axId val="584621144"/>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91973088"/>
        <c:crosses val="autoZero"/>
        <c:auto val="1"/>
        <c:lblAlgn val="ctr"/>
        <c:lblOffset val="0"/>
        <c:noMultiLvlLbl val="0"/>
      </c:catAx>
      <c:valAx>
        <c:axId val="591973088"/>
        <c:scaling>
          <c:orientation val="minMax"/>
        </c:scaling>
        <c:delete val="1"/>
        <c:axPos val="l"/>
        <c:numFmt formatCode="0%" sourceLinked="1"/>
        <c:majorTickMark val="out"/>
        <c:minorTickMark val="none"/>
        <c:tickLblPos val="nextTo"/>
        <c:crossAx val="584621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Adults 18+</a:t>
            </a:r>
          </a:p>
          <a:p>
            <a:pPr>
              <a:defRPr>
                <a:solidFill>
                  <a:schemeClr val="tx1"/>
                </a:solidFill>
              </a:defRPr>
            </a:pPr>
            <a:r>
              <a:rPr lang="en-US" dirty="0">
                <a:solidFill>
                  <a:schemeClr val="tx1"/>
                </a:solidFill>
              </a:rPr>
              <a:t>% Choose Network </a:t>
            </a:r>
          </a:p>
        </c:rich>
      </c:tx>
      <c:layout>
        <c:manualLayout>
          <c:xMode val="edge"/>
          <c:yMode val="edge"/>
          <c:x val="0.40100336451232194"/>
          <c:y val="9.007506510000329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33683289587E-2"/>
          <c:y val="0.18956587366135971"/>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8A83-4C53-8253-21DEFB4747EF}"/>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A83-4C53-8253-21DEFB4747E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0.39100000000000001</c:v>
                </c:pt>
                <c:pt idx="1">
                  <c:v>0.38700000000000001</c:v>
                </c:pt>
                <c:pt idx="2">
                  <c:v>0.34399999999999997</c:v>
                </c:pt>
                <c:pt idx="3">
                  <c:v>0.315</c:v>
                </c:pt>
                <c:pt idx="4">
                  <c:v>0.129</c:v>
                </c:pt>
              </c:numCache>
            </c:numRef>
          </c:yVal>
          <c:bubbleSize>
            <c:numRef>
              <c:f>Sheet1!$C$2:$C$6</c:f>
              <c:numCache>
                <c:formatCode>General</c:formatCode>
                <c:ptCount val="5"/>
                <c:pt idx="0">
                  <c:v>4</c:v>
                </c:pt>
                <c:pt idx="1">
                  <c:v>3.87</c:v>
                </c:pt>
                <c:pt idx="2">
                  <c:v>3.44</c:v>
                </c:pt>
                <c:pt idx="3">
                  <c:v>3.15</c:v>
                </c:pt>
                <c:pt idx="4">
                  <c:v>1.29</c:v>
                </c:pt>
              </c:numCache>
            </c:numRef>
          </c:bubbleSize>
          <c:bubble3D val="1"/>
          <c:extLst>
            <c:ext xmlns:c16="http://schemas.microsoft.com/office/drawing/2014/chart" uri="{C3380CC4-5D6E-409C-BE32-E72D297353CC}">
              <c16:uniqueId val="{00000002-8A83-4C53-8253-21DEFB4747EF}"/>
            </c:ext>
          </c:extLst>
        </c:ser>
        <c:dLbls>
          <c:dLblPos val="ctr"/>
          <c:showLegendKey val="0"/>
          <c:showVal val="1"/>
          <c:showCatName val="0"/>
          <c:showSerName val="0"/>
          <c:showPercent val="0"/>
          <c:showBubbleSize val="0"/>
        </c:dLbls>
        <c:bubbleScale val="100"/>
        <c:showNegBubbles val="0"/>
        <c:axId val="579808640"/>
        <c:axId val="579799624"/>
      </c:bubbleChart>
      <c:valAx>
        <c:axId val="579808640"/>
        <c:scaling>
          <c:orientation val="minMax"/>
          <c:max val="5.5"/>
          <c:min val="0.5"/>
        </c:scaling>
        <c:delete val="1"/>
        <c:axPos val="b"/>
        <c:numFmt formatCode="General" sourceLinked="1"/>
        <c:majorTickMark val="out"/>
        <c:minorTickMark val="none"/>
        <c:tickLblPos val="nextTo"/>
        <c:crossAx val="579799624"/>
        <c:crosses val="autoZero"/>
        <c:crossBetween val="midCat"/>
      </c:valAx>
      <c:valAx>
        <c:axId val="579799624"/>
        <c:scaling>
          <c:orientation val="minMax"/>
          <c:max val="0.55000000000000004"/>
        </c:scaling>
        <c:delete val="1"/>
        <c:axPos val="l"/>
        <c:numFmt formatCode="General" sourceLinked="1"/>
        <c:majorTickMark val="out"/>
        <c:minorTickMark val="none"/>
        <c:tickLblPos val="nextTo"/>
        <c:crossAx val="5798086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2400" dirty="0">
                <a:solidFill>
                  <a:schemeClr val="tx1"/>
                </a:solidFill>
              </a:rPr>
              <a:t>Adults 25-54</a:t>
            </a:r>
          </a:p>
          <a:p>
            <a:pPr>
              <a:defRPr>
                <a:solidFill>
                  <a:schemeClr val="tx1"/>
                </a:solidFill>
              </a:defRPr>
            </a:pPr>
            <a:r>
              <a:rPr lang="en-US" dirty="0">
                <a:solidFill>
                  <a:schemeClr val="tx1"/>
                </a:solidFill>
              </a:rPr>
              <a:t>% Choose Network </a:t>
            </a:r>
          </a:p>
        </c:rich>
      </c:tx>
      <c:layout>
        <c:manualLayout>
          <c:xMode val="edge"/>
          <c:yMode val="edge"/>
          <c:x val="0.31170805638255522"/>
          <c:y val="6.152803532192657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6134356321252677E-2"/>
          <c:y val="0.23574843683526162"/>
          <c:w val="0.92564109456315369"/>
          <c:h val="0.60285071675717006"/>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4"/>
            <c:invertIfNegative val="0"/>
            <c:bubble3D val="1"/>
            <c:spPr>
              <a:solidFill>
                <a:schemeClr val="tx2">
                  <a:lumMod val="50000"/>
                  <a:lumOff val="50000"/>
                </a:schemeClr>
              </a:solidFill>
              <a:ln>
                <a:noFill/>
              </a:ln>
              <a:effectLst/>
            </c:spPr>
            <c:extLst>
              <c:ext xmlns:c16="http://schemas.microsoft.com/office/drawing/2014/chart" uri="{C3380CC4-5D6E-409C-BE32-E72D297353CC}">
                <c16:uniqueId val="{00000001-F729-468E-B629-A1421ADDA04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0.33400000000000002</c:v>
                </c:pt>
                <c:pt idx="1">
                  <c:v>0.32200000000000001</c:v>
                </c:pt>
                <c:pt idx="2">
                  <c:v>0.28399999999999997</c:v>
                </c:pt>
                <c:pt idx="3">
                  <c:v>0.27200000000000002</c:v>
                </c:pt>
                <c:pt idx="4">
                  <c:v>0.13700000000000001</c:v>
                </c:pt>
              </c:numCache>
            </c:numRef>
          </c:yVal>
          <c:bubbleSize>
            <c:numRef>
              <c:f>Sheet1!$C$2:$C$6</c:f>
              <c:numCache>
                <c:formatCode>General</c:formatCode>
                <c:ptCount val="5"/>
                <c:pt idx="0">
                  <c:v>3.34</c:v>
                </c:pt>
                <c:pt idx="1">
                  <c:v>3.22</c:v>
                </c:pt>
                <c:pt idx="2">
                  <c:v>2.84</c:v>
                </c:pt>
                <c:pt idx="3">
                  <c:v>2.72</c:v>
                </c:pt>
                <c:pt idx="4">
                  <c:v>1.37</c:v>
                </c:pt>
              </c:numCache>
            </c:numRef>
          </c:bubbleSize>
          <c:bubble3D val="1"/>
          <c:extLst>
            <c:ext xmlns:c16="http://schemas.microsoft.com/office/drawing/2014/chart" uri="{C3380CC4-5D6E-409C-BE32-E72D297353CC}">
              <c16:uniqueId val="{00000002-F729-468E-B629-A1421ADDA040}"/>
            </c:ext>
          </c:extLst>
        </c:ser>
        <c:dLbls>
          <c:dLblPos val="ctr"/>
          <c:showLegendKey val="0"/>
          <c:showVal val="1"/>
          <c:showCatName val="0"/>
          <c:showSerName val="0"/>
          <c:showPercent val="0"/>
          <c:showBubbleSize val="0"/>
        </c:dLbls>
        <c:bubbleScale val="100"/>
        <c:showNegBubbles val="0"/>
        <c:axId val="502768624"/>
        <c:axId val="502771760"/>
      </c:bubbleChart>
      <c:valAx>
        <c:axId val="502768624"/>
        <c:scaling>
          <c:orientation val="minMax"/>
        </c:scaling>
        <c:delete val="1"/>
        <c:axPos val="b"/>
        <c:numFmt formatCode="General" sourceLinked="1"/>
        <c:majorTickMark val="none"/>
        <c:minorTickMark val="none"/>
        <c:tickLblPos val="nextTo"/>
        <c:crossAx val="502771760"/>
        <c:crosses val="autoZero"/>
        <c:crossBetween val="midCat"/>
      </c:valAx>
      <c:valAx>
        <c:axId val="502771760"/>
        <c:scaling>
          <c:orientation val="minMax"/>
        </c:scaling>
        <c:delete val="1"/>
        <c:axPos val="l"/>
        <c:numFmt formatCode="General" sourceLinked="1"/>
        <c:majorTickMark val="none"/>
        <c:minorTickMark val="none"/>
        <c:tickLblPos val="nextTo"/>
        <c:crossAx val="5027686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2400" dirty="0">
                <a:solidFill>
                  <a:schemeClr val="tx1"/>
                </a:solidFill>
              </a:rPr>
              <a:t>Adults 18-34</a:t>
            </a:r>
          </a:p>
          <a:p>
            <a:pPr>
              <a:defRPr>
                <a:solidFill>
                  <a:schemeClr val="tx1"/>
                </a:solidFill>
              </a:defRPr>
            </a:pPr>
            <a:r>
              <a:rPr lang="en-US" dirty="0">
                <a:solidFill>
                  <a:schemeClr val="tx1"/>
                </a:solidFill>
              </a:rPr>
              <a:t>% Choose Network </a:t>
            </a:r>
          </a:p>
        </c:rich>
      </c:tx>
      <c:layout>
        <c:manualLayout>
          <c:xMode val="edge"/>
          <c:yMode val="edge"/>
          <c:x val="0.31713134003338012"/>
          <c:y val="6.920020414114902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3412009640318129E-2"/>
          <c:y val="0.27234621371290213"/>
          <c:w val="0.95317598071936371"/>
          <c:h val="0.56871852823952562"/>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4"/>
            <c:invertIfNegative val="0"/>
            <c:bubble3D val="1"/>
            <c:spPr>
              <a:solidFill>
                <a:schemeClr val="tx2">
                  <a:lumMod val="50000"/>
                  <a:lumOff val="50000"/>
                </a:schemeClr>
              </a:solidFill>
              <a:ln>
                <a:noFill/>
              </a:ln>
              <a:effectLst/>
            </c:spPr>
            <c:extLst>
              <c:ext xmlns:c16="http://schemas.microsoft.com/office/drawing/2014/chart" uri="{C3380CC4-5D6E-409C-BE32-E72D297353CC}">
                <c16:uniqueId val="{00000001-B09A-4613-B489-6F34D580E7B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0.27600000000000002</c:v>
                </c:pt>
                <c:pt idx="1">
                  <c:v>0.26300000000000001</c:v>
                </c:pt>
                <c:pt idx="2">
                  <c:v>0.20599999999999999</c:v>
                </c:pt>
                <c:pt idx="3">
                  <c:v>0.18</c:v>
                </c:pt>
                <c:pt idx="4">
                  <c:v>0.129</c:v>
                </c:pt>
              </c:numCache>
            </c:numRef>
          </c:yVal>
          <c:bubbleSize>
            <c:numRef>
              <c:f>Sheet1!$C$2:$C$6</c:f>
              <c:numCache>
                <c:formatCode>General</c:formatCode>
                <c:ptCount val="5"/>
                <c:pt idx="0">
                  <c:v>2.76</c:v>
                </c:pt>
                <c:pt idx="1">
                  <c:v>2.63</c:v>
                </c:pt>
                <c:pt idx="2">
                  <c:v>2.06</c:v>
                </c:pt>
                <c:pt idx="3">
                  <c:v>1.8</c:v>
                </c:pt>
                <c:pt idx="4">
                  <c:v>1.29</c:v>
                </c:pt>
              </c:numCache>
            </c:numRef>
          </c:bubbleSize>
          <c:bubble3D val="1"/>
          <c:extLst>
            <c:ext xmlns:c16="http://schemas.microsoft.com/office/drawing/2014/chart" uri="{C3380CC4-5D6E-409C-BE32-E72D297353CC}">
              <c16:uniqueId val="{00000002-B09A-4613-B489-6F34D580E7B5}"/>
            </c:ext>
          </c:extLst>
        </c:ser>
        <c:dLbls>
          <c:dLblPos val="ctr"/>
          <c:showLegendKey val="0"/>
          <c:showVal val="1"/>
          <c:showCatName val="0"/>
          <c:showSerName val="0"/>
          <c:showPercent val="0"/>
          <c:showBubbleSize val="0"/>
        </c:dLbls>
        <c:bubbleScale val="100"/>
        <c:showNegBubbles val="0"/>
        <c:axId val="502764704"/>
        <c:axId val="502770192"/>
      </c:bubbleChart>
      <c:valAx>
        <c:axId val="502764704"/>
        <c:scaling>
          <c:orientation val="minMax"/>
        </c:scaling>
        <c:delete val="1"/>
        <c:axPos val="b"/>
        <c:numFmt formatCode="General" sourceLinked="1"/>
        <c:majorTickMark val="none"/>
        <c:minorTickMark val="none"/>
        <c:tickLblPos val="nextTo"/>
        <c:crossAx val="502770192"/>
        <c:crosses val="autoZero"/>
        <c:crossBetween val="midCat"/>
      </c:valAx>
      <c:valAx>
        <c:axId val="502770192"/>
        <c:scaling>
          <c:orientation val="minMax"/>
        </c:scaling>
        <c:delete val="1"/>
        <c:axPos val="l"/>
        <c:numFmt formatCode="General" sourceLinked="1"/>
        <c:majorTickMark val="none"/>
        <c:minorTickMark val="none"/>
        <c:tickLblPos val="nextTo"/>
        <c:crossAx val="5027647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2400" dirty="0">
                <a:solidFill>
                  <a:schemeClr val="tx1"/>
                </a:solidFill>
              </a:rPr>
              <a:t>Black/African Americans</a:t>
            </a:r>
          </a:p>
          <a:p>
            <a:pPr>
              <a:defRPr>
                <a:solidFill>
                  <a:schemeClr val="tx1"/>
                </a:solidFill>
              </a:defRPr>
            </a:pPr>
            <a:r>
              <a:rPr lang="en-US" dirty="0">
                <a:solidFill>
                  <a:schemeClr val="tx1"/>
                </a:solidFill>
              </a:rPr>
              <a:t>% Choose Network </a:t>
            </a:r>
          </a:p>
        </c:rich>
      </c:tx>
      <c:layout>
        <c:manualLayout>
          <c:xMode val="edge"/>
          <c:yMode val="edge"/>
          <c:x val="0.23609933373712905"/>
          <c:y val="0.10351561714467275"/>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7789453415069203E-2"/>
          <c:y val="0.28843198338525439"/>
          <c:w val="0.94442109316986156"/>
          <c:h val="0.65757009345794393"/>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3"/>
            <c:invertIfNegative val="0"/>
            <c:bubble3D val="1"/>
            <c:spPr>
              <a:solidFill>
                <a:srgbClr val="3838FF"/>
              </a:solidFill>
              <a:ln>
                <a:noFill/>
              </a:ln>
              <a:effectLst/>
            </c:spPr>
            <c:extLst>
              <c:ext xmlns:c16="http://schemas.microsoft.com/office/drawing/2014/chart" uri="{C3380CC4-5D6E-409C-BE32-E72D297353CC}">
                <c16:uniqueId val="{00000004-0620-4E16-921B-3BB59020C5D6}"/>
              </c:ext>
            </c:extLst>
          </c:dPt>
          <c:dPt>
            <c:idx val="4"/>
            <c:invertIfNegative val="0"/>
            <c:bubble3D val="1"/>
            <c:spPr>
              <a:solidFill>
                <a:srgbClr val="AAAAAA"/>
              </a:solidFill>
              <a:ln>
                <a:noFill/>
              </a:ln>
              <a:effectLst/>
            </c:spPr>
            <c:extLst>
              <c:ext xmlns:c16="http://schemas.microsoft.com/office/drawing/2014/chart" uri="{C3380CC4-5D6E-409C-BE32-E72D297353CC}">
                <c16:uniqueId val="{00000001-9B8F-47E0-80D3-5AE9E2EA9ACF}"/>
              </c:ext>
            </c:extLst>
          </c:dPt>
          <c:dLbls>
            <c:dLbl>
              <c:idx val="4"/>
              <c:layout>
                <c:manualLayout>
                  <c:x val="-0.10608082643515715"/>
                  <c:y val="6.384809984032948E-3"/>
                </c:manualLayout>
              </c:layout>
              <c:dLblPos val="r"/>
              <c:showLegendKey val="0"/>
              <c:showVal val="1"/>
              <c:showCatName val="0"/>
              <c:showSerName val="0"/>
              <c:showPercent val="0"/>
              <c:showBubbleSize val="0"/>
              <c:extLst>
                <c:ext xmlns:c15="http://schemas.microsoft.com/office/drawing/2012/chart" uri="{CE6537A1-D6FC-4f65-9D91-7224C49458BB}">
                  <c15:layout>
                    <c:manualLayout>
                      <c:w val="9.9487179487179486E-2"/>
                      <c:h val="7.1238643082083525E-2"/>
                    </c:manualLayout>
                  </c15:layout>
                </c:ext>
                <c:ext xmlns:c16="http://schemas.microsoft.com/office/drawing/2014/chart" uri="{C3380CC4-5D6E-409C-BE32-E72D297353CC}">
                  <c16:uniqueId val="{00000001-9B8F-47E0-80D3-5AE9E2EA9AC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effectLst>
                      <a:glow rad="165100">
                        <a:schemeClr val="tx1">
                          <a:alpha val="71000"/>
                        </a:schemeClr>
                      </a:glo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0.38</c:v>
                </c:pt>
                <c:pt idx="1">
                  <c:v>0.371</c:v>
                </c:pt>
                <c:pt idx="2">
                  <c:v>0.314</c:v>
                </c:pt>
                <c:pt idx="3">
                  <c:v>0.307</c:v>
                </c:pt>
                <c:pt idx="4">
                  <c:v>0.23200000000000001</c:v>
                </c:pt>
              </c:numCache>
            </c:numRef>
          </c:yVal>
          <c:bubbleSize>
            <c:numRef>
              <c:f>Sheet1!$C$2:$C$6</c:f>
              <c:numCache>
                <c:formatCode>General</c:formatCode>
                <c:ptCount val="5"/>
                <c:pt idx="0">
                  <c:v>3.8</c:v>
                </c:pt>
                <c:pt idx="1">
                  <c:v>3.71</c:v>
                </c:pt>
                <c:pt idx="2">
                  <c:v>3.14</c:v>
                </c:pt>
                <c:pt idx="3">
                  <c:v>3.07</c:v>
                </c:pt>
                <c:pt idx="4">
                  <c:v>2.3199999999999998</c:v>
                </c:pt>
              </c:numCache>
            </c:numRef>
          </c:bubbleSize>
          <c:bubble3D val="1"/>
          <c:extLst>
            <c:ext xmlns:c16="http://schemas.microsoft.com/office/drawing/2014/chart" uri="{C3380CC4-5D6E-409C-BE32-E72D297353CC}">
              <c16:uniqueId val="{00000002-9B8F-47E0-80D3-5AE9E2EA9ACF}"/>
            </c:ext>
          </c:extLst>
        </c:ser>
        <c:dLbls>
          <c:dLblPos val="ctr"/>
          <c:showLegendKey val="0"/>
          <c:showVal val="1"/>
          <c:showCatName val="0"/>
          <c:showSerName val="0"/>
          <c:showPercent val="0"/>
          <c:showBubbleSize val="0"/>
        </c:dLbls>
        <c:bubbleScale val="100"/>
        <c:showNegBubbles val="0"/>
        <c:axId val="504090872"/>
        <c:axId val="504091264"/>
      </c:bubbleChart>
      <c:valAx>
        <c:axId val="504090872"/>
        <c:scaling>
          <c:orientation val="minMax"/>
        </c:scaling>
        <c:delete val="1"/>
        <c:axPos val="b"/>
        <c:numFmt formatCode="General" sourceLinked="1"/>
        <c:majorTickMark val="none"/>
        <c:minorTickMark val="none"/>
        <c:tickLblPos val="nextTo"/>
        <c:crossAx val="504091264"/>
        <c:crosses val="autoZero"/>
        <c:crossBetween val="midCat"/>
      </c:valAx>
      <c:valAx>
        <c:axId val="504091264"/>
        <c:scaling>
          <c:orientation val="minMax"/>
        </c:scaling>
        <c:delete val="1"/>
        <c:axPos val="l"/>
        <c:numFmt formatCode="General" sourceLinked="1"/>
        <c:majorTickMark val="out"/>
        <c:minorTickMark val="none"/>
        <c:tickLblPos val="nextTo"/>
        <c:crossAx val="5040908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2400" dirty="0">
                <a:solidFill>
                  <a:schemeClr val="tx1"/>
                </a:solidFill>
              </a:rPr>
              <a:t>Hispanic</a:t>
            </a:r>
          </a:p>
          <a:p>
            <a:pPr>
              <a:defRPr>
                <a:solidFill>
                  <a:schemeClr val="tx1"/>
                </a:solidFill>
              </a:defRPr>
            </a:pPr>
            <a:r>
              <a:rPr lang="en-US" dirty="0">
                <a:solidFill>
                  <a:schemeClr val="tx1"/>
                </a:solidFill>
              </a:rPr>
              <a:t>% Choose Network </a:t>
            </a:r>
          </a:p>
        </c:rich>
      </c:tx>
      <c:layout>
        <c:manualLayout>
          <c:xMode val="edge"/>
          <c:yMode val="edge"/>
          <c:x val="0.32328657952643769"/>
          <c:y val="0.117766648273559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3809519751590184E-2"/>
          <c:y val="0.27439945724101372"/>
          <c:w val="0.95238096049681964"/>
          <c:h val="0.68834317490378172"/>
        </c:manualLayout>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1"/>
            <c:spPr>
              <a:solidFill>
                <a:srgbClr val="3939FF"/>
              </a:solidFill>
              <a:ln>
                <a:noFill/>
              </a:ln>
              <a:effectLst/>
            </c:spPr>
            <c:extLst>
              <c:ext xmlns:c16="http://schemas.microsoft.com/office/drawing/2014/chart" uri="{C3380CC4-5D6E-409C-BE32-E72D297353CC}">
                <c16:uniqueId val="{00000001-6398-4AAD-A7DA-F70D066899E4}"/>
              </c:ext>
            </c:extLst>
          </c:dPt>
          <c:dPt>
            <c:idx val="1"/>
            <c:invertIfNegative val="0"/>
            <c:bubble3D val="1"/>
            <c:spPr>
              <a:solidFill>
                <a:srgbClr val="54B139"/>
              </a:solidFill>
              <a:ln>
                <a:noFill/>
              </a:ln>
              <a:effectLst/>
            </c:spPr>
            <c:extLst>
              <c:ext xmlns:c16="http://schemas.microsoft.com/office/drawing/2014/chart" uri="{C3380CC4-5D6E-409C-BE32-E72D297353CC}">
                <c16:uniqueId val="{00000003-6398-4AAD-A7DA-F70D066899E4}"/>
              </c:ext>
            </c:extLst>
          </c:dPt>
          <c:dPt>
            <c:idx val="2"/>
            <c:invertIfNegative val="0"/>
            <c:bubble3D val="1"/>
            <c:spPr>
              <a:solidFill>
                <a:schemeClr val="accent1"/>
              </a:solidFill>
              <a:ln>
                <a:noFill/>
              </a:ln>
              <a:effectLst/>
            </c:spPr>
            <c:extLst>
              <c:ext xmlns:c16="http://schemas.microsoft.com/office/drawing/2014/chart" uri="{C3380CC4-5D6E-409C-BE32-E72D297353CC}">
                <c16:uniqueId val="{00000005-6398-4AAD-A7DA-F70D066899E4}"/>
              </c:ext>
            </c:extLst>
          </c:dPt>
          <c:dPt>
            <c:idx val="3"/>
            <c:invertIfNegative val="0"/>
            <c:bubble3D val="1"/>
            <c:spPr>
              <a:solidFill>
                <a:srgbClr val="4242FF"/>
              </a:solidFill>
              <a:ln>
                <a:noFill/>
              </a:ln>
              <a:effectLst/>
            </c:spPr>
            <c:extLst>
              <c:ext xmlns:c16="http://schemas.microsoft.com/office/drawing/2014/chart" uri="{C3380CC4-5D6E-409C-BE32-E72D297353CC}">
                <c16:uniqueId val="{00000007-6398-4AAD-A7DA-F70D066899E4}"/>
              </c:ext>
            </c:extLst>
          </c:dPt>
          <c:dPt>
            <c:idx val="4"/>
            <c:invertIfNegative val="0"/>
            <c:bubble3D val="1"/>
            <c:spPr>
              <a:solidFill>
                <a:schemeClr val="accent1"/>
              </a:solidFill>
              <a:ln>
                <a:noFill/>
              </a:ln>
              <a:effectLst/>
            </c:spPr>
            <c:extLst>
              <c:ext xmlns:c16="http://schemas.microsoft.com/office/drawing/2014/chart" uri="{C3380CC4-5D6E-409C-BE32-E72D297353CC}">
                <c16:uniqueId val="{00000009-6398-4AAD-A7DA-F70D066899E4}"/>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effectLst>
                      <a:glow rad="165100">
                        <a:schemeClr val="tx1">
                          <a:alpha val="71000"/>
                        </a:schemeClr>
                      </a:glo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0.30399999999999999</c:v>
                </c:pt>
                <c:pt idx="1">
                  <c:v>0.29099999999999998</c:v>
                </c:pt>
                <c:pt idx="2">
                  <c:v>0.27400000000000002</c:v>
                </c:pt>
                <c:pt idx="3">
                  <c:v>0.245</c:v>
                </c:pt>
                <c:pt idx="4">
                  <c:v>0.23200000000000001</c:v>
                </c:pt>
              </c:numCache>
            </c:numRef>
          </c:yVal>
          <c:bubbleSize>
            <c:numRef>
              <c:f>Sheet1!$C$2:$C$6</c:f>
              <c:numCache>
                <c:formatCode>General</c:formatCode>
                <c:ptCount val="5"/>
                <c:pt idx="0">
                  <c:v>3.04</c:v>
                </c:pt>
                <c:pt idx="1">
                  <c:v>2.91</c:v>
                </c:pt>
                <c:pt idx="2">
                  <c:v>2.74</c:v>
                </c:pt>
                <c:pt idx="3">
                  <c:v>2.4500000000000002</c:v>
                </c:pt>
                <c:pt idx="4">
                  <c:v>2.3199999999999998</c:v>
                </c:pt>
              </c:numCache>
            </c:numRef>
          </c:bubbleSize>
          <c:bubble3D val="1"/>
          <c:extLst>
            <c:ext xmlns:c16="http://schemas.microsoft.com/office/drawing/2014/chart" uri="{C3380CC4-5D6E-409C-BE32-E72D297353CC}">
              <c16:uniqueId val="{0000000A-6398-4AAD-A7DA-F70D066899E4}"/>
            </c:ext>
          </c:extLst>
        </c:ser>
        <c:dLbls>
          <c:dLblPos val="ctr"/>
          <c:showLegendKey val="0"/>
          <c:showVal val="1"/>
          <c:showCatName val="0"/>
          <c:showSerName val="0"/>
          <c:showPercent val="0"/>
          <c:showBubbleSize val="0"/>
        </c:dLbls>
        <c:bubbleScale val="100"/>
        <c:showNegBubbles val="0"/>
        <c:axId val="504092440"/>
        <c:axId val="504090480"/>
      </c:bubbleChart>
      <c:valAx>
        <c:axId val="504092440"/>
        <c:scaling>
          <c:orientation val="minMax"/>
        </c:scaling>
        <c:delete val="1"/>
        <c:axPos val="b"/>
        <c:numFmt formatCode="General" sourceLinked="1"/>
        <c:majorTickMark val="none"/>
        <c:minorTickMark val="none"/>
        <c:tickLblPos val="nextTo"/>
        <c:crossAx val="504090480"/>
        <c:crosses val="autoZero"/>
        <c:crossBetween val="midCat"/>
      </c:valAx>
      <c:valAx>
        <c:axId val="504090480"/>
        <c:scaling>
          <c:orientation val="minMax"/>
          <c:max val="0.60000000000000009"/>
        </c:scaling>
        <c:delete val="1"/>
        <c:axPos val="l"/>
        <c:numFmt formatCode="General" sourceLinked="1"/>
        <c:majorTickMark val="out"/>
        <c:minorTickMark val="none"/>
        <c:tickLblPos val="nextTo"/>
        <c:crossAx val="5040924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Registered Voters</a:t>
            </a:r>
          </a:p>
          <a:p>
            <a:pPr>
              <a:defRPr sz="1800">
                <a:solidFill>
                  <a:schemeClr val="tx1"/>
                </a:solidFill>
              </a:defRPr>
            </a:pPr>
            <a:r>
              <a:rPr lang="en-US" sz="1600" dirty="0">
                <a:solidFill>
                  <a:schemeClr val="tx1"/>
                </a:solidFill>
              </a:rPr>
              <a:t>% Choose Network </a:t>
            </a:r>
          </a:p>
        </c:rich>
      </c:tx>
      <c:layout>
        <c:manualLayout>
          <c:xMode val="edge"/>
          <c:yMode val="edge"/>
          <c:x val="0.21875104026630821"/>
          <c:y val="0.57301475478362229"/>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9661670115517024E-2"/>
          <c:y val="0.17802649570885587"/>
          <c:w val="0.92238397029639585"/>
          <c:h val="0.74980724428794665"/>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4"/>
            <c:invertIfNegative val="0"/>
            <c:bubble3D val="1"/>
            <c:spPr>
              <a:solidFill>
                <a:schemeClr val="tx2">
                  <a:lumMod val="50000"/>
                  <a:lumOff val="50000"/>
                </a:schemeClr>
              </a:solidFill>
              <a:ln>
                <a:noFill/>
              </a:ln>
              <a:effectLst/>
            </c:spPr>
            <c:extLst>
              <c:ext xmlns:c16="http://schemas.microsoft.com/office/drawing/2014/chart" uri="{C3380CC4-5D6E-409C-BE32-E72D297353CC}">
                <c16:uniqueId val="{00000001-A6E9-4956-AF9B-0396533B549D}"/>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6E9-4956-AF9B-0396533B549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0.42199999999999999</c:v>
                </c:pt>
                <c:pt idx="1">
                  <c:v>0.41899999999999998</c:v>
                </c:pt>
                <c:pt idx="2">
                  <c:v>0.377</c:v>
                </c:pt>
                <c:pt idx="3">
                  <c:v>0.32100000000000001</c:v>
                </c:pt>
                <c:pt idx="4">
                  <c:v>0.13700000000000001</c:v>
                </c:pt>
              </c:numCache>
            </c:numRef>
          </c:yVal>
          <c:bubbleSize>
            <c:numRef>
              <c:f>Sheet1!$C$2:$C$6</c:f>
              <c:numCache>
                <c:formatCode>General</c:formatCode>
                <c:ptCount val="5"/>
                <c:pt idx="0">
                  <c:v>4.22</c:v>
                </c:pt>
                <c:pt idx="1">
                  <c:v>4.1900000000000004</c:v>
                </c:pt>
                <c:pt idx="2">
                  <c:v>3.77</c:v>
                </c:pt>
                <c:pt idx="3">
                  <c:v>3.21</c:v>
                </c:pt>
                <c:pt idx="4">
                  <c:v>1.37</c:v>
                </c:pt>
              </c:numCache>
            </c:numRef>
          </c:bubbleSize>
          <c:bubble3D val="1"/>
          <c:extLst>
            <c:ext xmlns:c16="http://schemas.microsoft.com/office/drawing/2014/chart" uri="{C3380CC4-5D6E-409C-BE32-E72D297353CC}">
              <c16:uniqueId val="{00000002-A6E9-4956-AF9B-0396533B549D}"/>
            </c:ext>
          </c:extLst>
        </c:ser>
        <c:dLbls>
          <c:dLblPos val="ctr"/>
          <c:showLegendKey val="0"/>
          <c:showVal val="1"/>
          <c:showCatName val="0"/>
          <c:showSerName val="0"/>
          <c:showPercent val="0"/>
          <c:showBubbleSize val="0"/>
        </c:dLbls>
        <c:bubbleScale val="100"/>
        <c:showNegBubbles val="0"/>
        <c:axId val="845913144"/>
        <c:axId val="845917456"/>
      </c:bubbleChart>
      <c:valAx>
        <c:axId val="845913144"/>
        <c:scaling>
          <c:orientation val="minMax"/>
        </c:scaling>
        <c:delete val="1"/>
        <c:axPos val="b"/>
        <c:numFmt formatCode="General" sourceLinked="1"/>
        <c:majorTickMark val="none"/>
        <c:minorTickMark val="none"/>
        <c:tickLblPos val="nextTo"/>
        <c:crossAx val="845917456"/>
        <c:crosses val="autoZero"/>
        <c:crossBetween val="midCat"/>
      </c:valAx>
      <c:valAx>
        <c:axId val="845917456"/>
        <c:scaling>
          <c:orientation val="minMax"/>
          <c:max val="0.55000000000000004"/>
          <c:min val="0"/>
        </c:scaling>
        <c:delete val="1"/>
        <c:axPos val="l"/>
        <c:numFmt formatCode="General" sourceLinked="1"/>
        <c:majorTickMark val="out"/>
        <c:minorTickMark val="none"/>
        <c:tickLblPos val="nextTo"/>
        <c:crossAx val="8459131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4019780849159E-2"/>
          <c:y val="0.21113667911448006"/>
          <c:w val="0.87017202241611691"/>
          <c:h val="0.6661649672424579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4CEF-48A8-86F8-A96DF77C601D}"/>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1-4CEF-48A8-86F8-A96DF77C601D}"/>
            </c:ext>
          </c:extLst>
        </c:ser>
        <c:ser>
          <c:idx val="2"/>
          <c:order val="2"/>
          <c:tx>
            <c:strRef>
              <c:f>Sheet1!$A$4</c:f>
              <c:strCache>
                <c:ptCount val="1"/>
                <c:pt idx="0">
                  <c:v>Streaming Programs on Digital Media With Ads</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Ref>
          </c:val>
          <c:extLst>
            <c:ext xmlns:c16="http://schemas.microsoft.com/office/drawing/2014/chart" uri="{C3380CC4-5D6E-409C-BE32-E72D297353CC}">
              <c16:uniqueId val="{00000008-4CEF-48A8-86F8-A96DF77C601D}"/>
            </c:ext>
          </c:extLst>
        </c:ser>
        <c:ser>
          <c:idx val="3"/>
          <c:order val="3"/>
          <c:tx>
            <c:strRef>
              <c:f>Sheet1!$A$5</c:f>
              <c:strCache>
                <c:ptCount val="1"/>
                <c:pt idx="0">
                  <c:v>Streaming Video Other Than TV Programs on Digital Media</c:v>
                </c:pt>
              </c:strCache>
            </c:strRef>
          </c:tx>
          <c:spPr>
            <a:solidFill>
              <a:schemeClr val="accent4">
                <a:lumMod val="50000"/>
              </a:schemeClr>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4CEF-48A8-86F8-A96DF77C601D}"/>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4CEF-48A8-86F8-A96DF77C601D}"/>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4CEF-48A8-86F8-A96DF77C601D}"/>
              </c:ext>
            </c:extLst>
          </c:dPt>
          <c:dLbls>
            <c:dLbl>
              <c:idx val="0"/>
              <c:layout>
                <c:manualLayout>
                  <c:x val="2.8729339575796268E-2"/>
                  <c:y val="-0.17878655898095369"/>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4CEF-48A8-86F8-A96DF77C601D}"/>
                </c:ext>
              </c:extLst>
            </c:dLbl>
            <c:dLbl>
              <c:idx val="1"/>
              <c:layout>
                <c:manualLayout>
                  <c:x val="0.12571965666453855"/>
                  <c:y val="0.2191507802724871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4CEF-48A8-86F8-A96DF77C601D}"/>
                </c:ext>
              </c:extLst>
            </c:dLbl>
            <c:dLbl>
              <c:idx val="2"/>
              <c:layout>
                <c:manualLayout>
                  <c:x val="-9.4572072072072078E-2"/>
                  <c:y val="-2.806303654594745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4CEF-48A8-86F8-A96DF77C60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Sheet1!$B$5:$D$5</c:f>
              <c:numCache>
                <c:formatCode>h:mm;@</c:formatCode>
                <c:ptCount val="3"/>
                <c:pt idx="0">
                  <c:v>1.1111111111111112E-2</c:v>
                </c:pt>
                <c:pt idx="1">
                  <c:v>1.5972222222222221E-2</c:v>
                </c:pt>
                <c:pt idx="2">
                  <c:v>4.1666666666666666E-3</c:v>
                </c:pt>
              </c:numCache>
            </c:numRef>
          </c:val>
          <c:extLst>
            <c:ext xmlns:c16="http://schemas.microsoft.com/office/drawing/2014/chart" uri="{C3380CC4-5D6E-409C-BE32-E72D297353CC}">
              <c16:uniqueId val="{0000000F-4CEF-48A8-86F8-A96DF77C601D}"/>
            </c:ext>
          </c:extLst>
        </c:ser>
        <c:ser>
          <c:idx val="4"/>
          <c:order val="4"/>
          <c:tx>
            <c:strRef>
              <c:f>Sheet1!$A$6</c:f>
              <c:strCache>
                <c:ptCount val="1"/>
                <c:pt idx="0">
                  <c:v>Search</c:v>
                </c:pt>
              </c:strCache>
            </c:strRef>
          </c:tx>
          <c:dPt>
            <c:idx val="0"/>
            <c:bubble3D val="0"/>
            <c:spPr>
              <a:solidFill>
                <a:schemeClr val="accent1"/>
              </a:solidFill>
              <a:ln>
                <a:noFill/>
              </a:ln>
              <a:effectLst/>
            </c:spPr>
            <c:extLst>
              <c:ext xmlns:c16="http://schemas.microsoft.com/office/drawing/2014/chart" uri="{C3380CC4-5D6E-409C-BE32-E72D297353CC}">
                <c16:uniqueId val="{00000011-4CEF-48A8-86F8-A96DF77C601D}"/>
              </c:ext>
            </c:extLst>
          </c:dPt>
          <c:dPt>
            <c:idx val="1"/>
            <c:bubble3D val="0"/>
            <c:spPr>
              <a:solidFill>
                <a:schemeClr val="accent2"/>
              </a:solidFill>
              <a:ln>
                <a:noFill/>
              </a:ln>
              <a:effectLst/>
            </c:spPr>
            <c:extLst>
              <c:ext xmlns:c16="http://schemas.microsoft.com/office/drawing/2014/chart" uri="{C3380CC4-5D6E-409C-BE32-E72D297353CC}">
                <c16:uniqueId val="{00000013-4CEF-48A8-86F8-A96DF77C601D}"/>
              </c:ext>
            </c:extLst>
          </c:dPt>
          <c:dPt>
            <c:idx val="2"/>
            <c:bubble3D val="0"/>
            <c:spPr>
              <a:solidFill>
                <a:schemeClr val="accent3"/>
              </a:solidFill>
              <a:ln>
                <a:noFill/>
              </a:ln>
              <a:effectLst/>
            </c:spPr>
            <c:extLst>
              <c:ext xmlns:c16="http://schemas.microsoft.com/office/drawing/2014/chart" uri="{C3380CC4-5D6E-409C-BE32-E72D297353CC}">
                <c16:uniqueId val="{00000015-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Sheet1!$B$6:$D$6</c:f>
              <c:numCache>
                <c:formatCode>h:mm;@</c:formatCode>
                <c:ptCount val="3"/>
                <c:pt idx="0">
                  <c:v>1.2500000000000001E-2</c:v>
                </c:pt>
                <c:pt idx="1">
                  <c:v>1.1805555555555555E-2</c:v>
                </c:pt>
                <c:pt idx="2">
                  <c:v>2.0833333333333333E-3</c:v>
                </c:pt>
              </c:numCache>
            </c:numRef>
          </c:val>
          <c:extLst>
            <c:ext xmlns:c16="http://schemas.microsoft.com/office/drawing/2014/chart" uri="{C3380CC4-5D6E-409C-BE32-E72D297353CC}">
              <c16:uniqueId val="{00000016-4CEF-48A8-86F8-A96DF77C601D}"/>
            </c:ext>
          </c:extLst>
        </c:ser>
        <c:ser>
          <c:idx val="5"/>
          <c:order val="5"/>
          <c:tx>
            <c:strRef>
              <c:f>Sheet1!$A$7</c:f>
              <c:strCache>
                <c:ptCount val="1"/>
                <c:pt idx="0">
                  <c:v>Streaming Programs on Digital Media No Ads</c:v>
                </c:pt>
              </c:strCache>
            </c:strRef>
          </c:tx>
          <c:dPt>
            <c:idx val="0"/>
            <c:bubble3D val="0"/>
            <c:spPr>
              <a:solidFill>
                <a:schemeClr val="accent1"/>
              </a:solidFill>
              <a:ln>
                <a:noFill/>
              </a:ln>
              <a:effectLst/>
            </c:spPr>
            <c:extLst>
              <c:ext xmlns:c16="http://schemas.microsoft.com/office/drawing/2014/chart" uri="{C3380CC4-5D6E-409C-BE32-E72D297353CC}">
                <c16:uniqueId val="{00000018-4CEF-48A8-86F8-A96DF77C601D}"/>
              </c:ext>
            </c:extLst>
          </c:dPt>
          <c:dPt>
            <c:idx val="1"/>
            <c:bubble3D val="0"/>
            <c:spPr>
              <a:solidFill>
                <a:schemeClr val="accent2"/>
              </a:solidFill>
              <a:ln>
                <a:noFill/>
              </a:ln>
              <a:effectLst/>
            </c:spPr>
            <c:extLst>
              <c:ext xmlns:c16="http://schemas.microsoft.com/office/drawing/2014/chart" uri="{C3380CC4-5D6E-409C-BE32-E72D297353CC}">
                <c16:uniqueId val="{0000001A-4CEF-48A8-86F8-A96DF77C601D}"/>
              </c:ext>
            </c:extLst>
          </c:dPt>
          <c:dPt>
            <c:idx val="2"/>
            <c:bubble3D val="0"/>
            <c:spPr>
              <a:solidFill>
                <a:schemeClr val="accent3"/>
              </a:solidFill>
              <a:ln>
                <a:noFill/>
              </a:ln>
              <a:effectLst/>
            </c:spPr>
            <c:extLst>
              <c:ext xmlns:c16="http://schemas.microsoft.com/office/drawing/2014/chart" uri="{C3380CC4-5D6E-409C-BE32-E72D297353CC}">
                <c16:uniqueId val="{0000001C-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Sheet1!$B$7:$D$7</c:f>
              <c:numCache>
                <c:formatCode>h:mm;@</c:formatCode>
                <c:ptCount val="3"/>
                <c:pt idx="0">
                  <c:v>5.5555555555555558E-3</c:v>
                </c:pt>
                <c:pt idx="1">
                  <c:v>5.5555555555555558E-3</c:v>
                </c:pt>
                <c:pt idx="2">
                  <c:v>2.7777777777777779E-3</c:v>
                </c:pt>
              </c:numCache>
            </c:numRef>
          </c:val>
          <c:extLst>
            <c:ext xmlns:c16="http://schemas.microsoft.com/office/drawing/2014/chart" uri="{C3380CC4-5D6E-409C-BE32-E72D297353CC}">
              <c16:uniqueId val="{0000001D-4CEF-48A8-86F8-A96DF77C601D}"/>
            </c:ext>
          </c:extLst>
        </c:ser>
        <c:ser>
          <c:idx val="6"/>
          <c:order val="6"/>
          <c:tx>
            <c:strRef>
              <c:f>Sheet1!$A$8</c:f>
              <c:strCache>
                <c:ptCount val="1"/>
                <c:pt idx="0">
                  <c:v>Streaming Audio</c:v>
                </c:pt>
              </c:strCache>
            </c:strRef>
          </c:tx>
          <c:dPt>
            <c:idx val="0"/>
            <c:bubble3D val="0"/>
            <c:spPr>
              <a:solidFill>
                <a:schemeClr val="accent1"/>
              </a:solidFill>
              <a:ln>
                <a:noFill/>
              </a:ln>
              <a:effectLst/>
            </c:spPr>
            <c:extLst>
              <c:ext xmlns:c16="http://schemas.microsoft.com/office/drawing/2014/chart" uri="{C3380CC4-5D6E-409C-BE32-E72D297353CC}">
                <c16:uniqueId val="{0000001F-4CEF-48A8-86F8-A96DF77C601D}"/>
              </c:ext>
            </c:extLst>
          </c:dPt>
          <c:dPt>
            <c:idx val="1"/>
            <c:bubble3D val="0"/>
            <c:spPr>
              <a:solidFill>
                <a:schemeClr val="accent2"/>
              </a:solidFill>
              <a:ln>
                <a:noFill/>
              </a:ln>
              <a:effectLst/>
            </c:spPr>
            <c:extLst>
              <c:ext xmlns:c16="http://schemas.microsoft.com/office/drawing/2014/chart" uri="{C3380CC4-5D6E-409C-BE32-E72D297353CC}">
                <c16:uniqueId val="{00000021-4CEF-48A8-86F8-A96DF77C601D}"/>
              </c:ext>
            </c:extLst>
          </c:dPt>
          <c:dPt>
            <c:idx val="2"/>
            <c:bubble3D val="0"/>
            <c:spPr>
              <a:solidFill>
                <a:schemeClr val="accent3"/>
              </a:solidFill>
              <a:ln>
                <a:noFill/>
              </a:ln>
              <a:effectLst/>
            </c:spPr>
            <c:extLst>
              <c:ext xmlns:c16="http://schemas.microsoft.com/office/drawing/2014/chart" uri="{C3380CC4-5D6E-409C-BE32-E72D297353CC}">
                <c16:uniqueId val="{00000023-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Sheet1!$B$8:$D$8</c:f>
              <c:numCache>
                <c:formatCode>h:mm;@</c:formatCode>
                <c:ptCount val="3"/>
                <c:pt idx="0">
                  <c:v>4.8611111111111112E-3</c:v>
                </c:pt>
                <c:pt idx="1">
                  <c:v>7.6388888888888886E-3</c:v>
                </c:pt>
                <c:pt idx="2">
                  <c:v>6.9444444444444447E-4</c:v>
                </c:pt>
              </c:numCache>
            </c:numRef>
          </c:val>
          <c:extLst>
            <c:ext xmlns:c16="http://schemas.microsoft.com/office/drawing/2014/chart" uri="{C3380CC4-5D6E-409C-BE32-E72D297353CC}">
              <c16:uniqueId val="{00000024-4CEF-48A8-86F8-A96DF77C601D}"/>
            </c:ext>
          </c:extLst>
        </c:ser>
        <c:ser>
          <c:idx val="7"/>
          <c:order val="7"/>
          <c:tx>
            <c:strRef>
              <c:f>Sheet1!$A$9</c:f>
              <c:strCache>
                <c:ptCount val="1"/>
                <c:pt idx="0">
                  <c:v>Any other news website</c:v>
                </c:pt>
              </c:strCache>
            </c:strRef>
          </c:tx>
          <c:dPt>
            <c:idx val="0"/>
            <c:bubble3D val="0"/>
            <c:spPr>
              <a:solidFill>
                <a:schemeClr val="accent1"/>
              </a:solidFill>
              <a:ln>
                <a:noFill/>
              </a:ln>
              <a:effectLst/>
            </c:spPr>
            <c:extLst>
              <c:ext xmlns:c16="http://schemas.microsoft.com/office/drawing/2014/chart" uri="{C3380CC4-5D6E-409C-BE32-E72D297353CC}">
                <c16:uniqueId val="{00000026-4CEF-48A8-86F8-A96DF77C601D}"/>
              </c:ext>
            </c:extLst>
          </c:dPt>
          <c:dPt>
            <c:idx val="1"/>
            <c:bubble3D val="0"/>
            <c:spPr>
              <a:solidFill>
                <a:schemeClr val="accent2"/>
              </a:solidFill>
              <a:ln>
                <a:noFill/>
              </a:ln>
              <a:effectLst/>
            </c:spPr>
            <c:extLst>
              <c:ext xmlns:c16="http://schemas.microsoft.com/office/drawing/2014/chart" uri="{C3380CC4-5D6E-409C-BE32-E72D297353CC}">
                <c16:uniqueId val="{00000028-4CEF-48A8-86F8-A96DF77C601D}"/>
              </c:ext>
            </c:extLst>
          </c:dPt>
          <c:dPt>
            <c:idx val="2"/>
            <c:bubble3D val="0"/>
            <c:spPr>
              <a:solidFill>
                <a:schemeClr val="accent3"/>
              </a:solidFill>
              <a:ln>
                <a:noFill/>
              </a:ln>
              <a:effectLst/>
            </c:spPr>
            <c:extLst>
              <c:ext xmlns:c16="http://schemas.microsoft.com/office/drawing/2014/chart" uri="{C3380CC4-5D6E-409C-BE32-E72D297353CC}">
                <c16:uniqueId val="{0000002A-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Sheet1!$B$9:$D$9</c:f>
              <c:numCache>
                <c:formatCode>h:mm;@</c:formatCode>
                <c:ptCount val="3"/>
                <c:pt idx="0">
                  <c:v>3.472222222222222E-3</c:v>
                </c:pt>
                <c:pt idx="1">
                  <c:v>3.472222222222222E-3</c:v>
                </c:pt>
                <c:pt idx="2">
                  <c:v>1.3888888888888889E-3</c:v>
                </c:pt>
              </c:numCache>
            </c:numRef>
          </c:val>
          <c:extLst>
            <c:ext xmlns:c16="http://schemas.microsoft.com/office/drawing/2014/chart" uri="{C3380CC4-5D6E-409C-BE32-E72D297353CC}">
              <c16:uniqueId val="{0000002B-4CEF-48A8-86F8-A96DF77C601D}"/>
            </c:ext>
          </c:extLst>
        </c:ser>
        <c:ser>
          <c:idx val="8"/>
          <c:order val="8"/>
          <c:tx>
            <c:strRef>
              <c:f>Sheet1!$A$10</c:f>
              <c:strCache>
                <c:ptCount val="1"/>
                <c:pt idx="0">
                  <c:v>Local Radio Stations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2D-4CEF-48A8-86F8-A96DF77C601D}"/>
              </c:ext>
            </c:extLst>
          </c:dPt>
          <c:dPt>
            <c:idx val="1"/>
            <c:bubble3D val="0"/>
            <c:spPr>
              <a:solidFill>
                <a:schemeClr val="accent2"/>
              </a:solidFill>
              <a:ln>
                <a:noFill/>
              </a:ln>
              <a:effectLst/>
            </c:spPr>
            <c:extLst>
              <c:ext xmlns:c16="http://schemas.microsoft.com/office/drawing/2014/chart" uri="{C3380CC4-5D6E-409C-BE32-E72D297353CC}">
                <c16:uniqueId val="{0000002F-4CEF-48A8-86F8-A96DF77C601D}"/>
              </c:ext>
            </c:extLst>
          </c:dPt>
          <c:dPt>
            <c:idx val="2"/>
            <c:bubble3D val="0"/>
            <c:spPr>
              <a:solidFill>
                <a:schemeClr val="accent3"/>
              </a:solidFill>
              <a:ln>
                <a:noFill/>
              </a:ln>
              <a:effectLst/>
            </c:spPr>
            <c:extLst>
              <c:ext xmlns:c16="http://schemas.microsoft.com/office/drawing/2014/chart" uri="{C3380CC4-5D6E-409C-BE32-E72D297353CC}">
                <c16:uniqueId val="{00000031-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Sheet1!$B$10:$D$10</c:f>
              <c:numCache>
                <c:formatCode>h:mm;@</c:formatCode>
                <c:ptCount val="3"/>
                <c:pt idx="0">
                  <c:v>2.7777777777777779E-3</c:v>
                </c:pt>
                <c:pt idx="1">
                  <c:v>2.7777777777777779E-3</c:v>
                </c:pt>
                <c:pt idx="2">
                  <c:v>6.9444444444444447E-4</c:v>
                </c:pt>
              </c:numCache>
            </c:numRef>
          </c:val>
          <c:extLst>
            <c:ext xmlns:c16="http://schemas.microsoft.com/office/drawing/2014/chart" uri="{C3380CC4-5D6E-409C-BE32-E72D297353CC}">
              <c16:uniqueId val="{00000032-4CEF-48A8-86F8-A96DF77C601D}"/>
            </c:ext>
          </c:extLst>
        </c:ser>
        <c:ser>
          <c:idx val="9"/>
          <c:order val="9"/>
          <c:tx>
            <c:strRef>
              <c:f>Sheet1!$A$11</c:f>
              <c:strCache>
                <c:ptCount val="1"/>
                <c:pt idx="0">
                  <c:v>Podcasts</c:v>
                </c:pt>
              </c:strCache>
            </c:strRef>
          </c:tx>
          <c:dPt>
            <c:idx val="0"/>
            <c:bubble3D val="0"/>
            <c:spPr>
              <a:solidFill>
                <a:schemeClr val="accent1"/>
              </a:solidFill>
              <a:ln>
                <a:noFill/>
              </a:ln>
              <a:effectLst/>
            </c:spPr>
            <c:extLst>
              <c:ext xmlns:c16="http://schemas.microsoft.com/office/drawing/2014/chart" uri="{C3380CC4-5D6E-409C-BE32-E72D297353CC}">
                <c16:uniqueId val="{00000034-4CEF-48A8-86F8-A96DF77C601D}"/>
              </c:ext>
            </c:extLst>
          </c:dPt>
          <c:dPt>
            <c:idx val="1"/>
            <c:bubble3D val="0"/>
            <c:spPr>
              <a:solidFill>
                <a:schemeClr val="accent2"/>
              </a:solidFill>
              <a:ln>
                <a:noFill/>
              </a:ln>
              <a:effectLst/>
            </c:spPr>
            <c:extLst>
              <c:ext xmlns:c16="http://schemas.microsoft.com/office/drawing/2014/chart" uri="{C3380CC4-5D6E-409C-BE32-E72D297353CC}">
                <c16:uniqueId val="{00000036-4CEF-48A8-86F8-A96DF77C601D}"/>
              </c:ext>
            </c:extLst>
          </c:dPt>
          <c:dPt>
            <c:idx val="2"/>
            <c:bubble3D val="0"/>
            <c:spPr>
              <a:solidFill>
                <a:schemeClr val="accent3"/>
              </a:solidFill>
              <a:ln>
                <a:noFill/>
              </a:ln>
              <a:effectLst/>
            </c:spPr>
            <c:extLst>
              <c:ext xmlns:c16="http://schemas.microsoft.com/office/drawing/2014/chart" uri="{C3380CC4-5D6E-409C-BE32-E72D297353CC}">
                <c16:uniqueId val="{00000038-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Sheet1!$B$11:$D$11</c:f>
              <c:numCache>
                <c:formatCode>h:mm;@</c:formatCode>
                <c:ptCount val="3"/>
                <c:pt idx="0">
                  <c:v>2.0833333333333333E-3</c:v>
                </c:pt>
                <c:pt idx="1">
                  <c:v>3.472222222222222E-3</c:v>
                </c:pt>
                <c:pt idx="2">
                  <c:v>6.9444444444444447E-4</c:v>
                </c:pt>
              </c:numCache>
            </c:numRef>
          </c:val>
          <c:extLst>
            <c:ext xmlns:c16="http://schemas.microsoft.com/office/drawing/2014/chart" uri="{C3380CC4-5D6E-409C-BE32-E72D297353CC}">
              <c16:uniqueId val="{00000039-4CEF-48A8-86F8-A96DF77C601D}"/>
            </c:ext>
          </c:extLst>
        </c:ser>
        <c:ser>
          <c:idx val="10"/>
          <c:order val="10"/>
          <c:tx>
            <c:strRef>
              <c:f>Sheet1!$A$12</c:f>
              <c:strCache>
                <c:ptCount val="1"/>
                <c:pt idx="0">
                  <c:v>Cable TV News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3B-4CEF-48A8-86F8-A96DF77C601D}"/>
              </c:ext>
            </c:extLst>
          </c:dPt>
          <c:dPt>
            <c:idx val="1"/>
            <c:bubble3D val="0"/>
            <c:spPr>
              <a:solidFill>
                <a:schemeClr val="accent2"/>
              </a:solidFill>
              <a:ln>
                <a:noFill/>
              </a:ln>
              <a:effectLst/>
            </c:spPr>
            <c:extLst>
              <c:ext xmlns:c16="http://schemas.microsoft.com/office/drawing/2014/chart" uri="{C3380CC4-5D6E-409C-BE32-E72D297353CC}">
                <c16:uniqueId val="{0000003D-4CEF-48A8-86F8-A96DF77C601D}"/>
              </c:ext>
            </c:extLst>
          </c:dPt>
          <c:dPt>
            <c:idx val="2"/>
            <c:bubble3D val="0"/>
            <c:spPr>
              <a:solidFill>
                <a:schemeClr val="accent3"/>
              </a:solidFill>
              <a:ln>
                <a:noFill/>
              </a:ln>
              <a:effectLst/>
            </c:spPr>
            <c:extLst>
              <c:ext xmlns:c16="http://schemas.microsoft.com/office/drawing/2014/chart" uri="{C3380CC4-5D6E-409C-BE32-E72D297353CC}">
                <c16:uniqueId val="{0000003F-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Sheet1!$B$12:$D$12</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40-4CEF-48A8-86F8-A96DF77C601D}"/>
            </c:ext>
          </c:extLst>
        </c:ser>
        <c:ser>
          <c:idx val="11"/>
          <c:order val="11"/>
          <c:tx>
            <c:strRef>
              <c:f>Sheet1!$A$13</c:f>
              <c:strCache>
                <c:ptCount val="1"/>
                <c:pt idx="0">
                  <c:v>Digital Newspaper</c:v>
                </c:pt>
              </c:strCache>
            </c:strRef>
          </c:tx>
          <c:dPt>
            <c:idx val="0"/>
            <c:bubble3D val="0"/>
            <c:spPr>
              <a:solidFill>
                <a:schemeClr val="accent1"/>
              </a:solidFill>
              <a:ln>
                <a:noFill/>
              </a:ln>
              <a:effectLst/>
            </c:spPr>
            <c:extLst>
              <c:ext xmlns:c16="http://schemas.microsoft.com/office/drawing/2014/chart" uri="{C3380CC4-5D6E-409C-BE32-E72D297353CC}">
                <c16:uniqueId val="{00000042-4CEF-48A8-86F8-A96DF77C601D}"/>
              </c:ext>
            </c:extLst>
          </c:dPt>
          <c:dPt>
            <c:idx val="1"/>
            <c:bubble3D val="0"/>
            <c:spPr>
              <a:solidFill>
                <a:schemeClr val="accent2"/>
              </a:solidFill>
              <a:ln>
                <a:noFill/>
              </a:ln>
              <a:effectLst/>
            </c:spPr>
            <c:extLst>
              <c:ext xmlns:c16="http://schemas.microsoft.com/office/drawing/2014/chart" uri="{C3380CC4-5D6E-409C-BE32-E72D297353CC}">
                <c16:uniqueId val="{00000044-4CEF-48A8-86F8-A96DF77C601D}"/>
              </c:ext>
            </c:extLst>
          </c:dPt>
          <c:dPt>
            <c:idx val="2"/>
            <c:bubble3D val="0"/>
            <c:spPr>
              <a:solidFill>
                <a:schemeClr val="accent3"/>
              </a:solidFill>
              <a:ln>
                <a:noFill/>
              </a:ln>
              <a:effectLst/>
            </c:spPr>
            <c:extLst>
              <c:ext xmlns:c16="http://schemas.microsoft.com/office/drawing/2014/chart" uri="{C3380CC4-5D6E-409C-BE32-E72D297353CC}">
                <c16:uniqueId val="{00000046-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Sheet1!$B$13:$D$13</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47-4CEF-48A8-86F8-A96DF77C601D}"/>
            </c:ext>
          </c:extLst>
        </c:ser>
        <c:ser>
          <c:idx val="12"/>
          <c:order val="12"/>
          <c:tx>
            <c:strRef>
              <c:f>Sheet1!$A$14</c:f>
              <c:strCache>
                <c:ptCount val="1"/>
                <c:pt idx="0">
                  <c:v>Local TV News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49-4CEF-48A8-86F8-A96DF77C601D}"/>
              </c:ext>
            </c:extLst>
          </c:dPt>
          <c:dPt>
            <c:idx val="1"/>
            <c:bubble3D val="0"/>
            <c:spPr>
              <a:solidFill>
                <a:schemeClr val="accent2"/>
              </a:solidFill>
              <a:ln>
                <a:noFill/>
              </a:ln>
              <a:effectLst/>
            </c:spPr>
            <c:extLst>
              <c:ext xmlns:c16="http://schemas.microsoft.com/office/drawing/2014/chart" uri="{C3380CC4-5D6E-409C-BE32-E72D297353CC}">
                <c16:uniqueId val="{0000004B-4CEF-48A8-86F8-A96DF77C601D}"/>
              </c:ext>
            </c:extLst>
          </c:dPt>
          <c:dPt>
            <c:idx val="2"/>
            <c:bubble3D val="0"/>
            <c:spPr>
              <a:solidFill>
                <a:schemeClr val="accent3"/>
              </a:solidFill>
              <a:ln>
                <a:noFill/>
              </a:ln>
              <a:effectLst/>
            </c:spPr>
            <c:extLst>
              <c:ext xmlns:c16="http://schemas.microsoft.com/office/drawing/2014/chart" uri="{C3380CC4-5D6E-409C-BE32-E72D297353CC}">
                <c16:uniqueId val="{0000004D-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Sheet1!$B$14:$D$14</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4E-4CEF-48A8-86F8-A96DF77C601D}"/>
            </c:ext>
          </c:extLst>
        </c:ser>
        <c:ser>
          <c:idx val="13"/>
          <c:order val="13"/>
          <c:tx>
            <c:strRef>
              <c:f>Sheet1!$A$15</c:f>
              <c:strCache>
                <c:ptCount val="1"/>
                <c:pt idx="0">
                  <c:v>Network Broadcast TV News Websites/Apps</c:v>
                </c:pt>
              </c:strCache>
            </c:strRef>
          </c:tx>
          <c:dPt>
            <c:idx val="0"/>
            <c:bubble3D val="0"/>
            <c:spPr>
              <a:solidFill>
                <a:schemeClr val="accent1"/>
              </a:solidFill>
              <a:ln>
                <a:noFill/>
              </a:ln>
              <a:effectLst/>
            </c:spPr>
            <c:extLst>
              <c:ext xmlns:c16="http://schemas.microsoft.com/office/drawing/2014/chart" uri="{C3380CC4-5D6E-409C-BE32-E72D297353CC}">
                <c16:uniqueId val="{00000050-4CEF-48A8-86F8-A96DF77C601D}"/>
              </c:ext>
            </c:extLst>
          </c:dPt>
          <c:dPt>
            <c:idx val="1"/>
            <c:bubble3D val="0"/>
            <c:spPr>
              <a:solidFill>
                <a:schemeClr val="accent2"/>
              </a:solidFill>
              <a:ln>
                <a:noFill/>
              </a:ln>
              <a:effectLst/>
            </c:spPr>
            <c:extLst>
              <c:ext xmlns:c16="http://schemas.microsoft.com/office/drawing/2014/chart" uri="{C3380CC4-5D6E-409C-BE32-E72D297353CC}">
                <c16:uniqueId val="{00000052-4CEF-48A8-86F8-A96DF77C601D}"/>
              </c:ext>
            </c:extLst>
          </c:dPt>
          <c:dPt>
            <c:idx val="2"/>
            <c:bubble3D val="0"/>
            <c:spPr>
              <a:solidFill>
                <a:schemeClr val="accent3"/>
              </a:solidFill>
              <a:ln>
                <a:noFill/>
              </a:ln>
              <a:effectLst/>
            </c:spPr>
            <c:extLst>
              <c:ext xmlns:c16="http://schemas.microsoft.com/office/drawing/2014/chart" uri="{C3380CC4-5D6E-409C-BE32-E72D297353CC}">
                <c16:uniqueId val="{00000054-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Sheet1!$B$15:$D$15</c:f>
              <c:numCache>
                <c:formatCode>h:mm;@</c:formatCode>
                <c:ptCount val="3"/>
                <c:pt idx="0">
                  <c:v>2.7777777777777779E-3</c:v>
                </c:pt>
                <c:pt idx="1">
                  <c:v>2.0833333333333333E-3</c:v>
                </c:pt>
                <c:pt idx="2">
                  <c:v>6.9444444444444447E-4</c:v>
                </c:pt>
              </c:numCache>
            </c:numRef>
          </c:val>
          <c:extLst>
            <c:ext xmlns:c16="http://schemas.microsoft.com/office/drawing/2014/chart" uri="{C3380CC4-5D6E-409C-BE32-E72D297353CC}">
              <c16:uniqueId val="{00000055-4CEF-48A8-86F8-A96DF77C601D}"/>
            </c:ext>
          </c:extLst>
        </c:ser>
        <c:ser>
          <c:idx val="14"/>
          <c:order val="14"/>
          <c:tx>
            <c:strRef>
              <c:f>Sheet1!$A$16</c:f>
              <c:strCache>
                <c:ptCount val="1"/>
                <c:pt idx="0">
                  <c:v>Digital magazine</c:v>
                </c:pt>
              </c:strCache>
            </c:strRef>
          </c:tx>
          <c:dPt>
            <c:idx val="0"/>
            <c:bubble3D val="0"/>
            <c:spPr>
              <a:solidFill>
                <a:schemeClr val="accent1"/>
              </a:solidFill>
              <a:ln>
                <a:noFill/>
              </a:ln>
              <a:effectLst/>
            </c:spPr>
            <c:extLst>
              <c:ext xmlns:c16="http://schemas.microsoft.com/office/drawing/2014/chart" uri="{C3380CC4-5D6E-409C-BE32-E72D297353CC}">
                <c16:uniqueId val="{00000057-4CEF-48A8-86F8-A96DF77C601D}"/>
              </c:ext>
            </c:extLst>
          </c:dPt>
          <c:dPt>
            <c:idx val="1"/>
            <c:bubble3D val="0"/>
            <c:spPr>
              <a:solidFill>
                <a:schemeClr val="accent2"/>
              </a:solidFill>
              <a:ln>
                <a:noFill/>
              </a:ln>
              <a:effectLst/>
            </c:spPr>
            <c:extLst>
              <c:ext xmlns:c16="http://schemas.microsoft.com/office/drawing/2014/chart" uri="{C3380CC4-5D6E-409C-BE32-E72D297353CC}">
                <c16:uniqueId val="{00000059-4CEF-48A8-86F8-A96DF77C601D}"/>
              </c:ext>
            </c:extLst>
          </c:dPt>
          <c:dPt>
            <c:idx val="2"/>
            <c:bubble3D val="0"/>
            <c:spPr>
              <a:solidFill>
                <a:schemeClr val="accent3"/>
              </a:solidFill>
              <a:ln>
                <a:noFill/>
              </a:ln>
              <a:effectLst/>
            </c:spPr>
            <c:extLst>
              <c:ext xmlns:c16="http://schemas.microsoft.com/office/drawing/2014/chart" uri="{C3380CC4-5D6E-409C-BE32-E72D297353CC}">
                <c16:uniqueId val="{0000005B-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Sheet1!$B$16:$D$16</c:f>
              <c:numCache>
                <c:formatCode>h:mm;@</c:formatCode>
                <c:ptCount val="3"/>
                <c:pt idx="0">
                  <c:v>1.3888888888888889E-3</c:v>
                </c:pt>
                <c:pt idx="1">
                  <c:v>1.3888888888888889E-3</c:v>
                </c:pt>
                <c:pt idx="2">
                  <c:v>6.9444444444444447E-4</c:v>
                </c:pt>
              </c:numCache>
            </c:numRef>
          </c:val>
          <c:extLst>
            <c:ext xmlns:c16="http://schemas.microsoft.com/office/drawing/2014/chart" uri="{C3380CC4-5D6E-409C-BE32-E72D297353CC}">
              <c16:uniqueId val="{0000005C-4CEF-48A8-86F8-A96DF77C601D}"/>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Republicans</a:t>
            </a:r>
          </a:p>
          <a:p>
            <a:pPr>
              <a:defRPr sz="1800">
                <a:solidFill>
                  <a:schemeClr val="tx1"/>
                </a:solidFill>
              </a:defRPr>
            </a:pPr>
            <a:r>
              <a:rPr lang="en-US" sz="1100" dirty="0">
                <a:solidFill>
                  <a:schemeClr val="tx1"/>
                </a:solidFill>
              </a:rPr>
              <a:t>% Choose Network </a:t>
            </a:r>
          </a:p>
        </c:rich>
      </c:tx>
      <c:layout>
        <c:manualLayout>
          <c:xMode val="edge"/>
          <c:yMode val="edge"/>
          <c:x val="0.22584695161280019"/>
          <c:y val="0.4837097862767154"/>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5685320356853206E-2"/>
          <c:y val="5.5680914885639296E-2"/>
          <c:w val="0.92862935928629364"/>
          <c:h val="0.88702737157855271"/>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4"/>
            <c:invertIfNegative val="0"/>
            <c:bubble3D val="1"/>
            <c:spPr>
              <a:solidFill>
                <a:schemeClr val="tx1">
                  <a:lumMod val="50000"/>
                  <a:lumOff val="50000"/>
                </a:schemeClr>
              </a:solidFill>
              <a:ln>
                <a:noFill/>
              </a:ln>
              <a:effectLst/>
            </c:spPr>
            <c:extLst>
              <c:ext xmlns:c16="http://schemas.microsoft.com/office/drawing/2014/chart" uri="{C3380CC4-5D6E-409C-BE32-E72D297353CC}">
                <c16:uniqueId val="{00000001-A96B-4F59-83AB-F0CAE51756F7}"/>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96B-4F59-83AB-F0CAE51756F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0.40100000000000002</c:v>
                </c:pt>
                <c:pt idx="1">
                  <c:v>0.37</c:v>
                </c:pt>
                <c:pt idx="2">
                  <c:v>0.36699999999999999</c:v>
                </c:pt>
                <c:pt idx="3">
                  <c:v>0.30599999999999999</c:v>
                </c:pt>
                <c:pt idx="4">
                  <c:v>0.224</c:v>
                </c:pt>
              </c:numCache>
            </c:numRef>
          </c:yVal>
          <c:bubbleSize>
            <c:numRef>
              <c:f>Sheet1!$C$2:$C$6</c:f>
              <c:numCache>
                <c:formatCode>General</c:formatCode>
                <c:ptCount val="5"/>
                <c:pt idx="0">
                  <c:v>4.01</c:v>
                </c:pt>
                <c:pt idx="1">
                  <c:v>3.7</c:v>
                </c:pt>
                <c:pt idx="2">
                  <c:v>3.67</c:v>
                </c:pt>
                <c:pt idx="3">
                  <c:v>3.06</c:v>
                </c:pt>
                <c:pt idx="4">
                  <c:v>2.2400000000000002</c:v>
                </c:pt>
              </c:numCache>
            </c:numRef>
          </c:bubbleSize>
          <c:bubble3D val="1"/>
          <c:extLst>
            <c:ext xmlns:c16="http://schemas.microsoft.com/office/drawing/2014/chart" uri="{C3380CC4-5D6E-409C-BE32-E72D297353CC}">
              <c16:uniqueId val="{00000002-A96B-4F59-83AB-F0CAE51756F7}"/>
            </c:ext>
          </c:extLst>
        </c:ser>
        <c:dLbls>
          <c:dLblPos val="ctr"/>
          <c:showLegendKey val="0"/>
          <c:showVal val="1"/>
          <c:showCatName val="0"/>
          <c:showSerName val="0"/>
          <c:showPercent val="0"/>
          <c:showBubbleSize val="0"/>
        </c:dLbls>
        <c:bubbleScale val="100"/>
        <c:showNegBubbles val="0"/>
        <c:axId val="845921768"/>
        <c:axId val="845923336"/>
      </c:bubbleChart>
      <c:valAx>
        <c:axId val="845921768"/>
        <c:scaling>
          <c:orientation val="minMax"/>
        </c:scaling>
        <c:delete val="1"/>
        <c:axPos val="b"/>
        <c:numFmt formatCode="General" sourceLinked="1"/>
        <c:majorTickMark val="out"/>
        <c:minorTickMark val="none"/>
        <c:tickLblPos val="nextTo"/>
        <c:crossAx val="845923336"/>
        <c:crosses val="autoZero"/>
        <c:crossBetween val="midCat"/>
      </c:valAx>
      <c:valAx>
        <c:axId val="845923336"/>
        <c:scaling>
          <c:orientation val="minMax"/>
          <c:max val="0.55000000000000004"/>
          <c:min val="0"/>
        </c:scaling>
        <c:delete val="1"/>
        <c:axPos val="l"/>
        <c:numFmt formatCode="General" sourceLinked="1"/>
        <c:majorTickMark val="out"/>
        <c:minorTickMark val="none"/>
        <c:tickLblPos val="nextTo"/>
        <c:crossAx val="8459217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Democrats</a:t>
            </a:r>
          </a:p>
          <a:p>
            <a:pPr>
              <a:defRPr sz="1800">
                <a:solidFill>
                  <a:schemeClr val="tx1"/>
                </a:solidFill>
              </a:defRPr>
            </a:pPr>
            <a:r>
              <a:rPr lang="en-US" sz="1100" dirty="0">
                <a:solidFill>
                  <a:schemeClr val="tx1"/>
                </a:solidFill>
              </a:rPr>
              <a:t>% Choose Network </a:t>
            </a:r>
          </a:p>
        </c:rich>
      </c:tx>
      <c:layout>
        <c:manualLayout>
          <c:xMode val="edge"/>
          <c:yMode val="edge"/>
          <c:x val="0.21935871154791781"/>
          <c:y val="0.45513835770528682"/>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2708840227088401E-2"/>
          <c:y val="8.901424821897265E-2"/>
          <c:w val="0.92862935928629364"/>
          <c:h val="0.88702737157855271"/>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3"/>
            <c:invertIfNegative val="0"/>
            <c:bubble3D val="1"/>
            <c:spPr>
              <a:solidFill>
                <a:srgbClr val="0000FF"/>
              </a:solidFill>
              <a:ln>
                <a:noFill/>
              </a:ln>
              <a:effectLst/>
            </c:spPr>
            <c:extLst>
              <c:ext xmlns:c16="http://schemas.microsoft.com/office/drawing/2014/chart" uri="{C3380CC4-5D6E-409C-BE32-E72D297353CC}">
                <c16:uniqueId val="{00000004-8B54-4AE8-97E6-E1B68742CA20}"/>
              </c:ext>
            </c:extLst>
          </c:dPt>
          <c:dPt>
            <c:idx val="4"/>
            <c:invertIfNegative val="0"/>
            <c:bubble3D val="1"/>
            <c:spPr>
              <a:solidFill>
                <a:srgbClr val="6F6F6F"/>
              </a:solidFill>
              <a:ln>
                <a:noFill/>
              </a:ln>
              <a:effectLst/>
            </c:spPr>
            <c:extLst>
              <c:ext xmlns:c16="http://schemas.microsoft.com/office/drawing/2014/chart" uri="{C3380CC4-5D6E-409C-BE32-E72D297353CC}">
                <c16:uniqueId val="{00000001-305F-4A90-A4A8-0928BC8D125B}"/>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305F-4A90-A4A8-0928BC8D125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0.46400000000000002</c:v>
                </c:pt>
                <c:pt idx="1">
                  <c:v>0.45200000000000001</c:v>
                </c:pt>
                <c:pt idx="2">
                  <c:v>0.43099999999999999</c:v>
                </c:pt>
                <c:pt idx="3">
                  <c:v>0.27</c:v>
                </c:pt>
                <c:pt idx="4">
                  <c:v>0.20699999999999999</c:v>
                </c:pt>
              </c:numCache>
            </c:numRef>
          </c:yVal>
          <c:bubbleSize>
            <c:numRef>
              <c:f>Sheet1!$C$2:$C$6</c:f>
              <c:numCache>
                <c:formatCode>General</c:formatCode>
                <c:ptCount val="5"/>
                <c:pt idx="0">
                  <c:v>4.6399999999999997</c:v>
                </c:pt>
                <c:pt idx="1">
                  <c:v>4.5199999999999996</c:v>
                </c:pt>
                <c:pt idx="2">
                  <c:v>4.3099999999999996</c:v>
                </c:pt>
                <c:pt idx="3">
                  <c:v>2.7</c:v>
                </c:pt>
                <c:pt idx="4">
                  <c:v>2.0699999999999998</c:v>
                </c:pt>
              </c:numCache>
            </c:numRef>
          </c:bubbleSize>
          <c:bubble3D val="1"/>
          <c:extLst>
            <c:ext xmlns:c16="http://schemas.microsoft.com/office/drawing/2014/chart" uri="{C3380CC4-5D6E-409C-BE32-E72D297353CC}">
              <c16:uniqueId val="{00000002-305F-4A90-A4A8-0928BC8D125B}"/>
            </c:ext>
          </c:extLst>
        </c:ser>
        <c:dLbls>
          <c:dLblPos val="ctr"/>
          <c:showLegendKey val="0"/>
          <c:showVal val="1"/>
          <c:showCatName val="0"/>
          <c:showSerName val="0"/>
          <c:showPercent val="0"/>
          <c:showBubbleSize val="0"/>
        </c:dLbls>
        <c:bubbleScale val="100"/>
        <c:showNegBubbles val="0"/>
        <c:axId val="845923728"/>
        <c:axId val="845912360"/>
      </c:bubbleChart>
      <c:valAx>
        <c:axId val="845923728"/>
        <c:scaling>
          <c:orientation val="minMax"/>
        </c:scaling>
        <c:delete val="1"/>
        <c:axPos val="b"/>
        <c:numFmt formatCode="General" sourceLinked="1"/>
        <c:majorTickMark val="out"/>
        <c:minorTickMark val="none"/>
        <c:tickLblPos val="nextTo"/>
        <c:crossAx val="845912360"/>
        <c:crosses val="autoZero"/>
        <c:crossBetween val="midCat"/>
      </c:valAx>
      <c:valAx>
        <c:axId val="845912360"/>
        <c:scaling>
          <c:orientation val="minMax"/>
          <c:max val="0.60000000000000009"/>
          <c:min val="0"/>
        </c:scaling>
        <c:delete val="1"/>
        <c:axPos val="l"/>
        <c:numFmt formatCode="General" sourceLinked="1"/>
        <c:majorTickMark val="out"/>
        <c:minorTickMark val="none"/>
        <c:tickLblPos val="nextTo"/>
        <c:crossAx val="845923728"/>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Independents</a:t>
            </a:r>
          </a:p>
          <a:p>
            <a:pPr>
              <a:defRPr sz="1800">
                <a:solidFill>
                  <a:schemeClr val="tx1"/>
                </a:solidFill>
              </a:defRPr>
            </a:pPr>
            <a:r>
              <a:rPr lang="en-US" sz="1100" dirty="0">
                <a:solidFill>
                  <a:schemeClr val="tx1"/>
                </a:solidFill>
              </a:rPr>
              <a:t>% Choose Network </a:t>
            </a:r>
          </a:p>
        </c:rich>
      </c:tx>
      <c:layout>
        <c:manualLayout>
          <c:xMode val="edge"/>
          <c:yMode val="edge"/>
          <c:x val="0.14149983076932898"/>
          <c:y val="0.4837097862767154"/>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5685320356853206E-2"/>
          <c:y val="5.5680914885639296E-2"/>
          <c:w val="0.92862935928629364"/>
          <c:h val="0.88702737157855271"/>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4"/>
            <c:invertIfNegative val="0"/>
            <c:bubble3D val="1"/>
            <c:spPr>
              <a:solidFill>
                <a:schemeClr val="tx1">
                  <a:lumMod val="50000"/>
                  <a:lumOff val="50000"/>
                </a:schemeClr>
              </a:solidFill>
              <a:ln>
                <a:noFill/>
              </a:ln>
              <a:effectLst/>
            </c:spPr>
            <c:extLst>
              <c:ext xmlns:c16="http://schemas.microsoft.com/office/drawing/2014/chart" uri="{C3380CC4-5D6E-409C-BE32-E72D297353CC}">
                <c16:uniqueId val="{00000001-E4D1-44AA-8E80-3D51CCA0CA53}"/>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E4D1-44AA-8E80-3D51CCA0CA5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0.36899999999999999</c:v>
                </c:pt>
                <c:pt idx="1">
                  <c:v>0.36299999999999999</c:v>
                </c:pt>
                <c:pt idx="2">
                  <c:v>0.309</c:v>
                </c:pt>
                <c:pt idx="3">
                  <c:v>0.308</c:v>
                </c:pt>
                <c:pt idx="4">
                  <c:v>0.13400000000000001</c:v>
                </c:pt>
              </c:numCache>
            </c:numRef>
          </c:yVal>
          <c:bubbleSize>
            <c:numRef>
              <c:f>Sheet1!$C$2:$C$6</c:f>
              <c:numCache>
                <c:formatCode>General</c:formatCode>
                <c:ptCount val="5"/>
                <c:pt idx="0">
                  <c:v>3.69</c:v>
                </c:pt>
                <c:pt idx="1">
                  <c:v>3.63</c:v>
                </c:pt>
                <c:pt idx="2">
                  <c:v>3.09</c:v>
                </c:pt>
                <c:pt idx="3">
                  <c:v>3.08</c:v>
                </c:pt>
                <c:pt idx="4">
                  <c:v>1.34</c:v>
                </c:pt>
              </c:numCache>
            </c:numRef>
          </c:bubbleSize>
          <c:bubble3D val="1"/>
          <c:extLst>
            <c:ext xmlns:c16="http://schemas.microsoft.com/office/drawing/2014/chart" uri="{C3380CC4-5D6E-409C-BE32-E72D297353CC}">
              <c16:uniqueId val="{00000002-E4D1-44AA-8E80-3D51CCA0CA53}"/>
            </c:ext>
          </c:extLst>
        </c:ser>
        <c:dLbls>
          <c:dLblPos val="ctr"/>
          <c:showLegendKey val="0"/>
          <c:showVal val="1"/>
          <c:showCatName val="0"/>
          <c:showSerName val="0"/>
          <c:showPercent val="0"/>
          <c:showBubbleSize val="0"/>
        </c:dLbls>
        <c:bubbleScale val="100"/>
        <c:showNegBubbles val="0"/>
        <c:axId val="845912752"/>
        <c:axId val="845920984"/>
      </c:bubbleChart>
      <c:valAx>
        <c:axId val="845912752"/>
        <c:scaling>
          <c:orientation val="minMax"/>
        </c:scaling>
        <c:delete val="1"/>
        <c:axPos val="b"/>
        <c:numFmt formatCode="General" sourceLinked="1"/>
        <c:majorTickMark val="out"/>
        <c:minorTickMark val="none"/>
        <c:tickLblPos val="nextTo"/>
        <c:crossAx val="845920984"/>
        <c:crosses val="autoZero"/>
        <c:crossBetween val="midCat"/>
      </c:valAx>
      <c:valAx>
        <c:axId val="845920984"/>
        <c:scaling>
          <c:orientation val="minMax"/>
          <c:max val="0.43000000000000005"/>
          <c:min val="0"/>
        </c:scaling>
        <c:delete val="1"/>
        <c:axPos val="l"/>
        <c:numFmt formatCode="General" sourceLinked="1"/>
        <c:majorTickMark val="out"/>
        <c:minorTickMark val="none"/>
        <c:tickLblPos val="nextTo"/>
        <c:crossAx val="8459127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i="0" baseline="0" dirty="0">
                <a:effectLst/>
              </a:rPr>
              <a:t>% Reached Yesterday</a:t>
            </a:r>
            <a:endParaRPr lang="en-US" sz="1400" dirty="0">
              <a:effectLst/>
            </a:endParaRPr>
          </a:p>
        </c:rich>
      </c:tx>
      <c:layout>
        <c:manualLayout>
          <c:xMode val="edge"/>
          <c:yMode val="edge"/>
          <c:x val="0.41130203747151772"/>
          <c:y val="4.3689667717249608E-2"/>
        </c:manualLayout>
      </c:layout>
      <c:overlay val="0"/>
      <c:spPr>
        <a:noFill/>
        <a:ln>
          <a:noFill/>
        </a:ln>
        <a:effectLst/>
      </c:spPr>
    </c:title>
    <c:autoTitleDeleted val="0"/>
    <c:plotArea>
      <c:layout>
        <c:manualLayout>
          <c:layoutTarget val="inner"/>
          <c:xMode val="edge"/>
          <c:yMode val="edge"/>
          <c:x val="3.8270360014230349E-2"/>
          <c:y val="7.1087883743397667E-2"/>
          <c:w val="0.94483776991546264"/>
          <c:h val="0.56251366030740058"/>
        </c:manualLayout>
      </c:layout>
      <c:barChart>
        <c:barDir val="col"/>
        <c:grouping val="clustered"/>
        <c:varyColors val="0"/>
        <c:ser>
          <c:idx val="0"/>
          <c:order val="0"/>
          <c:tx>
            <c:strRef>
              <c:f>Sheet1!$A$2</c:f>
              <c:strCache>
                <c:ptCount val="1"/>
                <c:pt idx="0">
                  <c:v>Television (Broadcast/Cable)</c:v>
                </c:pt>
              </c:strCache>
            </c:strRef>
          </c:tx>
          <c:spPr>
            <a:solidFill>
              <a:srgbClr val="8AB7FF"/>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Sheet1!$B$2:$D$2</c:f>
              <c:numCache>
                <c:formatCode>0.0%</c:formatCode>
                <c:ptCount val="3"/>
                <c:pt idx="0">
                  <c:v>0.65718035192593738</c:v>
                </c:pt>
                <c:pt idx="1">
                  <c:v>0.71799999999999997</c:v>
                </c:pt>
                <c:pt idx="2">
                  <c:v>0.80500000000000005</c:v>
                </c:pt>
              </c:numCache>
            </c:numRef>
          </c:val>
          <c:extLst>
            <c:ext xmlns:c16="http://schemas.microsoft.com/office/drawing/2014/chart" uri="{C3380CC4-5D6E-409C-BE32-E72D297353CC}">
              <c16:uniqueId val="{00000000-7E8D-4A8C-B622-FB448FAC3AA8}"/>
            </c:ext>
          </c:extLst>
        </c:ser>
        <c:ser>
          <c:idx val="1"/>
          <c:order val="1"/>
          <c:tx>
            <c:strRef>
              <c:f>Sheet1!$A$3</c:f>
              <c:strCache>
                <c:ptCount val="1"/>
                <c:pt idx="0">
                  <c:v>Broadcast TV</c:v>
                </c:pt>
              </c:strCache>
            </c:strRef>
          </c:tx>
          <c:spPr>
            <a:solidFill>
              <a:srgbClr val="3D3DFF"/>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Sheet1!$B$3:$D$3</c:f>
              <c:numCache>
                <c:formatCode>0.0%</c:formatCode>
                <c:ptCount val="3"/>
                <c:pt idx="0">
                  <c:v>0.64820900783657631</c:v>
                </c:pt>
                <c:pt idx="1">
                  <c:v>0.71299999999999997</c:v>
                </c:pt>
                <c:pt idx="2">
                  <c:v>0.79900000000000004</c:v>
                </c:pt>
              </c:numCache>
            </c:numRef>
          </c:val>
          <c:extLst>
            <c:ext xmlns:c16="http://schemas.microsoft.com/office/drawing/2014/chart" uri="{C3380CC4-5D6E-409C-BE32-E72D297353CC}">
              <c16:uniqueId val="{00000001-7E8D-4A8C-B622-FB448FAC3AA8}"/>
            </c:ext>
          </c:extLst>
        </c:ser>
        <c:ser>
          <c:idx val="2"/>
          <c:order val="2"/>
          <c:tx>
            <c:strRef>
              <c:f>Sheet1!$A$4</c:f>
              <c:strCache>
                <c:ptCount val="1"/>
                <c:pt idx="0">
                  <c:v>Social Media</c:v>
                </c:pt>
              </c:strCache>
            </c:strRef>
          </c:tx>
          <c:spPr>
            <a:solidFill>
              <a:srgbClr val="FF0A0A"/>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Sheet1!$B$4:$D$4</c:f>
              <c:numCache>
                <c:formatCode>0.0%</c:formatCode>
                <c:ptCount val="3"/>
                <c:pt idx="0">
                  <c:v>0.5813158640256979</c:v>
                </c:pt>
                <c:pt idx="1">
                  <c:v>0.58799999999999997</c:v>
                </c:pt>
                <c:pt idx="2">
                  <c:v>0.52600000000000002</c:v>
                </c:pt>
              </c:numCache>
            </c:numRef>
          </c:val>
          <c:extLst>
            <c:ext xmlns:c16="http://schemas.microsoft.com/office/drawing/2014/chart" uri="{C3380CC4-5D6E-409C-BE32-E72D297353CC}">
              <c16:uniqueId val="{00000002-7E8D-4A8C-B622-FB448FAC3AA8}"/>
            </c:ext>
          </c:extLst>
        </c:ser>
        <c:ser>
          <c:idx val="3"/>
          <c:order val="3"/>
          <c:tx>
            <c:strRef>
              <c:f>Sheet1!$A$5</c:f>
              <c:strCache>
                <c:ptCount val="1"/>
                <c:pt idx="0">
                  <c:v>Streaming Programs on TV With Ads </c:v>
                </c:pt>
              </c:strCache>
            </c:strRef>
          </c:tx>
          <c:spPr>
            <a:solidFill>
              <a:srgbClr val="D9F4BE"/>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Sheet1!$B$5:$D$5</c:f>
              <c:numCache>
                <c:formatCode>0.0%</c:formatCode>
                <c:ptCount val="3"/>
                <c:pt idx="0">
                  <c:v>0.55927345044743182</c:v>
                </c:pt>
                <c:pt idx="1">
                  <c:v>0.56100000000000005</c:v>
                </c:pt>
                <c:pt idx="2">
                  <c:v>0.44900000000000001</c:v>
                </c:pt>
              </c:numCache>
            </c:numRef>
          </c:val>
          <c:extLst>
            <c:ext xmlns:c16="http://schemas.microsoft.com/office/drawing/2014/chart" uri="{C3380CC4-5D6E-409C-BE32-E72D297353CC}">
              <c16:uniqueId val="{00000003-7E8D-4A8C-B622-FB448FAC3AA8}"/>
            </c:ext>
          </c:extLst>
        </c:ser>
        <c:ser>
          <c:idx val="4"/>
          <c:order val="4"/>
          <c:tx>
            <c:strRef>
              <c:f>Sheet1!$A$6</c:f>
              <c:strCache>
                <c:ptCount val="1"/>
                <c:pt idx="0">
                  <c:v>Streaming Video Other Than TV Programs on Digital Media</c:v>
                </c:pt>
              </c:strCache>
            </c:strRef>
          </c:tx>
          <c:spPr>
            <a:solidFill>
              <a:srgbClr val="70ACAC"/>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Sheet1!$B$6:$D$6</c:f>
              <c:numCache>
                <c:formatCode>0.0%</c:formatCode>
                <c:ptCount val="3"/>
                <c:pt idx="0">
                  <c:v>0.50965442566673247</c:v>
                </c:pt>
                <c:pt idx="1">
                  <c:v>0.45300000000000001</c:v>
                </c:pt>
                <c:pt idx="2">
                  <c:v>0.3</c:v>
                </c:pt>
              </c:numCache>
            </c:numRef>
          </c:val>
          <c:extLst>
            <c:ext xmlns:c16="http://schemas.microsoft.com/office/drawing/2014/chart" uri="{C3380CC4-5D6E-409C-BE32-E72D297353CC}">
              <c16:uniqueId val="{00000004-7E8D-4A8C-B622-FB448FAC3AA8}"/>
            </c:ext>
          </c:extLst>
        </c:ser>
        <c:ser>
          <c:idx val="5"/>
          <c:order val="5"/>
          <c:tx>
            <c:strRef>
              <c:f>Sheet1!$A$7</c:f>
              <c:strCache>
                <c:ptCount val="1"/>
                <c:pt idx="0">
                  <c:v>Search </c:v>
                </c:pt>
              </c:strCache>
            </c:strRef>
          </c:tx>
          <c:spPr>
            <a:solidFill>
              <a:srgbClr val="0A9B0A"/>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Sheet1!$B$7:$D$7</c:f>
              <c:numCache>
                <c:formatCode>0.0%</c:formatCode>
                <c:ptCount val="3"/>
                <c:pt idx="0">
                  <c:v>0.50440377928800784</c:v>
                </c:pt>
                <c:pt idx="1">
                  <c:v>0.56200000000000006</c:v>
                </c:pt>
                <c:pt idx="2">
                  <c:v>0.55100000000000005</c:v>
                </c:pt>
              </c:numCache>
            </c:numRef>
          </c:val>
          <c:extLst>
            <c:ext xmlns:c16="http://schemas.microsoft.com/office/drawing/2014/chart" uri="{C3380CC4-5D6E-409C-BE32-E72D297353CC}">
              <c16:uniqueId val="{00000005-7E8D-4A8C-B622-FB448FAC3AA8}"/>
            </c:ext>
          </c:extLst>
        </c:ser>
        <c:ser>
          <c:idx val="6"/>
          <c:order val="6"/>
          <c:tx>
            <c:strRef>
              <c:f>Sheet1!$A$8</c:f>
              <c:strCache>
                <c:ptCount val="1"/>
                <c:pt idx="0">
                  <c:v>Cable TV</c:v>
                </c:pt>
              </c:strCache>
            </c:strRef>
          </c:tx>
          <c:spPr>
            <a:solidFill>
              <a:srgbClr val="828282"/>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Sheet1!$B$8:$D$8</c:f>
              <c:numCache>
                <c:formatCode>0.0%</c:formatCode>
                <c:ptCount val="3"/>
                <c:pt idx="0">
                  <c:v>0.50041004668615241</c:v>
                </c:pt>
                <c:pt idx="1">
                  <c:v>0.53200000000000003</c:v>
                </c:pt>
                <c:pt idx="2">
                  <c:v>0.55800000000000005</c:v>
                </c:pt>
              </c:numCache>
            </c:numRef>
          </c:val>
          <c:extLst>
            <c:ext xmlns:c16="http://schemas.microsoft.com/office/drawing/2014/chart" uri="{C3380CC4-5D6E-409C-BE32-E72D297353CC}">
              <c16:uniqueId val="{00000006-7E8D-4A8C-B622-FB448FAC3AA8}"/>
            </c:ext>
          </c:extLst>
        </c:ser>
        <c:ser>
          <c:idx val="7"/>
          <c:order val="7"/>
          <c:tx>
            <c:strRef>
              <c:f>Sheet1!$A$9</c:f>
              <c:strCache>
                <c:ptCount val="1"/>
                <c:pt idx="0">
                  <c:v>Streaming Programs on TV No Ads </c:v>
                </c:pt>
              </c:strCache>
            </c:strRef>
          </c:tx>
          <c:spPr>
            <a:solidFill>
              <a:srgbClr val="9BA767"/>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Sheet1!$B$9:$D$9</c:f>
              <c:numCache>
                <c:formatCode>0.0%</c:formatCode>
                <c:ptCount val="3"/>
                <c:pt idx="0">
                  <c:v>0.49691256057771155</c:v>
                </c:pt>
                <c:pt idx="1">
                  <c:v>0.46700000000000003</c:v>
                </c:pt>
                <c:pt idx="2">
                  <c:v>0.314</c:v>
                </c:pt>
              </c:numCache>
            </c:numRef>
          </c:val>
          <c:extLst>
            <c:ext xmlns:c16="http://schemas.microsoft.com/office/drawing/2014/chart" uri="{C3380CC4-5D6E-409C-BE32-E72D297353CC}">
              <c16:uniqueId val="{00000007-7E8D-4A8C-B622-FB448FAC3AA8}"/>
            </c:ext>
          </c:extLst>
        </c:ser>
        <c:ser>
          <c:idx val="8"/>
          <c:order val="8"/>
          <c:tx>
            <c:strRef>
              <c:f>Sheet1!$A$10</c:f>
              <c:strCache>
                <c:ptCount val="1"/>
                <c:pt idx="0">
                  <c:v>Email</c:v>
                </c:pt>
              </c:strCache>
            </c:strRef>
          </c:tx>
          <c:spPr>
            <a:solidFill>
              <a:srgbClr val="8EFE60"/>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Sheet1!$B$10:$D$10</c:f>
              <c:numCache>
                <c:formatCode>0.0%</c:formatCode>
                <c:ptCount val="3"/>
                <c:pt idx="0">
                  <c:v>0.47336192212526623</c:v>
                </c:pt>
                <c:pt idx="1">
                  <c:v>0.57399999999999995</c:v>
                </c:pt>
                <c:pt idx="2">
                  <c:v>0.70899999999999996</c:v>
                </c:pt>
              </c:numCache>
            </c:numRef>
          </c:val>
          <c:extLst>
            <c:ext xmlns:c16="http://schemas.microsoft.com/office/drawing/2014/chart" uri="{C3380CC4-5D6E-409C-BE32-E72D297353CC}">
              <c16:uniqueId val="{00000008-7E8D-4A8C-B622-FB448FAC3AA8}"/>
            </c:ext>
          </c:extLst>
        </c:ser>
        <c:ser>
          <c:idx val="9"/>
          <c:order val="9"/>
          <c:tx>
            <c:strRef>
              <c:f>Sheet1!$A$11</c:f>
              <c:strCache>
                <c:ptCount val="1"/>
                <c:pt idx="0">
                  <c:v>Streaming Programs on Digital Media With Ads</c:v>
                </c:pt>
              </c:strCache>
            </c:strRef>
          </c:tx>
          <c:spPr>
            <a:solidFill>
              <a:srgbClr val="FFB9A4"/>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Sheet1!$B$11:$D$11</c:f>
              <c:numCache>
                <c:formatCode>0.0%</c:formatCode>
                <c:ptCount val="3"/>
                <c:pt idx="0">
                  <c:v>0.42827819440757631</c:v>
                </c:pt>
                <c:pt idx="1">
                  <c:v>0.40300000000000002</c:v>
                </c:pt>
                <c:pt idx="2">
                  <c:v>0.27300000000000002</c:v>
                </c:pt>
              </c:numCache>
            </c:numRef>
          </c:val>
          <c:extLst>
            <c:ext xmlns:c16="http://schemas.microsoft.com/office/drawing/2014/chart" uri="{C3380CC4-5D6E-409C-BE32-E72D297353CC}">
              <c16:uniqueId val="{00000009-7E8D-4A8C-B622-FB448FAC3AA8}"/>
            </c:ext>
          </c:extLst>
        </c:ser>
        <c:ser>
          <c:idx val="10"/>
          <c:order val="10"/>
          <c:tx>
            <c:strRef>
              <c:f>Sheet1!$A$12</c:f>
              <c:strCache>
                <c:ptCount val="1"/>
                <c:pt idx="0">
                  <c:v>Streaming Video Other Than TV Programs on TV</c:v>
                </c:pt>
              </c:strCache>
            </c:strRef>
          </c:tx>
          <c:spPr>
            <a:solidFill>
              <a:srgbClr val="D9D905"/>
            </a:solidFill>
            <a:ln>
              <a:solidFill>
                <a:sysClr val="windowText" lastClr="000000"/>
              </a:solid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5-98A4-4657-BFF7-AF15D1E5BB8D}"/>
              </c:ext>
            </c:extLst>
          </c:dPt>
          <c:cat>
            <c:strRef>
              <c:f>Sheet1!$B$1:$D$1</c:f>
              <c:strCache>
                <c:ptCount val="3"/>
                <c:pt idx="0">
                  <c:v>A18-34</c:v>
                </c:pt>
                <c:pt idx="1">
                  <c:v>A25-54</c:v>
                </c:pt>
                <c:pt idx="2">
                  <c:v>A35+</c:v>
                </c:pt>
              </c:strCache>
            </c:strRef>
          </c:cat>
          <c:val>
            <c:numRef>
              <c:f>Sheet1!$B$12:$D$12</c:f>
              <c:numCache>
                <c:formatCode>0.0%</c:formatCode>
                <c:ptCount val="3"/>
                <c:pt idx="0">
                  <c:v>0.42580231495550241</c:v>
                </c:pt>
                <c:pt idx="1">
                  <c:v>0.39100000000000001</c:v>
                </c:pt>
                <c:pt idx="2">
                  <c:v>0.247</c:v>
                </c:pt>
              </c:numCache>
            </c:numRef>
          </c:val>
          <c:extLst>
            <c:ext xmlns:c16="http://schemas.microsoft.com/office/drawing/2014/chart" uri="{C3380CC4-5D6E-409C-BE32-E72D297353CC}">
              <c16:uniqueId val="{0000000A-7E8D-4A8C-B622-FB448FAC3AA8}"/>
            </c:ext>
          </c:extLst>
        </c:ser>
        <c:ser>
          <c:idx val="11"/>
          <c:order val="11"/>
          <c:tx>
            <c:strRef>
              <c:f>Sheet1!$A$13</c:f>
              <c:strCache>
                <c:ptCount val="1"/>
                <c:pt idx="0">
                  <c:v>Radio</c:v>
                </c:pt>
              </c:strCache>
            </c:strRef>
          </c:tx>
          <c:spPr>
            <a:solidFill>
              <a:srgbClr val="FFAFFF"/>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Sheet1!$B$13:$D$13</c:f>
              <c:numCache>
                <c:formatCode>0.0%</c:formatCode>
                <c:ptCount val="3"/>
                <c:pt idx="0">
                  <c:v>0.35300756350103468</c:v>
                </c:pt>
                <c:pt idx="1">
                  <c:v>0.43099999999999999</c:v>
                </c:pt>
                <c:pt idx="2">
                  <c:v>0.46200000000000002</c:v>
                </c:pt>
              </c:numCache>
            </c:numRef>
          </c:val>
          <c:extLst>
            <c:ext xmlns:c16="http://schemas.microsoft.com/office/drawing/2014/chart" uri="{C3380CC4-5D6E-409C-BE32-E72D297353CC}">
              <c16:uniqueId val="{0000000B-7E8D-4A8C-B622-FB448FAC3AA8}"/>
            </c:ext>
          </c:extLst>
        </c:ser>
        <c:ser>
          <c:idx val="12"/>
          <c:order val="12"/>
          <c:tx>
            <c:strRef>
              <c:f>Sheet1!$A$14</c:f>
              <c:strCache>
                <c:ptCount val="1"/>
                <c:pt idx="0">
                  <c:v>Streaming Audio</c:v>
                </c:pt>
              </c:strCache>
            </c:strRef>
          </c:tx>
          <c:spPr>
            <a:solidFill>
              <a:srgbClr val="FF6F6F"/>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Sheet1!$B$14:$D$14</c:f>
              <c:numCache>
                <c:formatCode>0.0%</c:formatCode>
                <c:ptCount val="3"/>
                <c:pt idx="0">
                  <c:v>0.33211576124229136</c:v>
                </c:pt>
                <c:pt idx="1">
                  <c:v>0.27400000000000002</c:v>
                </c:pt>
                <c:pt idx="2">
                  <c:v>0.157</c:v>
                </c:pt>
              </c:numCache>
            </c:numRef>
          </c:val>
          <c:extLst>
            <c:ext xmlns:c16="http://schemas.microsoft.com/office/drawing/2014/chart" uri="{C3380CC4-5D6E-409C-BE32-E72D297353CC}">
              <c16:uniqueId val="{0000000C-7E8D-4A8C-B622-FB448FAC3AA8}"/>
            </c:ext>
          </c:extLst>
        </c:ser>
        <c:ser>
          <c:idx val="13"/>
          <c:order val="13"/>
          <c:tx>
            <c:strRef>
              <c:f>Sheet1!$A$15</c:f>
              <c:strCache>
                <c:ptCount val="1"/>
                <c:pt idx="0">
                  <c:v>Streaming Programs on Digital Media No Ads</c:v>
                </c:pt>
              </c:strCache>
            </c:strRef>
          </c:tx>
          <c:spPr>
            <a:solidFill>
              <a:srgbClr val="940505"/>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Sheet1!$B$15:$D$15</c:f>
              <c:numCache>
                <c:formatCode>0.0%</c:formatCode>
                <c:ptCount val="3"/>
                <c:pt idx="0">
                  <c:v>0.30660083951179423</c:v>
                </c:pt>
                <c:pt idx="1">
                  <c:v>0.27100000000000002</c:v>
                </c:pt>
                <c:pt idx="2">
                  <c:v>0.14799999999999999</c:v>
                </c:pt>
              </c:numCache>
            </c:numRef>
          </c:val>
          <c:extLst>
            <c:ext xmlns:c16="http://schemas.microsoft.com/office/drawing/2014/chart" uri="{C3380CC4-5D6E-409C-BE32-E72D297353CC}">
              <c16:uniqueId val="{0000000D-7E8D-4A8C-B622-FB448FAC3AA8}"/>
            </c:ext>
          </c:extLst>
        </c:ser>
        <c:ser>
          <c:idx val="14"/>
          <c:order val="14"/>
          <c:tx>
            <c:strRef>
              <c:f>Sheet1!$A$16</c:f>
              <c:strCache>
                <c:ptCount val="1"/>
                <c:pt idx="0">
                  <c:v>Broadcast TV News Websites/Apps</c:v>
                </c:pt>
              </c:strCache>
            </c:strRef>
          </c:tx>
          <c:spPr>
            <a:solidFill>
              <a:srgbClr val="0AAFE6"/>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Sheet1!$B$16:$D$16</c:f>
              <c:numCache>
                <c:formatCode>0.0%</c:formatCode>
                <c:ptCount val="3"/>
                <c:pt idx="0">
                  <c:v>0.25061440977145227</c:v>
                </c:pt>
                <c:pt idx="1">
                  <c:v>0.24199999999999999</c:v>
                </c:pt>
                <c:pt idx="2">
                  <c:v>0.22700000000000001</c:v>
                </c:pt>
              </c:numCache>
            </c:numRef>
          </c:val>
          <c:extLst>
            <c:ext xmlns:c16="http://schemas.microsoft.com/office/drawing/2014/chart" uri="{C3380CC4-5D6E-409C-BE32-E72D297353CC}">
              <c16:uniqueId val="{0000000E-7E8D-4A8C-B622-FB448FAC3AA8}"/>
            </c:ext>
          </c:extLst>
        </c:ser>
        <c:ser>
          <c:idx val="15"/>
          <c:order val="15"/>
          <c:tx>
            <c:strRef>
              <c:f>Sheet1!$A$17</c:f>
              <c:strCache>
                <c:ptCount val="1"/>
                <c:pt idx="0">
                  <c:v>Podcasts</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Sheet1!$B$17:$D$17</c:f>
              <c:numCache>
                <c:formatCode>0.0%</c:formatCode>
                <c:ptCount val="3"/>
                <c:pt idx="0">
                  <c:v>0.21366701171672114</c:v>
                </c:pt>
                <c:pt idx="1">
                  <c:v>0.19800000000000001</c:v>
                </c:pt>
                <c:pt idx="2">
                  <c:v>0.11799999999999999</c:v>
                </c:pt>
              </c:numCache>
            </c:numRef>
          </c:val>
          <c:extLst>
            <c:ext xmlns:c16="http://schemas.microsoft.com/office/drawing/2014/chart" uri="{C3380CC4-5D6E-409C-BE32-E72D297353CC}">
              <c16:uniqueId val="{0000000F-7E8D-4A8C-B622-FB448FAC3AA8}"/>
            </c:ext>
          </c:extLst>
        </c:ser>
        <c:ser>
          <c:idx val="16"/>
          <c:order val="16"/>
          <c:tx>
            <c:strRef>
              <c:f>Sheet1!$A$18</c:f>
              <c:strCache>
                <c:ptCount val="1"/>
                <c:pt idx="0">
                  <c:v>Any other news website</c:v>
                </c:pt>
              </c:strCache>
            </c:strRef>
          </c:tx>
          <c:spPr>
            <a:solidFill>
              <a:srgbClr val="C27AF9"/>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Sheet1!$B$18:$D$18</c:f>
              <c:numCache>
                <c:formatCode>0.0%</c:formatCode>
                <c:ptCount val="3"/>
                <c:pt idx="0">
                  <c:v>0.20236478904199315</c:v>
                </c:pt>
                <c:pt idx="1">
                  <c:v>0.215</c:v>
                </c:pt>
                <c:pt idx="2">
                  <c:v>0.21099999999999999</c:v>
                </c:pt>
              </c:numCache>
            </c:numRef>
          </c:val>
          <c:extLst>
            <c:ext xmlns:c16="http://schemas.microsoft.com/office/drawing/2014/chart" uri="{C3380CC4-5D6E-409C-BE32-E72D297353CC}">
              <c16:uniqueId val="{00000000-DD40-4D9D-A647-12B2F6346672}"/>
            </c:ext>
          </c:extLst>
        </c:ser>
        <c:ser>
          <c:idx val="17"/>
          <c:order val="17"/>
          <c:tx>
            <c:strRef>
              <c:f>Sheet1!$A$19</c:f>
              <c:strCache>
                <c:ptCount val="1"/>
                <c:pt idx="0">
                  <c:v>Local Radio Stations Websites/Apps</c:v>
                </c:pt>
              </c:strCache>
            </c:strRef>
          </c:tx>
          <c:spPr>
            <a:solidFill>
              <a:srgbClr val="C140C4"/>
            </a:solidFill>
            <a:ln>
              <a:solidFill>
                <a:sysClr val="windowText" lastClr="000000"/>
              </a:solidFill>
            </a:ln>
            <a:effectLst>
              <a:outerShdw blurRad="50800" dist="38100" dir="2700000" algn="tl" rotWithShape="0">
                <a:prstClr val="black">
                  <a:alpha val="40000"/>
                </a:prstClr>
              </a:outerShdw>
            </a:effectLst>
          </c:spPr>
          <c:invertIfNegative val="0"/>
          <c:dPt>
            <c:idx val="2"/>
            <c:invertIfNegative val="0"/>
            <c:bubble3D val="0"/>
            <c:extLst>
              <c:ext xmlns:c16="http://schemas.microsoft.com/office/drawing/2014/chart" uri="{C3380CC4-5D6E-409C-BE32-E72D297353CC}">
                <c16:uniqueId val="{00000005-2A1D-4006-91F5-F9A72AAA971B}"/>
              </c:ext>
            </c:extLst>
          </c:dPt>
          <c:cat>
            <c:strRef>
              <c:f>Sheet1!$B$1:$D$1</c:f>
              <c:strCache>
                <c:ptCount val="3"/>
                <c:pt idx="0">
                  <c:v>A18-34</c:v>
                </c:pt>
                <c:pt idx="1">
                  <c:v>A25-54</c:v>
                </c:pt>
                <c:pt idx="2">
                  <c:v>A35+</c:v>
                </c:pt>
              </c:strCache>
            </c:strRef>
          </c:cat>
          <c:val>
            <c:numRef>
              <c:f>Sheet1!$B$19:$D$19</c:f>
              <c:numCache>
                <c:formatCode>0.0%</c:formatCode>
                <c:ptCount val="3"/>
                <c:pt idx="0">
                  <c:v>0.17768634461489383</c:v>
                </c:pt>
                <c:pt idx="1">
                  <c:v>0.16900000000000001</c:v>
                </c:pt>
                <c:pt idx="2">
                  <c:v>0.11700000000000001</c:v>
                </c:pt>
              </c:numCache>
            </c:numRef>
          </c:val>
          <c:extLst>
            <c:ext xmlns:c16="http://schemas.microsoft.com/office/drawing/2014/chart" uri="{C3380CC4-5D6E-409C-BE32-E72D297353CC}">
              <c16:uniqueId val="{00000005-3405-4DE8-9B39-3092EBA4C7A5}"/>
            </c:ext>
          </c:extLst>
        </c:ser>
        <c:ser>
          <c:idx val="18"/>
          <c:order val="18"/>
          <c:tx>
            <c:strRef>
              <c:f>Sheet1!$A$20</c:f>
              <c:strCache>
                <c:ptCount val="1"/>
                <c:pt idx="0">
                  <c:v>Newspapers</c:v>
                </c:pt>
              </c:strCache>
            </c:strRef>
          </c:tx>
          <c:spPr>
            <a:solidFill>
              <a:srgbClr val="FF7C0F"/>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Sheet1!$B$20:$D$20</c:f>
              <c:numCache>
                <c:formatCode>0.0%</c:formatCode>
                <c:ptCount val="3"/>
                <c:pt idx="0">
                  <c:v>0.17426518822748333</c:v>
                </c:pt>
                <c:pt idx="1">
                  <c:v>0.19700000000000001</c:v>
                </c:pt>
                <c:pt idx="2">
                  <c:v>0.249</c:v>
                </c:pt>
              </c:numCache>
            </c:numRef>
          </c:val>
          <c:extLst>
            <c:ext xmlns:c16="http://schemas.microsoft.com/office/drawing/2014/chart" uri="{C3380CC4-5D6E-409C-BE32-E72D297353CC}">
              <c16:uniqueId val="{00000006-3405-4DE8-9B39-3092EBA4C7A5}"/>
            </c:ext>
          </c:extLst>
        </c:ser>
        <c:ser>
          <c:idx val="19"/>
          <c:order val="19"/>
          <c:tx>
            <c:strRef>
              <c:f>Sheet1!$A$21</c:f>
              <c:strCache>
                <c:ptCount val="1"/>
                <c:pt idx="0">
                  <c:v>Digital Newspaper</c:v>
                </c:pt>
              </c:strCache>
            </c:strRef>
          </c:tx>
          <c:spPr>
            <a:solidFill>
              <a:srgbClr val="BE6743"/>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Sheet1!$B$21:$D$21</c:f>
              <c:numCache>
                <c:formatCode>0.0%</c:formatCode>
                <c:ptCount val="3"/>
                <c:pt idx="0">
                  <c:v>0.16673906759679435</c:v>
                </c:pt>
                <c:pt idx="1">
                  <c:v>0.17899999999999999</c:v>
                </c:pt>
                <c:pt idx="2">
                  <c:v>0.182</c:v>
                </c:pt>
              </c:numCache>
            </c:numRef>
          </c:val>
          <c:extLst>
            <c:ext xmlns:c16="http://schemas.microsoft.com/office/drawing/2014/chart" uri="{C3380CC4-5D6E-409C-BE32-E72D297353CC}">
              <c16:uniqueId val="{00000007-3405-4DE8-9B39-3092EBA4C7A5}"/>
            </c:ext>
          </c:extLst>
        </c:ser>
        <c:ser>
          <c:idx val="20"/>
          <c:order val="20"/>
          <c:tx>
            <c:strRef>
              <c:f>Sheet1!$A$22</c:f>
              <c:strCache>
                <c:ptCount val="1"/>
                <c:pt idx="0">
                  <c:v>Cable News Channels' Websites/Apps</c:v>
                </c:pt>
              </c:strCache>
            </c:strRef>
          </c:tx>
          <c:spPr>
            <a:solidFill>
              <a:srgbClr val="4B0590"/>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Sheet1!$B$22:$D$22</c:f>
              <c:numCache>
                <c:formatCode>0.0%</c:formatCode>
                <c:ptCount val="3"/>
                <c:pt idx="0">
                  <c:v>0.16539837392302512</c:v>
                </c:pt>
                <c:pt idx="1">
                  <c:v>0.16900000000000001</c:v>
                </c:pt>
                <c:pt idx="2">
                  <c:v>0.14799999999999999</c:v>
                </c:pt>
              </c:numCache>
            </c:numRef>
          </c:val>
          <c:extLst>
            <c:ext xmlns:c16="http://schemas.microsoft.com/office/drawing/2014/chart" uri="{C3380CC4-5D6E-409C-BE32-E72D297353CC}">
              <c16:uniqueId val="{00000008-3405-4DE8-9B39-3092EBA4C7A5}"/>
            </c:ext>
          </c:extLst>
        </c:ser>
        <c:ser>
          <c:idx val="21"/>
          <c:order val="21"/>
          <c:tx>
            <c:strRef>
              <c:f>Sheet1!$A$23</c:f>
              <c:strCache>
                <c:ptCount val="1"/>
                <c:pt idx="0">
                  <c:v>Digital Magazine</c:v>
                </c:pt>
              </c:strCache>
            </c:strRef>
          </c:tx>
          <c:spPr>
            <a:solidFill>
              <a:srgbClr val="C4C005"/>
            </a:solidFill>
            <a:ln>
              <a:solidFill>
                <a:sysClr val="windowText" lastClr="000000"/>
              </a:solid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2-CEB3-46C1-9D32-44D3ABA729E1}"/>
              </c:ext>
            </c:extLst>
          </c:dPt>
          <c:dPt>
            <c:idx val="1"/>
            <c:invertIfNegative val="0"/>
            <c:bubble3D val="0"/>
            <c:extLst>
              <c:ext xmlns:c16="http://schemas.microsoft.com/office/drawing/2014/chart" uri="{C3380CC4-5D6E-409C-BE32-E72D297353CC}">
                <c16:uniqueId val="{00000003-CEB3-46C1-9D32-44D3ABA729E1}"/>
              </c:ext>
            </c:extLst>
          </c:dPt>
          <c:dPt>
            <c:idx val="2"/>
            <c:invertIfNegative val="0"/>
            <c:bubble3D val="0"/>
            <c:extLst>
              <c:ext xmlns:c16="http://schemas.microsoft.com/office/drawing/2014/chart" uri="{C3380CC4-5D6E-409C-BE32-E72D297353CC}">
                <c16:uniqueId val="{00000004-CEB3-46C1-9D32-44D3ABA729E1}"/>
              </c:ext>
            </c:extLst>
          </c:dPt>
          <c:cat>
            <c:strRef>
              <c:f>Sheet1!$B$1:$D$1</c:f>
              <c:strCache>
                <c:ptCount val="3"/>
                <c:pt idx="0">
                  <c:v>A18-34</c:v>
                </c:pt>
                <c:pt idx="1">
                  <c:v>A25-54</c:v>
                </c:pt>
                <c:pt idx="2">
                  <c:v>A35+</c:v>
                </c:pt>
              </c:strCache>
            </c:strRef>
          </c:cat>
          <c:val>
            <c:numRef>
              <c:f>Sheet1!$B$23:$D$23</c:f>
              <c:numCache>
                <c:formatCode>0.0%</c:formatCode>
                <c:ptCount val="3"/>
                <c:pt idx="0">
                  <c:v>0.16254595924280027</c:v>
                </c:pt>
                <c:pt idx="1">
                  <c:v>0.14299999999999999</c:v>
                </c:pt>
                <c:pt idx="2">
                  <c:v>8.5000000000000006E-2</c:v>
                </c:pt>
              </c:numCache>
            </c:numRef>
          </c:val>
          <c:extLst>
            <c:ext xmlns:c16="http://schemas.microsoft.com/office/drawing/2014/chart" uri="{C3380CC4-5D6E-409C-BE32-E72D297353CC}">
              <c16:uniqueId val="{00000003-98A4-4657-BFF7-AF15D1E5BB8D}"/>
            </c:ext>
          </c:extLst>
        </c:ser>
        <c:ser>
          <c:idx val="22"/>
          <c:order val="22"/>
          <c:tx>
            <c:strRef>
              <c:f>Sheet1!$A$24</c:f>
              <c:strCache>
                <c:ptCount val="1"/>
                <c:pt idx="0">
                  <c:v>Magazines</c:v>
                </c:pt>
              </c:strCache>
            </c:strRef>
          </c:tx>
          <c:spPr>
            <a:solidFill>
              <a:srgbClr val="FFFF0A"/>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Sheet1!$B$24:$D$24</c:f>
              <c:numCache>
                <c:formatCode>0.0%</c:formatCode>
                <c:ptCount val="3"/>
                <c:pt idx="0">
                  <c:v>0.15593558511081312</c:v>
                </c:pt>
                <c:pt idx="1">
                  <c:v>0.16800000000000001</c:v>
                </c:pt>
                <c:pt idx="2">
                  <c:v>0.2</c:v>
                </c:pt>
              </c:numCache>
            </c:numRef>
          </c:val>
          <c:extLst>
            <c:ext xmlns:c16="http://schemas.microsoft.com/office/drawing/2014/chart" uri="{C3380CC4-5D6E-409C-BE32-E72D297353CC}">
              <c16:uniqueId val="{00000004-98A4-4657-BFF7-AF15D1E5BB8D}"/>
            </c:ext>
          </c:extLst>
        </c:ser>
        <c:dLbls>
          <c:showLegendKey val="0"/>
          <c:showVal val="0"/>
          <c:showCatName val="0"/>
          <c:showSerName val="0"/>
          <c:showPercent val="0"/>
          <c:showBubbleSize val="0"/>
        </c:dLbls>
        <c:gapWidth val="150"/>
        <c:axId val="502767840"/>
        <c:axId val="502765880"/>
      </c:barChart>
      <c:catAx>
        <c:axId val="502767840"/>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02765880"/>
        <c:crosses val="autoZero"/>
        <c:auto val="1"/>
        <c:lblAlgn val="ctr"/>
        <c:lblOffset val="0"/>
        <c:noMultiLvlLbl val="0"/>
      </c:catAx>
      <c:valAx>
        <c:axId val="502765880"/>
        <c:scaling>
          <c:orientation val="minMax"/>
        </c:scaling>
        <c:delete val="0"/>
        <c:axPos val="l"/>
        <c:numFmt formatCode="0%" sourceLinked="0"/>
        <c:majorTickMark val="out"/>
        <c:minorTickMark val="none"/>
        <c:tickLblPos val="nextTo"/>
        <c:spPr>
          <a:ln w="19050">
            <a:solidFill>
              <a:sysClr val="windowText" lastClr="000000"/>
            </a:solidFill>
          </a:ln>
        </c:spPr>
        <c:crossAx val="502767840"/>
        <c:crosses val="autoZero"/>
        <c:crossBetween val="between"/>
      </c:valAx>
      <c:spPr>
        <a:noFill/>
        <a:ln>
          <a:noFill/>
        </a:ln>
        <a:effectLst/>
      </c:spPr>
    </c:plotArea>
    <c:legend>
      <c:legendPos val="b"/>
      <c:layout>
        <c:manualLayout>
          <c:xMode val="edge"/>
          <c:yMode val="edge"/>
          <c:x val="1.5748258053161813E-2"/>
          <c:y val="0.72814262622799297"/>
          <c:w val="0.98049954026511699"/>
          <c:h val="0.26742313002791301"/>
        </c:manualLayout>
      </c:layout>
      <c:overlay val="0"/>
      <c:txPr>
        <a:bodyPr/>
        <a:lstStyle/>
        <a:p>
          <a:pPr>
            <a:defRPr sz="11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i="0" baseline="0" dirty="0">
                <a:effectLst/>
              </a:rPr>
              <a:t>Time Spent</a:t>
            </a:r>
            <a:endParaRPr lang="en-US" sz="1400" dirty="0">
              <a:effectLst/>
            </a:endParaRPr>
          </a:p>
        </c:rich>
      </c:tx>
      <c:layout>
        <c:manualLayout>
          <c:xMode val="edge"/>
          <c:yMode val="edge"/>
          <c:x val="0.45924264245930352"/>
          <c:y val="5.5682174006486874E-2"/>
        </c:manualLayout>
      </c:layout>
      <c:overlay val="0"/>
      <c:spPr>
        <a:noFill/>
        <a:ln>
          <a:noFill/>
        </a:ln>
        <a:effectLst/>
      </c:spPr>
    </c:title>
    <c:autoTitleDeleted val="0"/>
    <c:plotArea>
      <c:layout>
        <c:manualLayout>
          <c:layoutTarget val="inner"/>
          <c:xMode val="edge"/>
          <c:yMode val="edge"/>
          <c:x val="3.8270360014230349E-2"/>
          <c:y val="7.1087883743397667E-2"/>
          <c:w val="0.94483776991546264"/>
          <c:h val="0.56251366030740058"/>
        </c:manualLayout>
      </c:layout>
      <c:barChart>
        <c:barDir val="col"/>
        <c:grouping val="clustered"/>
        <c:varyColors val="0"/>
        <c:ser>
          <c:idx val="0"/>
          <c:order val="0"/>
          <c:tx>
            <c:strRef>
              <c:f>Sheet1!$A$2</c:f>
              <c:strCache>
                <c:ptCount val="1"/>
                <c:pt idx="0">
                  <c:v>Television (Broadcast/Cable)</c:v>
                </c:pt>
              </c:strCache>
            </c:strRef>
          </c:tx>
          <c:spPr>
            <a:solidFill>
              <a:srgbClr val="8AB7FF"/>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Sheet1!$B$2:$D$2</c:f>
              <c:numCache>
                <c:formatCode>h:mm;@</c:formatCode>
                <c:ptCount val="3"/>
                <c:pt idx="0">
                  <c:v>0.16319444444444445</c:v>
                </c:pt>
                <c:pt idx="1">
                  <c:v>0.19791666666666666</c:v>
                </c:pt>
                <c:pt idx="2">
                  <c:v>0.25416666666666665</c:v>
                </c:pt>
              </c:numCache>
            </c:numRef>
          </c:val>
          <c:extLst>
            <c:ext xmlns:c16="http://schemas.microsoft.com/office/drawing/2014/chart" uri="{C3380CC4-5D6E-409C-BE32-E72D297353CC}">
              <c16:uniqueId val="{00000000-6997-4D66-835D-83AADCE7A914}"/>
            </c:ext>
          </c:extLst>
        </c:ser>
        <c:ser>
          <c:idx val="1"/>
          <c:order val="1"/>
          <c:tx>
            <c:strRef>
              <c:f>Sheet1!$A$3</c:f>
              <c:strCache>
                <c:ptCount val="1"/>
                <c:pt idx="0">
                  <c:v>Broadcast TV</c:v>
                </c:pt>
              </c:strCache>
            </c:strRef>
          </c:tx>
          <c:spPr>
            <a:solidFill>
              <a:srgbClr val="3D3DFF"/>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Sheet1!$B$3:$D$3</c:f>
              <c:numCache>
                <c:formatCode>h:mm;@</c:formatCode>
                <c:ptCount val="3"/>
                <c:pt idx="0">
                  <c:v>0.10347222222222223</c:v>
                </c:pt>
                <c:pt idx="1">
                  <c:v>0.1277777777777778</c:v>
                </c:pt>
                <c:pt idx="2">
                  <c:v>0.16805555555555554</c:v>
                </c:pt>
              </c:numCache>
            </c:numRef>
          </c:val>
          <c:extLst>
            <c:ext xmlns:c16="http://schemas.microsoft.com/office/drawing/2014/chart" uri="{C3380CC4-5D6E-409C-BE32-E72D297353CC}">
              <c16:uniqueId val="{00000001-6997-4D66-835D-83AADCE7A914}"/>
            </c:ext>
          </c:extLst>
        </c:ser>
        <c:ser>
          <c:idx val="2"/>
          <c:order val="2"/>
          <c:tx>
            <c:strRef>
              <c:f>Sheet1!$A$4</c:f>
              <c:strCache>
                <c:ptCount val="1"/>
                <c:pt idx="0">
                  <c:v>Streaming Programs on TV With Ads </c:v>
                </c:pt>
              </c:strCache>
            </c:strRef>
          </c:tx>
          <c:spPr>
            <a:solidFill>
              <a:srgbClr val="D9F4BE"/>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Sheet1!$B$4:$D$4</c:f>
              <c:numCache>
                <c:formatCode>h:mm;@</c:formatCode>
                <c:ptCount val="3"/>
                <c:pt idx="0">
                  <c:v>6.5972222222222224E-2</c:v>
                </c:pt>
                <c:pt idx="1">
                  <c:v>6.7361111111111108E-2</c:v>
                </c:pt>
                <c:pt idx="2">
                  <c:v>5.6250000000000001E-2</c:v>
                </c:pt>
              </c:numCache>
            </c:numRef>
          </c:val>
          <c:extLst>
            <c:ext xmlns:c16="http://schemas.microsoft.com/office/drawing/2014/chart" uri="{C3380CC4-5D6E-409C-BE32-E72D297353CC}">
              <c16:uniqueId val="{00000002-6997-4D66-835D-83AADCE7A914}"/>
            </c:ext>
          </c:extLst>
        </c:ser>
        <c:ser>
          <c:idx val="3"/>
          <c:order val="3"/>
          <c:tx>
            <c:strRef>
              <c:f>Sheet1!$A$5</c:f>
              <c:strCache>
                <c:ptCount val="1"/>
                <c:pt idx="0">
                  <c:v>Cable TV</c:v>
                </c:pt>
              </c:strCache>
            </c:strRef>
          </c:tx>
          <c:spPr>
            <a:solidFill>
              <a:srgbClr val="828282"/>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Sheet1!$B$5:$D$5</c:f>
              <c:numCache>
                <c:formatCode>h:mm;@</c:formatCode>
                <c:ptCount val="3"/>
                <c:pt idx="0">
                  <c:v>5.9722222222222225E-2</c:v>
                </c:pt>
                <c:pt idx="1">
                  <c:v>7.013888888888889E-2</c:v>
                </c:pt>
                <c:pt idx="2">
                  <c:v>8.6111111111111124E-2</c:v>
                </c:pt>
              </c:numCache>
            </c:numRef>
          </c:val>
          <c:extLst>
            <c:ext xmlns:c16="http://schemas.microsoft.com/office/drawing/2014/chart" uri="{C3380CC4-5D6E-409C-BE32-E72D297353CC}">
              <c16:uniqueId val="{00000003-6997-4D66-835D-83AADCE7A914}"/>
            </c:ext>
          </c:extLst>
        </c:ser>
        <c:ser>
          <c:idx val="4"/>
          <c:order val="4"/>
          <c:tx>
            <c:strRef>
              <c:f>Sheet1!$A$6</c:f>
              <c:strCache>
                <c:ptCount val="1"/>
                <c:pt idx="0">
                  <c:v>Social Media</c:v>
                </c:pt>
              </c:strCache>
            </c:strRef>
          </c:tx>
          <c:spPr>
            <a:solidFill>
              <a:srgbClr val="FF0A0A"/>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Sheet1!$B$6:$D$6</c:f>
              <c:numCache>
                <c:formatCode>h:mm;@</c:formatCode>
                <c:ptCount val="3"/>
                <c:pt idx="0">
                  <c:v>5.5555555555555552E-2</c:v>
                </c:pt>
                <c:pt idx="1">
                  <c:v>5.0694444444444452E-2</c:v>
                </c:pt>
                <c:pt idx="2">
                  <c:v>3.888888888888889E-2</c:v>
                </c:pt>
              </c:numCache>
            </c:numRef>
          </c:val>
          <c:extLst>
            <c:ext xmlns:c16="http://schemas.microsoft.com/office/drawing/2014/chart" uri="{C3380CC4-5D6E-409C-BE32-E72D297353CC}">
              <c16:uniqueId val="{00000004-6997-4D66-835D-83AADCE7A914}"/>
            </c:ext>
          </c:extLst>
        </c:ser>
        <c:ser>
          <c:idx val="5"/>
          <c:order val="5"/>
          <c:tx>
            <c:strRef>
              <c:f>Sheet1!$A$7</c:f>
              <c:strCache>
                <c:ptCount val="1"/>
                <c:pt idx="0">
                  <c:v>Streaming Programs on TV No Ads </c:v>
                </c:pt>
              </c:strCache>
            </c:strRef>
          </c:tx>
          <c:spPr>
            <a:solidFill>
              <a:srgbClr val="9BA767"/>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Sheet1!$B$7:$D$7</c:f>
              <c:numCache>
                <c:formatCode>h:mm;@</c:formatCode>
                <c:ptCount val="3"/>
                <c:pt idx="0">
                  <c:v>5.4166666666666669E-2</c:v>
                </c:pt>
                <c:pt idx="1">
                  <c:v>4.9305555555555554E-2</c:v>
                </c:pt>
                <c:pt idx="2">
                  <c:v>3.1944444444444449E-2</c:v>
                </c:pt>
              </c:numCache>
            </c:numRef>
          </c:val>
          <c:extLst>
            <c:ext xmlns:c16="http://schemas.microsoft.com/office/drawing/2014/chart" uri="{C3380CC4-5D6E-409C-BE32-E72D297353CC}">
              <c16:uniqueId val="{00000005-6997-4D66-835D-83AADCE7A914}"/>
            </c:ext>
          </c:extLst>
        </c:ser>
        <c:ser>
          <c:idx val="6"/>
          <c:order val="6"/>
          <c:tx>
            <c:strRef>
              <c:f>Sheet1!$A$8</c:f>
              <c:strCache>
                <c:ptCount val="1"/>
                <c:pt idx="0">
                  <c:v>Streaming Video Other Than TV Programs on TV</c:v>
                </c:pt>
              </c:strCache>
            </c:strRef>
          </c:tx>
          <c:spPr>
            <a:solidFill>
              <a:srgbClr val="D9D905"/>
            </a:solidFill>
            <a:ln>
              <a:solidFill>
                <a:sysClr val="windowText" lastClr="000000"/>
              </a:solid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1-4CDE-41A8-A346-370721AF4CBA}"/>
              </c:ext>
            </c:extLst>
          </c:dPt>
          <c:cat>
            <c:strRef>
              <c:f>Sheet1!$B$1:$D$1</c:f>
              <c:strCache>
                <c:ptCount val="3"/>
                <c:pt idx="0">
                  <c:v>A18-34</c:v>
                </c:pt>
                <c:pt idx="1">
                  <c:v>A25-54</c:v>
                </c:pt>
                <c:pt idx="2">
                  <c:v>A35+</c:v>
                </c:pt>
              </c:strCache>
            </c:strRef>
          </c:cat>
          <c:val>
            <c:numRef>
              <c:f>Sheet1!$B$8:$D$8</c:f>
              <c:numCache>
                <c:formatCode>h:mm;@</c:formatCode>
                <c:ptCount val="3"/>
                <c:pt idx="0">
                  <c:v>5.2083333333333336E-2</c:v>
                </c:pt>
                <c:pt idx="1">
                  <c:v>4.5833333333333337E-2</c:v>
                </c:pt>
                <c:pt idx="2">
                  <c:v>2.7777777777777776E-2</c:v>
                </c:pt>
              </c:numCache>
            </c:numRef>
          </c:val>
          <c:extLst>
            <c:ext xmlns:c16="http://schemas.microsoft.com/office/drawing/2014/chart" uri="{C3380CC4-5D6E-409C-BE32-E72D297353CC}">
              <c16:uniqueId val="{00000006-6997-4D66-835D-83AADCE7A914}"/>
            </c:ext>
          </c:extLst>
        </c:ser>
        <c:ser>
          <c:idx val="7"/>
          <c:order val="7"/>
          <c:tx>
            <c:strRef>
              <c:f>Sheet1!$A$9</c:f>
              <c:strCache>
                <c:ptCount val="1"/>
                <c:pt idx="0">
                  <c:v>Streaming Video Other Than TV Programs on Digital Media</c:v>
                </c:pt>
              </c:strCache>
            </c:strRef>
          </c:tx>
          <c:spPr>
            <a:solidFill>
              <a:srgbClr val="70ACAC"/>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Sheet1!$B$9:$D$9</c:f>
              <c:numCache>
                <c:formatCode>h:mm;@</c:formatCode>
                <c:ptCount val="3"/>
                <c:pt idx="0">
                  <c:v>4.9999999999999996E-2</c:v>
                </c:pt>
                <c:pt idx="1">
                  <c:v>4.0972222222222222E-2</c:v>
                </c:pt>
                <c:pt idx="2">
                  <c:v>2.4305555555555556E-2</c:v>
                </c:pt>
              </c:numCache>
            </c:numRef>
          </c:val>
          <c:extLst>
            <c:ext xmlns:c16="http://schemas.microsoft.com/office/drawing/2014/chart" uri="{C3380CC4-5D6E-409C-BE32-E72D297353CC}">
              <c16:uniqueId val="{00000007-6997-4D66-835D-83AADCE7A914}"/>
            </c:ext>
          </c:extLst>
        </c:ser>
        <c:ser>
          <c:idx val="8"/>
          <c:order val="8"/>
          <c:tx>
            <c:strRef>
              <c:f>Sheet1!$A$10</c:f>
              <c:strCache>
                <c:ptCount val="1"/>
                <c:pt idx="0">
                  <c:v>Streaming Programs on Digital Media With Ads</c:v>
                </c:pt>
              </c:strCache>
            </c:strRef>
          </c:tx>
          <c:spPr>
            <a:solidFill>
              <a:srgbClr val="FFB9A4"/>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Sheet1!$B$10:$D$10</c:f>
              <c:numCache>
                <c:formatCode>h:mm;@</c:formatCode>
                <c:ptCount val="3"/>
                <c:pt idx="0">
                  <c:v>4.7222222222222221E-2</c:v>
                </c:pt>
                <c:pt idx="1">
                  <c:v>4.4444444444444446E-2</c:v>
                </c:pt>
                <c:pt idx="2">
                  <c:v>3.1944444444444449E-2</c:v>
                </c:pt>
              </c:numCache>
            </c:numRef>
          </c:val>
          <c:extLst>
            <c:ext xmlns:c16="http://schemas.microsoft.com/office/drawing/2014/chart" uri="{C3380CC4-5D6E-409C-BE32-E72D297353CC}">
              <c16:uniqueId val="{00000008-6997-4D66-835D-83AADCE7A914}"/>
            </c:ext>
          </c:extLst>
        </c:ser>
        <c:ser>
          <c:idx val="9"/>
          <c:order val="9"/>
          <c:tx>
            <c:strRef>
              <c:f>Sheet1!$A$11</c:f>
              <c:strCache>
                <c:ptCount val="1"/>
                <c:pt idx="0">
                  <c:v>Radio</c:v>
                </c:pt>
              </c:strCache>
            </c:strRef>
          </c:tx>
          <c:spPr>
            <a:solidFill>
              <a:srgbClr val="FFAFFF"/>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Sheet1!$B$11:$D$11</c:f>
              <c:numCache>
                <c:formatCode>h:mm;@</c:formatCode>
                <c:ptCount val="3"/>
                <c:pt idx="0">
                  <c:v>3.4027777777777775E-2</c:v>
                </c:pt>
                <c:pt idx="1">
                  <c:v>3.8194444444444441E-2</c:v>
                </c:pt>
                <c:pt idx="2">
                  <c:v>4.027777777777778E-2</c:v>
                </c:pt>
              </c:numCache>
            </c:numRef>
          </c:val>
          <c:extLst>
            <c:ext xmlns:c16="http://schemas.microsoft.com/office/drawing/2014/chart" uri="{C3380CC4-5D6E-409C-BE32-E72D297353CC}">
              <c16:uniqueId val="{00000009-6997-4D66-835D-83AADCE7A914}"/>
            </c:ext>
          </c:extLst>
        </c:ser>
        <c:ser>
          <c:idx val="10"/>
          <c:order val="10"/>
          <c:tx>
            <c:strRef>
              <c:f>Sheet1!$A$12</c:f>
              <c:strCache>
                <c:ptCount val="1"/>
                <c:pt idx="0">
                  <c:v>Search </c:v>
                </c:pt>
              </c:strCache>
            </c:strRef>
          </c:tx>
          <c:spPr>
            <a:solidFill>
              <a:srgbClr val="0A9B0A"/>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Sheet1!$B$12:$D$12</c:f>
              <c:numCache>
                <c:formatCode>h:mm;@</c:formatCode>
                <c:ptCount val="3"/>
                <c:pt idx="0">
                  <c:v>2.6388888888888889E-2</c:v>
                </c:pt>
                <c:pt idx="1">
                  <c:v>2.9166666666666664E-2</c:v>
                </c:pt>
                <c:pt idx="2">
                  <c:v>2.6388888888888889E-2</c:v>
                </c:pt>
              </c:numCache>
            </c:numRef>
          </c:val>
          <c:extLst>
            <c:ext xmlns:c16="http://schemas.microsoft.com/office/drawing/2014/chart" uri="{C3380CC4-5D6E-409C-BE32-E72D297353CC}">
              <c16:uniqueId val="{0000000C-6997-4D66-835D-83AADCE7A914}"/>
            </c:ext>
          </c:extLst>
        </c:ser>
        <c:ser>
          <c:idx val="11"/>
          <c:order val="11"/>
          <c:tx>
            <c:strRef>
              <c:f>Sheet1!$A$13</c:f>
              <c:strCache>
                <c:ptCount val="1"/>
                <c:pt idx="0">
                  <c:v>Email</c:v>
                </c:pt>
              </c:strCache>
            </c:strRef>
          </c:tx>
          <c:spPr>
            <a:solidFill>
              <a:srgbClr val="8EFE60"/>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Sheet1!$B$13:$D$13</c:f>
              <c:numCache>
                <c:formatCode>h:mm;@</c:formatCode>
                <c:ptCount val="3"/>
                <c:pt idx="0">
                  <c:v>2.2916666666666669E-2</c:v>
                </c:pt>
                <c:pt idx="1">
                  <c:v>3.125E-2</c:v>
                </c:pt>
                <c:pt idx="2">
                  <c:v>4.7222222222222221E-2</c:v>
                </c:pt>
              </c:numCache>
            </c:numRef>
          </c:val>
          <c:extLst>
            <c:ext xmlns:c16="http://schemas.microsoft.com/office/drawing/2014/chart" uri="{C3380CC4-5D6E-409C-BE32-E72D297353CC}">
              <c16:uniqueId val="{0000000D-6997-4D66-835D-83AADCE7A914}"/>
            </c:ext>
          </c:extLst>
        </c:ser>
        <c:ser>
          <c:idx val="12"/>
          <c:order val="12"/>
          <c:tx>
            <c:strRef>
              <c:f>Sheet1!$A$14</c:f>
              <c:strCache>
                <c:ptCount val="1"/>
                <c:pt idx="0">
                  <c:v>Streaming Audio</c:v>
                </c:pt>
              </c:strCache>
            </c:strRef>
          </c:tx>
          <c:spPr>
            <a:solidFill>
              <a:srgbClr val="FF6F6F"/>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Sheet1!$B$14:$D$14</c:f>
              <c:numCache>
                <c:formatCode>h:mm;@</c:formatCode>
                <c:ptCount val="3"/>
                <c:pt idx="0">
                  <c:v>2.2916666666666669E-2</c:v>
                </c:pt>
                <c:pt idx="1">
                  <c:v>1.7361111111111112E-2</c:v>
                </c:pt>
                <c:pt idx="2">
                  <c:v>9.7222222222222224E-3</c:v>
                </c:pt>
              </c:numCache>
            </c:numRef>
          </c:val>
          <c:extLst>
            <c:ext xmlns:c16="http://schemas.microsoft.com/office/drawing/2014/chart" uri="{C3380CC4-5D6E-409C-BE32-E72D297353CC}">
              <c16:uniqueId val="{0000000E-6997-4D66-835D-83AADCE7A914}"/>
            </c:ext>
          </c:extLst>
        </c:ser>
        <c:ser>
          <c:idx val="13"/>
          <c:order val="13"/>
          <c:tx>
            <c:strRef>
              <c:f>Sheet1!$A$15</c:f>
              <c:strCache>
                <c:ptCount val="1"/>
                <c:pt idx="0">
                  <c:v>Streaming Programs on Digital Media No Ads</c:v>
                </c:pt>
              </c:strCache>
            </c:strRef>
          </c:tx>
          <c:spPr>
            <a:solidFill>
              <a:srgbClr val="940505"/>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Sheet1!$B$15:$D$15</c:f>
              <c:numCache>
                <c:formatCode>h:mm;@</c:formatCode>
                <c:ptCount val="3"/>
                <c:pt idx="0">
                  <c:v>2.1527777777777781E-2</c:v>
                </c:pt>
                <c:pt idx="1">
                  <c:v>1.8055555555555557E-2</c:v>
                </c:pt>
                <c:pt idx="2">
                  <c:v>1.0416666666666666E-2</c:v>
                </c:pt>
              </c:numCache>
            </c:numRef>
          </c:val>
          <c:extLst>
            <c:ext xmlns:c16="http://schemas.microsoft.com/office/drawing/2014/chart" uri="{C3380CC4-5D6E-409C-BE32-E72D297353CC}">
              <c16:uniqueId val="{0000000F-6997-4D66-835D-83AADCE7A914}"/>
            </c:ext>
          </c:extLst>
        </c:ser>
        <c:ser>
          <c:idx val="14"/>
          <c:order val="14"/>
          <c:tx>
            <c:strRef>
              <c:f>Sheet1!$A$16</c:f>
              <c:strCache>
                <c:ptCount val="1"/>
                <c:pt idx="0">
                  <c:v>Broadcast TV News Websites/Apps</c:v>
                </c:pt>
              </c:strCache>
            </c:strRef>
          </c:tx>
          <c:spPr>
            <a:solidFill>
              <a:srgbClr val="0AAFE6"/>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Sheet1!$B$16:$D$16</c:f>
              <c:numCache>
                <c:formatCode>h:mm;@</c:formatCode>
                <c:ptCount val="3"/>
                <c:pt idx="0">
                  <c:v>1.2499999999999999E-2</c:v>
                </c:pt>
                <c:pt idx="1">
                  <c:v>1.1805555555555555E-2</c:v>
                </c:pt>
                <c:pt idx="2">
                  <c:v>1.1111111111111112E-2</c:v>
                </c:pt>
              </c:numCache>
            </c:numRef>
          </c:val>
          <c:extLst>
            <c:ext xmlns:c16="http://schemas.microsoft.com/office/drawing/2014/chart" uri="{C3380CC4-5D6E-409C-BE32-E72D297353CC}">
              <c16:uniqueId val="{00000010-6997-4D66-835D-83AADCE7A914}"/>
            </c:ext>
          </c:extLst>
        </c:ser>
        <c:ser>
          <c:idx val="15"/>
          <c:order val="15"/>
          <c:tx>
            <c:strRef>
              <c:f>Sheet1!$A$17</c:f>
              <c:strCache>
                <c:ptCount val="1"/>
                <c:pt idx="0">
                  <c:v>Newspapers</c:v>
                </c:pt>
              </c:strCache>
            </c:strRef>
          </c:tx>
          <c:spPr>
            <a:solidFill>
              <a:srgbClr val="FF7C0F"/>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Sheet1!$B$17:$D$17</c:f>
              <c:numCache>
                <c:formatCode>h:mm;@</c:formatCode>
                <c:ptCount val="3"/>
                <c:pt idx="0">
                  <c:v>1.1805555555555555E-2</c:v>
                </c:pt>
                <c:pt idx="1">
                  <c:v>1.0416666666666666E-2</c:v>
                </c:pt>
                <c:pt idx="2">
                  <c:v>1.0416666666666666E-2</c:v>
                </c:pt>
              </c:numCache>
            </c:numRef>
          </c:val>
          <c:extLst>
            <c:ext xmlns:c16="http://schemas.microsoft.com/office/drawing/2014/chart" uri="{C3380CC4-5D6E-409C-BE32-E72D297353CC}">
              <c16:uniqueId val="{00000011-6997-4D66-835D-83AADCE7A914}"/>
            </c:ext>
          </c:extLst>
        </c:ser>
        <c:ser>
          <c:idx val="16"/>
          <c:order val="16"/>
          <c:tx>
            <c:strRef>
              <c:f>Sheet1!$A$18</c:f>
              <c:strCache>
                <c:ptCount val="1"/>
                <c:pt idx="0">
                  <c:v>Magazines</c:v>
                </c:pt>
              </c:strCache>
            </c:strRef>
          </c:tx>
          <c:spPr>
            <a:solidFill>
              <a:srgbClr val="FFFF0A"/>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Sheet1!$B$18:$D$18</c:f>
              <c:numCache>
                <c:formatCode>h:mm;@</c:formatCode>
                <c:ptCount val="3"/>
                <c:pt idx="0">
                  <c:v>1.1805555555555555E-2</c:v>
                </c:pt>
                <c:pt idx="1">
                  <c:v>9.0277777777777787E-3</c:v>
                </c:pt>
                <c:pt idx="2">
                  <c:v>8.3333333333333332E-3</c:v>
                </c:pt>
              </c:numCache>
            </c:numRef>
          </c:val>
          <c:extLst>
            <c:ext xmlns:c16="http://schemas.microsoft.com/office/drawing/2014/chart" uri="{C3380CC4-5D6E-409C-BE32-E72D297353CC}">
              <c16:uniqueId val="{00000012-6997-4D66-835D-83AADCE7A914}"/>
            </c:ext>
          </c:extLst>
        </c:ser>
        <c:ser>
          <c:idx val="17"/>
          <c:order val="17"/>
          <c:tx>
            <c:strRef>
              <c:f>Sheet1!$A$19</c:f>
              <c:strCache>
                <c:ptCount val="1"/>
                <c:pt idx="0">
                  <c:v>Podcasts</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Sheet1!$B$19:$D$19</c:f>
              <c:numCache>
                <c:formatCode>h:mm;@</c:formatCode>
                <c:ptCount val="3"/>
                <c:pt idx="0">
                  <c:v>9.0277777777777787E-3</c:v>
                </c:pt>
                <c:pt idx="1">
                  <c:v>9.0277777777777787E-3</c:v>
                </c:pt>
                <c:pt idx="2">
                  <c:v>6.2499999999999995E-3</c:v>
                </c:pt>
              </c:numCache>
            </c:numRef>
          </c:val>
          <c:extLst>
            <c:ext xmlns:c16="http://schemas.microsoft.com/office/drawing/2014/chart" uri="{C3380CC4-5D6E-409C-BE32-E72D297353CC}">
              <c16:uniqueId val="{00000013-6997-4D66-835D-83AADCE7A914}"/>
            </c:ext>
          </c:extLst>
        </c:ser>
        <c:ser>
          <c:idx val="18"/>
          <c:order val="18"/>
          <c:tx>
            <c:strRef>
              <c:f>Sheet1!$A$20</c:f>
              <c:strCache>
                <c:ptCount val="1"/>
                <c:pt idx="0">
                  <c:v>Any other news website</c:v>
                </c:pt>
              </c:strCache>
            </c:strRef>
          </c:tx>
          <c:spPr>
            <a:solidFill>
              <a:srgbClr val="C27AF9"/>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Sheet1!$B$20:$D$20</c:f>
              <c:numCache>
                <c:formatCode>h:mm;@</c:formatCode>
                <c:ptCount val="3"/>
                <c:pt idx="0">
                  <c:v>8.3333333333333332E-3</c:v>
                </c:pt>
                <c:pt idx="1">
                  <c:v>8.3333333333333332E-3</c:v>
                </c:pt>
                <c:pt idx="2">
                  <c:v>8.3333333333333332E-3</c:v>
                </c:pt>
              </c:numCache>
            </c:numRef>
          </c:val>
          <c:extLst>
            <c:ext xmlns:c16="http://schemas.microsoft.com/office/drawing/2014/chart" uri="{C3380CC4-5D6E-409C-BE32-E72D297353CC}">
              <c16:uniqueId val="{00000014-6997-4D66-835D-83AADCE7A914}"/>
            </c:ext>
          </c:extLst>
        </c:ser>
        <c:ser>
          <c:idx val="19"/>
          <c:order val="19"/>
          <c:tx>
            <c:strRef>
              <c:f>Sheet1!$A$21</c:f>
              <c:strCache>
                <c:ptCount val="1"/>
                <c:pt idx="0">
                  <c:v>Local Radio Stations Websites/Apps</c:v>
                </c:pt>
              </c:strCache>
            </c:strRef>
          </c:tx>
          <c:spPr>
            <a:solidFill>
              <a:srgbClr val="C140C4"/>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Sheet1!$B$21:$D$21</c:f>
              <c:numCache>
                <c:formatCode>h:mm;@</c:formatCode>
                <c:ptCount val="3"/>
                <c:pt idx="0">
                  <c:v>6.9444444444444441E-3</c:v>
                </c:pt>
                <c:pt idx="1">
                  <c:v>6.9444444444444441E-3</c:v>
                </c:pt>
                <c:pt idx="2">
                  <c:v>5.5555555555555558E-3</c:v>
                </c:pt>
              </c:numCache>
            </c:numRef>
          </c:val>
          <c:extLst>
            <c:ext xmlns:c16="http://schemas.microsoft.com/office/drawing/2014/chart" uri="{C3380CC4-5D6E-409C-BE32-E72D297353CC}">
              <c16:uniqueId val="{00000015-6997-4D66-835D-83AADCE7A914}"/>
            </c:ext>
          </c:extLst>
        </c:ser>
        <c:ser>
          <c:idx val="20"/>
          <c:order val="20"/>
          <c:tx>
            <c:strRef>
              <c:f>Sheet1!$A$22</c:f>
              <c:strCache>
                <c:ptCount val="1"/>
                <c:pt idx="0">
                  <c:v>Cable News Channels' Websites/Apps</c:v>
                </c:pt>
              </c:strCache>
            </c:strRef>
          </c:tx>
          <c:spPr>
            <a:solidFill>
              <a:srgbClr val="4B0590"/>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Sheet1!$B$22:$D$22</c:f>
              <c:numCache>
                <c:formatCode>h:mm;@</c:formatCode>
                <c:ptCount val="3"/>
                <c:pt idx="0">
                  <c:v>6.2499999999999995E-3</c:v>
                </c:pt>
                <c:pt idx="1">
                  <c:v>5.5555555555555558E-3</c:v>
                </c:pt>
                <c:pt idx="2">
                  <c:v>5.5555555555555558E-3</c:v>
                </c:pt>
              </c:numCache>
            </c:numRef>
          </c:val>
          <c:extLst>
            <c:ext xmlns:c16="http://schemas.microsoft.com/office/drawing/2014/chart" uri="{C3380CC4-5D6E-409C-BE32-E72D297353CC}">
              <c16:uniqueId val="{00000016-6997-4D66-835D-83AADCE7A914}"/>
            </c:ext>
          </c:extLst>
        </c:ser>
        <c:ser>
          <c:idx val="21"/>
          <c:order val="21"/>
          <c:tx>
            <c:strRef>
              <c:f>Sheet1!$A$23</c:f>
              <c:strCache>
                <c:ptCount val="1"/>
                <c:pt idx="0">
                  <c:v>Digital Newspaper</c:v>
                </c:pt>
              </c:strCache>
            </c:strRef>
          </c:tx>
          <c:spPr>
            <a:solidFill>
              <a:srgbClr val="BE6743"/>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3"/>
                <c:pt idx="0">
                  <c:v>A18-34</c:v>
                </c:pt>
                <c:pt idx="1">
                  <c:v>A25-54</c:v>
                </c:pt>
                <c:pt idx="2">
                  <c:v>A35+</c:v>
                </c:pt>
              </c:strCache>
            </c:strRef>
          </c:cat>
          <c:val>
            <c:numRef>
              <c:f>Sheet1!$B$23:$D$23</c:f>
              <c:numCache>
                <c:formatCode>h:mm;@</c:formatCode>
                <c:ptCount val="3"/>
                <c:pt idx="0">
                  <c:v>5.5555555555555558E-3</c:v>
                </c:pt>
                <c:pt idx="1">
                  <c:v>5.5555555555555558E-3</c:v>
                </c:pt>
                <c:pt idx="2">
                  <c:v>5.5555555555555558E-3</c:v>
                </c:pt>
              </c:numCache>
            </c:numRef>
          </c:val>
          <c:extLst>
            <c:ext xmlns:c16="http://schemas.microsoft.com/office/drawing/2014/chart" uri="{C3380CC4-5D6E-409C-BE32-E72D297353CC}">
              <c16:uniqueId val="{0000001A-6997-4D66-835D-83AADCE7A914}"/>
            </c:ext>
          </c:extLst>
        </c:ser>
        <c:ser>
          <c:idx val="22"/>
          <c:order val="22"/>
          <c:tx>
            <c:strRef>
              <c:f>Sheet1!$A$24</c:f>
              <c:strCache>
                <c:ptCount val="1"/>
                <c:pt idx="0">
                  <c:v>Digital Magazine</c:v>
                </c:pt>
              </c:strCache>
            </c:strRef>
          </c:tx>
          <c:spPr>
            <a:solidFill>
              <a:srgbClr val="C4C005"/>
            </a:solidFill>
            <a:ln>
              <a:solidFill>
                <a:sysClr val="windowText" lastClr="000000"/>
              </a:solid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2-4CDE-41A8-A346-370721AF4CBA}"/>
              </c:ext>
            </c:extLst>
          </c:dPt>
          <c:dPt>
            <c:idx val="1"/>
            <c:invertIfNegative val="0"/>
            <c:bubble3D val="0"/>
            <c:extLst>
              <c:ext xmlns:c16="http://schemas.microsoft.com/office/drawing/2014/chart" uri="{C3380CC4-5D6E-409C-BE32-E72D297353CC}">
                <c16:uniqueId val="{00000003-4CDE-41A8-A346-370721AF4CBA}"/>
              </c:ext>
            </c:extLst>
          </c:dPt>
          <c:dPt>
            <c:idx val="2"/>
            <c:invertIfNegative val="0"/>
            <c:bubble3D val="0"/>
            <c:extLst>
              <c:ext xmlns:c16="http://schemas.microsoft.com/office/drawing/2014/chart" uri="{C3380CC4-5D6E-409C-BE32-E72D297353CC}">
                <c16:uniqueId val="{00000004-4CDE-41A8-A346-370721AF4CBA}"/>
              </c:ext>
            </c:extLst>
          </c:dPt>
          <c:cat>
            <c:strRef>
              <c:f>Sheet1!$B$1:$D$1</c:f>
              <c:strCache>
                <c:ptCount val="3"/>
                <c:pt idx="0">
                  <c:v>A18-34</c:v>
                </c:pt>
                <c:pt idx="1">
                  <c:v>A25-54</c:v>
                </c:pt>
                <c:pt idx="2">
                  <c:v>A35+</c:v>
                </c:pt>
              </c:strCache>
            </c:strRef>
          </c:cat>
          <c:val>
            <c:numRef>
              <c:f>Sheet1!$B$24:$D$24</c:f>
              <c:numCache>
                <c:formatCode>h:mm;@</c:formatCode>
                <c:ptCount val="3"/>
                <c:pt idx="0">
                  <c:v>4.8611111111111112E-3</c:v>
                </c:pt>
                <c:pt idx="1">
                  <c:v>4.1666666666666666E-3</c:v>
                </c:pt>
                <c:pt idx="2">
                  <c:v>2.7777777777777779E-3</c:v>
                </c:pt>
              </c:numCache>
            </c:numRef>
          </c:val>
          <c:extLst>
            <c:ext xmlns:c16="http://schemas.microsoft.com/office/drawing/2014/chart" uri="{C3380CC4-5D6E-409C-BE32-E72D297353CC}">
              <c16:uniqueId val="{0000001B-6997-4D66-835D-83AADCE7A914}"/>
            </c:ext>
          </c:extLst>
        </c:ser>
        <c:dLbls>
          <c:showLegendKey val="0"/>
          <c:showVal val="0"/>
          <c:showCatName val="0"/>
          <c:showSerName val="0"/>
          <c:showPercent val="0"/>
          <c:showBubbleSize val="0"/>
        </c:dLbls>
        <c:gapWidth val="150"/>
        <c:axId val="502767840"/>
        <c:axId val="502765880"/>
      </c:barChart>
      <c:catAx>
        <c:axId val="502767840"/>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02765880"/>
        <c:crosses val="autoZero"/>
        <c:auto val="1"/>
        <c:lblAlgn val="ctr"/>
        <c:lblOffset val="0"/>
        <c:noMultiLvlLbl val="0"/>
      </c:catAx>
      <c:valAx>
        <c:axId val="502765880"/>
        <c:scaling>
          <c:orientation val="minMax"/>
          <c:max val="0.27"/>
          <c:min val="0"/>
        </c:scaling>
        <c:delete val="0"/>
        <c:axPos val="l"/>
        <c:numFmt formatCode="h:mm;@" sourceLinked="0"/>
        <c:majorTickMark val="out"/>
        <c:minorTickMark val="none"/>
        <c:tickLblPos val="nextTo"/>
        <c:spPr>
          <a:ln w="19050">
            <a:solidFill>
              <a:sysClr val="windowText" lastClr="000000"/>
            </a:solidFill>
          </a:ln>
        </c:spPr>
        <c:crossAx val="502767840"/>
        <c:crosses val="autoZero"/>
        <c:crossBetween val="between"/>
        <c:majorUnit val="3.0000000000000006E-2"/>
      </c:valAx>
      <c:spPr>
        <a:noFill/>
        <a:ln>
          <a:noFill/>
        </a:ln>
        <a:effectLst/>
      </c:spPr>
    </c:plotArea>
    <c:legend>
      <c:legendPos val="b"/>
      <c:layout>
        <c:manualLayout>
          <c:xMode val="edge"/>
          <c:yMode val="edge"/>
          <c:x val="1.5748258053161813E-2"/>
          <c:y val="0.72814262622799297"/>
          <c:w val="0.98049954026511699"/>
          <c:h val="0.26742313002791301"/>
        </c:manualLayout>
      </c:layout>
      <c:overlay val="0"/>
      <c:txPr>
        <a:bodyPr/>
        <a:lstStyle/>
        <a:p>
          <a:pPr>
            <a:defRPr sz="11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1.8646678780537048E-2"/>
          <c:w val="0.56515519431038874"/>
          <c:h val="0.97468483747223889"/>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ABD-468E-97BD-AF5E241EF1A8}"/>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ABD-468E-97BD-AF5E241EF1A8}"/>
              </c:ext>
            </c:extLst>
          </c:dPt>
          <c:dPt>
            <c:idx val="2"/>
            <c:invertIfNegative val="0"/>
            <c:bubble3D val="0"/>
            <c:spPr>
              <a:solidFill>
                <a:srgbClr val="84F1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ABD-468E-97BD-AF5E241EF1A8}"/>
              </c:ext>
            </c:extLst>
          </c:dPt>
          <c:dPt>
            <c:idx val="3"/>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ABD-468E-97BD-AF5E241EF1A8}"/>
              </c:ext>
            </c:extLst>
          </c:dPt>
          <c:dPt>
            <c:idx val="4"/>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ABD-468E-97BD-AF5E241EF1A8}"/>
              </c:ext>
            </c:extLst>
          </c:dPt>
          <c:dPt>
            <c:idx val="5"/>
            <c:invertIfNegative val="0"/>
            <c:bubble3D val="0"/>
            <c:spPr>
              <a:solidFill>
                <a:srgbClr val="FF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ABD-468E-97BD-AF5E241EF1A8}"/>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ABD-468E-97BD-AF5E241EF1A8}"/>
              </c:ext>
            </c:extLst>
          </c:dPt>
          <c:dPt>
            <c:idx val="7"/>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ABD-468E-97BD-AF5E241EF1A8}"/>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ABD-468E-97BD-AF5E241EF1A8}"/>
              </c:ext>
            </c:extLst>
          </c:dPt>
          <c:dPt>
            <c:idx val="9"/>
            <c:invertIfNegative val="0"/>
            <c:bubble3D val="0"/>
            <c:spPr>
              <a:solidFill>
                <a:srgbClr val="68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6ABD-468E-97BD-AF5E241EF1A8}"/>
              </c:ext>
            </c:extLst>
          </c:dPt>
          <c:dPt>
            <c:idx val="10"/>
            <c:invertIfNegative val="0"/>
            <c:bubble3D val="0"/>
            <c:spPr>
              <a:solidFill>
                <a:srgbClr val="F6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6ABD-468E-97BD-AF5E241EF1A8}"/>
              </c:ext>
            </c:extLst>
          </c:dPt>
          <c:dPt>
            <c:idx val="11"/>
            <c:invertIfNegative val="0"/>
            <c:bubble3D val="0"/>
            <c:spPr>
              <a:solidFill>
                <a:srgbClr val="FF67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6ABD-468E-97BD-AF5E241EF1A8}"/>
              </c:ext>
            </c:extLst>
          </c:dPt>
          <c:dPt>
            <c:idx val="12"/>
            <c:invertIfNegative val="0"/>
            <c:bubble3D val="0"/>
            <c:spPr>
              <a:solidFill>
                <a:srgbClr val="DBDA0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6ABD-468E-97BD-AF5E241EF1A8}"/>
              </c:ext>
            </c:extLst>
          </c:dPt>
          <c:dPt>
            <c:idx val="13"/>
            <c:invertIfNegative val="0"/>
            <c:bubble3D val="0"/>
            <c:spPr>
              <a:solidFill>
                <a:srgbClr val="009A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6ABD-468E-97BD-AF5E241EF1A8}"/>
              </c:ext>
            </c:extLst>
          </c:dPt>
          <c:dPt>
            <c:idx val="14"/>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6ABD-468E-97BD-AF5E241EF1A8}"/>
              </c:ext>
            </c:extLst>
          </c:dPt>
          <c:dPt>
            <c:idx val="15"/>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6ABD-468E-97BD-AF5E241EF1A8}"/>
              </c:ext>
            </c:extLst>
          </c:dPt>
          <c:dPt>
            <c:idx val="16"/>
            <c:invertIfNegative val="0"/>
            <c:bubble3D val="0"/>
            <c:spPr>
              <a:solidFill>
                <a:srgbClr val="B25E3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6ABD-468E-97BD-AF5E241EF1A8}"/>
              </c:ext>
            </c:extLst>
          </c:dPt>
          <c:dPt>
            <c:idx val="17"/>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6ABD-468E-97BD-AF5E241EF1A8}"/>
              </c:ext>
            </c:extLst>
          </c:dPt>
          <c:dPt>
            <c:idx val="18"/>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6ABD-468E-97BD-AF5E241EF1A8}"/>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6ABD-468E-97BD-AF5E241EF1A8}"/>
              </c:ext>
            </c:extLst>
          </c:dPt>
          <c:dPt>
            <c:idx val="20"/>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6ABD-468E-97BD-AF5E241EF1A8}"/>
              </c:ext>
            </c:extLst>
          </c:dPt>
          <c:dPt>
            <c:idx val="21"/>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6ABD-468E-97BD-AF5E241EF1A8}"/>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6ABD-468E-97BD-AF5E241EF1A8}"/>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Email</c:v>
                </c:pt>
                <c:pt idx="3">
                  <c:v>Cable TV</c:v>
                </c:pt>
                <c:pt idx="4">
                  <c:v>Search</c:v>
                </c:pt>
                <c:pt idx="5">
                  <c:v>Social Media</c:v>
                </c:pt>
                <c:pt idx="6">
                  <c:v>Radio</c:v>
                </c:pt>
                <c:pt idx="7">
                  <c:v>Streaming Programs on TV With Ads</c:v>
                </c:pt>
                <c:pt idx="8">
                  <c:v>Streaming Programs on TV No Ads</c:v>
                </c:pt>
                <c:pt idx="9">
                  <c:v>Streaming Video Other Than TV Programs on Digital Media</c:v>
                </c:pt>
                <c:pt idx="10">
                  <c:v>Streaming Programs on Digital Media With Ads</c:v>
                </c:pt>
                <c:pt idx="11">
                  <c:v>Newspapers</c:v>
                </c:pt>
                <c:pt idx="12">
                  <c:v>Streaming Video Other Than TV Programs on TV</c:v>
                </c:pt>
                <c:pt idx="13">
                  <c:v>Broadcast TV News Websites/Apps</c:v>
                </c:pt>
                <c:pt idx="14">
                  <c:v>Any other news website</c:v>
                </c:pt>
                <c:pt idx="15">
                  <c:v>Magazines</c:v>
                </c:pt>
                <c:pt idx="16">
                  <c:v>Digital Newspaper</c:v>
                </c:pt>
                <c:pt idx="17">
                  <c:v>Streaming Audio</c:v>
                </c:pt>
                <c:pt idx="18">
                  <c:v>Streaming Programs on Digital Media No Ads</c:v>
                </c:pt>
                <c:pt idx="19">
                  <c:v>Cable News Channels' Websites/Apps</c:v>
                </c:pt>
                <c:pt idx="20">
                  <c:v>Podcasts</c:v>
                </c:pt>
                <c:pt idx="21">
                  <c:v>Local Radio Stations Websites/Apps</c:v>
                </c:pt>
                <c:pt idx="22">
                  <c:v>Digital Magazine</c:v>
                </c:pt>
              </c:strCache>
            </c:strRef>
          </c:cat>
          <c:val>
            <c:numRef>
              <c:f>Sheet1!$B$2:$B$24</c:f>
              <c:numCache>
                <c:formatCode>0.0%</c:formatCode>
                <c:ptCount val="23"/>
                <c:pt idx="0">
                  <c:v>0.80500000000000005</c:v>
                </c:pt>
                <c:pt idx="1">
                  <c:v>0.79900000000000004</c:v>
                </c:pt>
                <c:pt idx="2">
                  <c:v>0.70899999999999996</c:v>
                </c:pt>
                <c:pt idx="3">
                  <c:v>0.55800000000000005</c:v>
                </c:pt>
                <c:pt idx="4">
                  <c:v>0.55100000000000005</c:v>
                </c:pt>
                <c:pt idx="5">
                  <c:v>0.52600000000000002</c:v>
                </c:pt>
                <c:pt idx="6" formatCode="0%">
                  <c:v>0.46200000000000002</c:v>
                </c:pt>
                <c:pt idx="7" formatCode="0%">
                  <c:v>0.44900000000000001</c:v>
                </c:pt>
                <c:pt idx="8">
                  <c:v>0.314</c:v>
                </c:pt>
                <c:pt idx="9">
                  <c:v>0.3</c:v>
                </c:pt>
                <c:pt idx="10">
                  <c:v>0.27300000000000002</c:v>
                </c:pt>
                <c:pt idx="11">
                  <c:v>0.249</c:v>
                </c:pt>
                <c:pt idx="12">
                  <c:v>0.247</c:v>
                </c:pt>
                <c:pt idx="13">
                  <c:v>0.22700000000000001</c:v>
                </c:pt>
                <c:pt idx="14">
                  <c:v>0.21099999999999999</c:v>
                </c:pt>
                <c:pt idx="15">
                  <c:v>0.2</c:v>
                </c:pt>
                <c:pt idx="16">
                  <c:v>0.182</c:v>
                </c:pt>
                <c:pt idx="17">
                  <c:v>0.157</c:v>
                </c:pt>
                <c:pt idx="18">
                  <c:v>0.14799999999999999</c:v>
                </c:pt>
                <c:pt idx="19">
                  <c:v>0.14799999999999999</c:v>
                </c:pt>
                <c:pt idx="20">
                  <c:v>0.11799999999999999</c:v>
                </c:pt>
                <c:pt idx="21">
                  <c:v>0.11700000000000001</c:v>
                </c:pt>
                <c:pt idx="22">
                  <c:v>8.5000000000000006E-2</c:v>
                </c:pt>
              </c:numCache>
            </c:numRef>
          </c:val>
          <c:extLst>
            <c:ext xmlns:c16="http://schemas.microsoft.com/office/drawing/2014/chart" uri="{C3380CC4-5D6E-409C-BE32-E72D297353CC}">
              <c16:uniqueId val="{0000002E-6ABD-468E-97BD-AF5E241EF1A8}"/>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90C-427C-BD49-749E9D2A046B}"/>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90C-427C-BD49-749E9D2A046B}"/>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90C-427C-BD49-749E9D2A046B}"/>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90C-427C-BD49-749E9D2A046B}"/>
              </c:ext>
            </c:extLst>
          </c:dPt>
          <c:dPt>
            <c:idx val="4"/>
            <c:invertIfNegative val="0"/>
            <c:bubble3D val="0"/>
            <c:spPr>
              <a:solidFill>
                <a:srgbClr val="84F1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90C-427C-BD49-749E9D2A046B}"/>
              </c:ext>
            </c:extLst>
          </c:dPt>
          <c:dPt>
            <c:idx val="5"/>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90C-427C-BD49-749E9D2A046B}"/>
              </c:ext>
            </c:extLst>
          </c:dPt>
          <c:dPt>
            <c:idx val="6"/>
            <c:invertIfNegative val="0"/>
            <c:bubble3D val="0"/>
            <c:spPr>
              <a:solidFill>
                <a:schemeClr val="accent3"/>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90C-427C-BD49-749E9D2A046B}"/>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90C-427C-BD49-749E9D2A046B}"/>
              </c:ext>
            </c:extLst>
          </c:dPt>
          <c:dPt>
            <c:idx val="8"/>
            <c:invertIfNegative val="0"/>
            <c:bubble3D val="0"/>
            <c:spPr>
              <a:solidFill>
                <a:srgbClr val="F6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90C-427C-BD49-749E9D2A046B}"/>
              </c:ext>
            </c:extLst>
          </c:dPt>
          <c:dPt>
            <c:idx val="9"/>
            <c:invertIfNegative val="0"/>
            <c:bubble3D val="0"/>
            <c:spPr>
              <a:solidFill>
                <a:srgbClr val="DBDA0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90C-427C-BD49-749E9D2A046B}"/>
              </c:ext>
            </c:extLst>
          </c:dPt>
          <c:dPt>
            <c:idx val="10"/>
            <c:invertIfNegative val="0"/>
            <c:bubble3D val="0"/>
            <c:spPr>
              <a:solidFill>
                <a:srgbClr val="069004"/>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90C-427C-BD49-749E9D2A046B}"/>
              </c:ext>
            </c:extLst>
          </c:dPt>
          <c:dPt>
            <c:idx val="11"/>
            <c:invertIfNegative val="0"/>
            <c:bubble3D val="0"/>
            <c:spPr>
              <a:solidFill>
                <a:srgbClr val="68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90C-427C-BD49-749E9D2A046B}"/>
              </c:ext>
            </c:extLst>
          </c:dPt>
          <c:dPt>
            <c:idx val="12"/>
            <c:invertIfNegative val="0"/>
            <c:bubble3D val="0"/>
            <c:spPr>
              <a:solidFill>
                <a:srgbClr val="009A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90C-427C-BD49-749E9D2A046B}"/>
              </c:ext>
            </c:extLst>
          </c:dPt>
          <c:dPt>
            <c:idx val="13"/>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590C-427C-BD49-749E9D2A046B}"/>
              </c:ext>
            </c:extLst>
          </c:dPt>
          <c:dPt>
            <c:idx val="14"/>
            <c:invertIfNegative val="0"/>
            <c:bubble3D val="0"/>
            <c:spPr>
              <a:solidFill>
                <a:srgbClr val="FF67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590C-427C-BD49-749E9D2A046B}"/>
              </c:ext>
            </c:extLst>
          </c:dPt>
          <c:dPt>
            <c:idx val="15"/>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590C-427C-BD49-749E9D2A046B}"/>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590C-427C-BD49-749E9D2A046B}"/>
              </c:ext>
            </c:extLst>
          </c:dPt>
          <c:dPt>
            <c:idx val="17"/>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590C-427C-BD49-749E9D2A046B}"/>
              </c:ext>
            </c:extLst>
          </c:dPt>
          <c:dPt>
            <c:idx val="18"/>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590C-427C-BD49-749E9D2A046B}"/>
              </c:ext>
            </c:extLst>
          </c:dPt>
          <c:dPt>
            <c:idx val="19"/>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590C-427C-BD49-749E9D2A046B}"/>
              </c:ext>
            </c:extLst>
          </c:dPt>
          <c:dPt>
            <c:idx val="20"/>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590C-427C-BD49-749E9D2A046B}"/>
              </c:ext>
            </c:extLst>
          </c:dPt>
          <c:dPt>
            <c:idx val="21"/>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590C-427C-BD49-749E9D2A046B}"/>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590C-427C-BD49-749E9D2A046B}"/>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Email</c:v>
                </c:pt>
                <c:pt idx="5">
                  <c:v>Radio</c:v>
                </c:pt>
                <c:pt idx="6">
                  <c:v>Social Media</c:v>
                </c:pt>
                <c:pt idx="7">
                  <c:v>Streaming Programs on TV No Ads</c:v>
                </c:pt>
                <c:pt idx="8">
                  <c:v>Streaming Programs on Digital Media With Ads</c:v>
                </c:pt>
                <c:pt idx="9">
                  <c:v>Streaming Video Other Than TV Programs on TV</c:v>
                </c:pt>
                <c:pt idx="10">
                  <c:v>Search</c:v>
                </c:pt>
                <c:pt idx="11">
                  <c:v>Streaming Video Other Than TV Programs on Digital Media</c:v>
                </c:pt>
                <c:pt idx="12">
                  <c:v>Broadcast TV News Websites/Apps</c:v>
                </c:pt>
                <c:pt idx="13">
                  <c:v>Streaming Programs on Digital Media No Ads</c:v>
                </c:pt>
                <c:pt idx="14">
                  <c:v>Newspapers</c:v>
                </c:pt>
                <c:pt idx="15">
                  <c:v>Streaming Audio</c:v>
                </c:pt>
                <c:pt idx="16">
                  <c:v>Magazines</c:v>
                </c:pt>
                <c:pt idx="17">
                  <c:v>Any other news website</c:v>
                </c:pt>
                <c:pt idx="18">
                  <c:v>Podcasts</c:v>
                </c:pt>
                <c:pt idx="19">
                  <c:v>Local Radio Stations Websites/Apps</c:v>
                </c:pt>
                <c:pt idx="20">
                  <c:v>Digital Newspaper</c:v>
                </c:pt>
                <c:pt idx="21">
                  <c:v>Cable News Channels' Websites/Apps</c:v>
                </c:pt>
                <c:pt idx="22">
                  <c:v>Digital Magazine</c:v>
                </c:pt>
              </c:strCache>
            </c:strRef>
          </c:cat>
          <c:val>
            <c:numRef>
              <c:f>Sheet1!$B$2:$B$24</c:f>
              <c:numCache>
                <c:formatCode>h:mm;@</c:formatCode>
                <c:ptCount val="23"/>
                <c:pt idx="0">
                  <c:v>0.25416666666666665</c:v>
                </c:pt>
                <c:pt idx="1">
                  <c:v>0.16805555555555554</c:v>
                </c:pt>
                <c:pt idx="2">
                  <c:v>8.6111111111111124E-2</c:v>
                </c:pt>
                <c:pt idx="3">
                  <c:v>5.6250000000000001E-2</c:v>
                </c:pt>
                <c:pt idx="4">
                  <c:v>4.7222222222222221E-2</c:v>
                </c:pt>
                <c:pt idx="5">
                  <c:v>4.027777777777778E-2</c:v>
                </c:pt>
                <c:pt idx="6">
                  <c:v>3.888888888888889E-2</c:v>
                </c:pt>
                <c:pt idx="7">
                  <c:v>3.1944444444444449E-2</c:v>
                </c:pt>
                <c:pt idx="8">
                  <c:v>3.1944444444444449E-2</c:v>
                </c:pt>
                <c:pt idx="9">
                  <c:v>2.7777777777777776E-2</c:v>
                </c:pt>
                <c:pt idx="10">
                  <c:v>2.6388888888888889E-2</c:v>
                </c:pt>
                <c:pt idx="11">
                  <c:v>2.4305555555555556E-2</c:v>
                </c:pt>
                <c:pt idx="12">
                  <c:v>1.1111111111111112E-2</c:v>
                </c:pt>
                <c:pt idx="13">
                  <c:v>1.0416666666666666E-2</c:v>
                </c:pt>
                <c:pt idx="14">
                  <c:v>1.0416666666666666E-2</c:v>
                </c:pt>
                <c:pt idx="15">
                  <c:v>9.7222222222222224E-3</c:v>
                </c:pt>
                <c:pt idx="16">
                  <c:v>8.3333333333333332E-3</c:v>
                </c:pt>
                <c:pt idx="17">
                  <c:v>8.3333333333333332E-3</c:v>
                </c:pt>
                <c:pt idx="18">
                  <c:v>6.2499999999999995E-3</c:v>
                </c:pt>
                <c:pt idx="19">
                  <c:v>5.5555555555555558E-3</c:v>
                </c:pt>
                <c:pt idx="20">
                  <c:v>5.5555555555555558E-3</c:v>
                </c:pt>
                <c:pt idx="21">
                  <c:v>5.5555555555555558E-3</c:v>
                </c:pt>
                <c:pt idx="22">
                  <c:v>2.7777777777777779E-3</c:v>
                </c:pt>
              </c:numCache>
            </c:numRef>
          </c:val>
          <c:extLst>
            <c:ext xmlns:c16="http://schemas.microsoft.com/office/drawing/2014/chart" uri="{C3380CC4-5D6E-409C-BE32-E72D297353CC}">
              <c16:uniqueId val="{0000002E-590C-427C-BD49-749E9D2A046B}"/>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1.8646678780537048E-2"/>
          <c:w val="0.56515519431038874"/>
          <c:h val="0.97468483747223889"/>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ABD-468E-97BD-AF5E241EF1A8}"/>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ABD-468E-97BD-AF5E241EF1A8}"/>
              </c:ext>
            </c:extLst>
          </c:dPt>
          <c:dPt>
            <c:idx val="2"/>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ABD-468E-97BD-AF5E241EF1A8}"/>
              </c:ext>
            </c:extLst>
          </c:dPt>
          <c:dPt>
            <c:idx val="3"/>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ABD-468E-97BD-AF5E241EF1A8}"/>
              </c:ext>
            </c:extLst>
          </c:dPt>
          <c:dPt>
            <c:idx val="4"/>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ABD-468E-97BD-AF5E241EF1A8}"/>
              </c:ext>
            </c:extLst>
          </c:dPt>
          <c:dPt>
            <c:idx val="5"/>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ABD-468E-97BD-AF5E241EF1A8}"/>
              </c:ext>
            </c:extLst>
          </c:dPt>
          <c:dPt>
            <c:idx val="6"/>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ABD-468E-97BD-AF5E241EF1A8}"/>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ABD-468E-97BD-AF5E241EF1A8}"/>
              </c:ext>
            </c:extLst>
          </c:dPt>
          <c:dPt>
            <c:idx val="8"/>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ABD-468E-97BD-AF5E241EF1A8}"/>
              </c:ext>
            </c:extLst>
          </c:dPt>
          <c:dPt>
            <c:idx val="9"/>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6ABD-468E-97BD-AF5E241EF1A8}"/>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6ABD-468E-97BD-AF5E241EF1A8}"/>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6ABD-468E-97BD-AF5E241EF1A8}"/>
              </c:ext>
            </c:extLst>
          </c:dPt>
          <c:dPt>
            <c:idx val="12"/>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6ABD-468E-97BD-AF5E241EF1A8}"/>
              </c:ext>
            </c:extLst>
          </c:dPt>
          <c:dPt>
            <c:idx val="13"/>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6ABD-468E-97BD-AF5E241EF1A8}"/>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6ABD-468E-97BD-AF5E241EF1A8}"/>
              </c:ext>
            </c:extLst>
          </c:dPt>
          <c:dPt>
            <c:idx val="15"/>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6ABD-468E-97BD-AF5E241EF1A8}"/>
              </c:ext>
            </c:extLst>
          </c:dPt>
          <c:dPt>
            <c:idx val="16"/>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6ABD-468E-97BD-AF5E241EF1A8}"/>
              </c:ext>
            </c:extLst>
          </c:dPt>
          <c:dPt>
            <c:idx val="17"/>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6ABD-468E-97BD-AF5E241EF1A8}"/>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6ABD-468E-97BD-AF5E241EF1A8}"/>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6ABD-468E-97BD-AF5E241EF1A8}"/>
              </c:ext>
            </c:extLst>
          </c:dPt>
          <c:dPt>
            <c:idx val="20"/>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6ABD-468E-97BD-AF5E241EF1A8}"/>
              </c:ext>
            </c:extLst>
          </c:dPt>
          <c:dPt>
            <c:idx val="21"/>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6ABD-468E-97BD-AF5E241EF1A8}"/>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6ABD-468E-97BD-AF5E241EF1A8}"/>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Social Media</c:v>
                </c:pt>
                <c:pt idx="3">
                  <c:v>Email</c:v>
                </c:pt>
                <c:pt idx="4">
                  <c:v>Search</c:v>
                </c:pt>
                <c:pt idx="5">
                  <c:v>Streaming Programs on TV With Ads</c:v>
                </c:pt>
                <c:pt idx="6">
                  <c:v>Cable TV</c:v>
                </c:pt>
                <c:pt idx="7">
                  <c:v>Streaming Programs on TV No Ads</c:v>
                </c:pt>
                <c:pt idx="8">
                  <c:v>Streaming Video Other Than TV Programs on Digital Media</c:v>
                </c:pt>
                <c:pt idx="9">
                  <c:v>Radio</c:v>
                </c:pt>
                <c:pt idx="10">
                  <c:v>Streaming Programs on Digital Media With Ads</c:v>
                </c:pt>
                <c:pt idx="11">
                  <c:v>Streaming Video Other Than TV Programs on TV</c:v>
                </c:pt>
                <c:pt idx="12">
                  <c:v>Streaming Audio</c:v>
                </c:pt>
                <c:pt idx="13">
                  <c:v>Streaming Programs on Digital Media No Ads</c:v>
                </c:pt>
                <c:pt idx="14">
                  <c:v>Broadcast TV News Websites/Apps</c:v>
                </c:pt>
                <c:pt idx="15">
                  <c:v>Any other news website</c:v>
                </c:pt>
                <c:pt idx="16">
                  <c:v>Podcasts</c:v>
                </c:pt>
                <c:pt idx="17">
                  <c:v>Newspapers</c:v>
                </c:pt>
                <c:pt idx="18">
                  <c:v>Digital Newspaper</c:v>
                </c:pt>
                <c:pt idx="19">
                  <c:v>Cable News Channels' Websites/Apps</c:v>
                </c:pt>
                <c:pt idx="20">
                  <c:v>Local Radio Stations Websites/Apps</c:v>
                </c:pt>
                <c:pt idx="21">
                  <c:v>Magazines</c:v>
                </c:pt>
                <c:pt idx="22">
                  <c:v>Digital Magazine</c:v>
                </c:pt>
              </c:strCache>
            </c:strRef>
          </c:cat>
          <c:val>
            <c:numRef>
              <c:f>Sheet1!$B$2:$B$24</c:f>
              <c:numCache>
                <c:formatCode>0.0%</c:formatCode>
                <c:ptCount val="23"/>
                <c:pt idx="0">
                  <c:v>0.71799999999999997</c:v>
                </c:pt>
                <c:pt idx="1">
                  <c:v>0.71299999999999997</c:v>
                </c:pt>
                <c:pt idx="2">
                  <c:v>0.58799999999999997</c:v>
                </c:pt>
                <c:pt idx="3">
                  <c:v>0.57399999999999995</c:v>
                </c:pt>
                <c:pt idx="4">
                  <c:v>0.56200000000000006</c:v>
                </c:pt>
                <c:pt idx="5" formatCode="0%">
                  <c:v>0.56100000000000005</c:v>
                </c:pt>
                <c:pt idx="6">
                  <c:v>0.53200000000000003</c:v>
                </c:pt>
                <c:pt idx="7">
                  <c:v>0.46700000000000003</c:v>
                </c:pt>
                <c:pt idx="8">
                  <c:v>0.45300000000000001</c:v>
                </c:pt>
                <c:pt idx="9" formatCode="0%">
                  <c:v>0.43099999999999999</c:v>
                </c:pt>
                <c:pt idx="10">
                  <c:v>0.40300000000000002</c:v>
                </c:pt>
                <c:pt idx="11">
                  <c:v>0.39100000000000001</c:v>
                </c:pt>
                <c:pt idx="12">
                  <c:v>0.27400000000000002</c:v>
                </c:pt>
                <c:pt idx="13">
                  <c:v>0.27100000000000002</c:v>
                </c:pt>
                <c:pt idx="14">
                  <c:v>0.24199999999999999</c:v>
                </c:pt>
                <c:pt idx="15">
                  <c:v>0.215</c:v>
                </c:pt>
                <c:pt idx="16">
                  <c:v>0.19800000000000001</c:v>
                </c:pt>
                <c:pt idx="17">
                  <c:v>0.19700000000000001</c:v>
                </c:pt>
                <c:pt idx="18">
                  <c:v>0.17899999999999999</c:v>
                </c:pt>
                <c:pt idx="19">
                  <c:v>0.16900000000000001</c:v>
                </c:pt>
                <c:pt idx="20">
                  <c:v>0.16900000000000001</c:v>
                </c:pt>
                <c:pt idx="21">
                  <c:v>0.16800000000000001</c:v>
                </c:pt>
                <c:pt idx="22">
                  <c:v>0.14299999999999999</c:v>
                </c:pt>
              </c:numCache>
            </c:numRef>
          </c:val>
          <c:extLst>
            <c:ext xmlns:c16="http://schemas.microsoft.com/office/drawing/2014/chart" uri="{C3380CC4-5D6E-409C-BE32-E72D297353CC}">
              <c16:uniqueId val="{0000002E-6ABD-468E-97BD-AF5E241EF1A8}"/>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90C-427C-BD49-749E9D2A046B}"/>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90C-427C-BD49-749E9D2A046B}"/>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90C-427C-BD49-749E9D2A046B}"/>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90C-427C-BD49-749E9D2A046B}"/>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90C-427C-BD49-749E9D2A046B}"/>
              </c:ext>
            </c:extLst>
          </c:dPt>
          <c:dPt>
            <c:idx val="5"/>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90C-427C-BD49-749E9D2A046B}"/>
              </c:ext>
            </c:extLst>
          </c:dPt>
          <c:dPt>
            <c:idx val="6"/>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90C-427C-BD49-749E9D2A046B}"/>
              </c:ext>
            </c:extLst>
          </c:dPt>
          <c:dPt>
            <c:idx val="7"/>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90C-427C-BD49-749E9D2A046B}"/>
              </c:ext>
            </c:extLst>
          </c:dPt>
          <c:dPt>
            <c:idx val="8"/>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90C-427C-BD49-749E9D2A046B}"/>
              </c:ext>
            </c:extLst>
          </c:dPt>
          <c:dPt>
            <c:idx val="9"/>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90C-427C-BD49-749E9D2A046B}"/>
              </c:ext>
            </c:extLst>
          </c:dPt>
          <c:dPt>
            <c:idx val="10"/>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90C-427C-BD49-749E9D2A046B}"/>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90C-427C-BD49-749E9D2A046B}"/>
              </c:ext>
            </c:extLst>
          </c:dPt>
          <c:dPt>
            <c:idx val="12"/>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90C-427C-BD49-749E9D2A046B}"/>
              </c:ext>
            </c:extLst>
          </c:dPt>
          <c:dPt>
            <c:idx val="13"/>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590C-427C-BD49-749E9D2A046B}"/>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590C-427C-BD49-749E9D2A046B}"/>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590C-427C-BD49-749E9D2A046B}"/>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590C-427C-BD49-749E9D2A046B}"/>
              </c:ext>
            </c:extLst>
          </c:dPt>
          <c:dPt>
            <c:idx val="17"/>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590C-427C-BD49-749E9D2A046B}"/>
              </c:ext>
            </c:extLst>
          </c:dPt>
          <c:dPt>
            <c:idx val="18"/>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590C-427C-BD49-749E9D2A046B}"/>
              </c:ext>
            </c:extLst>
          </c:dPt>
          <c:dPt>
            <c:idx val="19"/>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590C-427C-BD49-749E9D2A046B}"/>
              </c:ext>
            </c:extLst>
          </c:dPt>
          <c:dPt>
            <c:idx val="20"/>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590C-427C-BD49-749E9D2A046B}"/>
              </c:ext>
            </c:extLst>
          </c:dPt>
          <c:dPt>
            <c:idx val="21"/>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590C-427C-BD49-749E9D2A046B}"/>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590C-427C-BD49-749E9D2A046B}"/>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Social Media</c:v>
                </c:pt>
                <c:pt idx="5">
                  <c:v>Streaming Programs on TV No Ads</c:v>
                </c:pt>
                <c:pt idx="6">
                  <c:v>Streaming Video Other Than TV Programs on TV</c:v>
                </c:pt>
                <c:pt idx="7">
                  <c:v>Streaming Programs on Digital Media With Ads</c:v>
                </c:pt>
                <c:pt idx="8">
                  <c:v>Streaming Video Other Than TV Programs on Digital Media</c:v>
                </c:pt>
                <c:pt idx="9">
                  <c:v>Radio</c:v>
                </c:pt>
                <c:pt idx="10">
                  <c:v>Email</c:v>
                </c:pt>
                <c:pt idx="11">
                  <c:v>Search</c:v>
                </c:pt>
                <c:pt idx="12">
                  <c:v>Streaming Programs on Digital Media No Ads</c:v>
                </c:pt>
                <c:pt idx="13">
                  <c:v>Streaming Audio</c:v>
                </c:pt>
                <c:pt idx="14">
                  <c:v>Broadcast TV News Websites/Apps</c:v>
                </c:pt>
                <c:pt idx="15">
                  <c:v>Newspapers</c:v>
                </c:pt>
                <c:pt idx="16">
                  <c:v>Magazines</c:v>
                </c:pt>
                <c:pt idx="17">
                  <c:v>Podcasts</c:v>
                </c:pt>
                <c:pt idx="18">
                  <c:v>Any other news website</c:v>
                </c:pt>
                <c:pt idx="19">
                  <c:v>Local Radio Stations Websites/Apps</c:v>
                </c:pt>
                <c:pt idx="20">
                  <c:v>Digital Newspaper</c:v>
                </c:pt>
                <c:pt idx="21">
                  <c:v>Cable News Channels' Websites/Apps</c:v>
                </c:pt>
                <c:pt idx="22">
                  <c:v>Digital Magazine</c:v>
                </c:pt>
              </c:strCache>
            </c:strRef>
          </c:cat>
          <c:val>
            <c:numRef>
              <c:f>Sheet1!$B$2:$B$24</c:f>
              <c:numCache>
                <c:formatCode>h:mm;@</c:formatCode>
                <c:ptCount val="23"/>
                <c:pt idx="0">
                  <c:v>0.19791666666666666</c:v>
                </c:pt>
                <c:pt idx="1">
                  <c:v>0.1277777777777778</c:v>
                </c:pt>
                <c:pt idx="2">
                  <c:v>7.013888888888889E-2</c:v>
                </c:pt>
                <c:pt idx="3">
                  <c:v>6.7361111111111108E-2</c:v>
                </c:pt>
                <c:pt idx="4">
                  <c:v>5.0694444444444452E-2</c:v>
                </c:pt>
                <c:pt idx="5">
                  <c:v>4.9305555555555554E-2</c:v>
                </c:pt>
                <c:pt idx="6">
                  <c:v>4.5833333333333337E-2</c:v>
                </c:pt>
                <c:pt idx="7">
                  <c:v>4.4444444444444446E-2</c:v>
                </c:pt>
                <c:pt idx="8">
                  <c:v>4.0972222222222222E-2</c:v>
                </c:pt>
                <c:pt idx="9">
                  <c:v>3.8194444444444441E-2</c:v>
                </c:pt>
                <c:pt idx="10">
                  <c:v>3.125E-2</c:v>
                </c:pt>
                <c:pt idx="11">
                  <c:v>2.9166666666666664E-2</c:v>
                </c:pt>
                <c:pt idx="12">
                  <c:v>1.8055555555555557E-2</c:v>
                </c:pt>
                <c:pt idx="13">
                  <c:v>1.7361111111111112E-2</c:v>
                </c:pt>
                <c:pt idx="14">
                  <c:v>1.1805555555555555E-2</c:v>
                </c:pt>
                <c:pt idx="15">
                  <c:v>1.0416666666666666E-2</c:v>
                </c:pt>
                <c:pt idx="16">
                  <c:v>9.0277777777777787E-3</c:v>
                </c:pt>
                <c:pt idx="17">
                  <c:v>9.0277777777777787E-3</c:v>
                </c:pt>
                <c:pt idx="18">
                  <c:v>8.3333333333333332E-3</c:v>
                </c:pt>
                <c:pt idx="19">
                  <c:v>6.9444444444444441E-3</c:v>
                </c:pt>
                <c:pt idx="20">
                  <c:v>5.5555555555555558E-3</c:v>
                </c:pt>
                <c:pt idx="21">
                  <c:v>5.5555555555555558E-3</c:v>
                </c:pt>
                <c:pt idx="22">
                  <c:v>4.1666666666666666E-3</c:v>
                </c:pt>
              </c:numCache>
            </c:numRef>
          </c:val>
          <c:extLst>
            <c:ext xmlns:c16="http://schemas.microsoft.com/office/drawing/2014/chart" uri="{C3380CC4-5D6E-409C-BE32-E72D297353CC}">
              <c16:uniqueId val="{0000002E-590C-427C-BD49-749E9D2A046B}"/>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3.1467191601049861E-2"/>
          <c:w val="0.56515519431038874"/>
          <c:h val="0.96186432465172622"/>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7C7-4546-BECC-4DB13A3A1B87}"/>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7C7-4546-BECC-4DB13A3A1B87}"/>
              </c:ext>
            </c:extLst>
          </c:dPt>
          <c:dPt>
            <c:idx val="2"/>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7C7-4546-BECC-4DB13A3A1B87}"/>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7C7-4546-BECC-4DB13A3A1B87}"/>
              </c:ext>
            </c:extLst>
          </c:dPt>
          <c:dPt>
            <c:idx val="4"/>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7C7-4546-BECC-4DB13A3A1B87}"/>
              </c:ext>
            </c:extLst>
          </c:dPt>
          <c:dPt>
            <c:idx val="5"/>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7C7-4546-BECC-4DB13A3A1B87}"/>
              </c:ext>
            </c:extLst>
          </c:dPt>
          <c:dPt>
            <c:idx val="6"/>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7C7-4546-BECC-4DB13A3A1B87}"/>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77C7-4546-BECC-4DB13A3A1B87}"/>
              </c:ext>
            </c:extLst>
          </c:dPt>
          <c:dPt>
            <c:idx val="8"/>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77C7-4546-BECC-4DB13A3A1B87}"/>
              </c:ext>
            </c:extLst>
          </c:dPt>
          <c:dPt>
            <c:idx val="9"/>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77C7-4546-BECC-4DB13A3A1B87}"/>
              </c:ext>
            </c:extLst>
          </c:dPt>
          <c:dPt>
            <c:idx val="10"/>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77C7-4546-BECC-4DB13A3A1B87}"/>
              </c:ext>
            </c:extLst>
          </c:dPt>
          <c:dPt>
            <c:idx val="11"/>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77C7-4546-BECC-4DB13A3A1B87}"/>
              </c:ext>
            </c:extLst>
          </c:dPt>
          <c:dPt>
            <c:idx val="12"/>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77C7-4546-BECC-4DB13A3A1B87}"/>
              </c:ext>
            </c:extLst>
          </c:dPt>
          <c:dPt>
            <c:idx val="13"/>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77C7-4546-BECC-4DB13A3A1B87}"/>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77C7-4546-BECC-4DB13A3A1B87}"/>
              </c:ext>
            </c:extLst>
          </c:dPt>
          <c:dPt>
            <c:idx val="15"/>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77C7-4546-BECC-4DB13A3A1B87}"/>
              </c:ext>
            </c:extLst>
          </c:dPt>
          <c:dPt>
            <c:idx val="16"/>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77C7-4546-BECC-4DB13A3A1B87}"/>
              </c:ext>
            </c:extLst>
          </c:dPt>
          <c:dPt>
            <c:idx val="17"/>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77C7-4546-BECC-4DB13A3A1B87}"/>
              </c:ext>
            </c:extLst>
          </c:dPt>
          <c:dPt>
            <c:idx val="18"/>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77C7-4546-BECC-4DB13A3A1B87}"/>
              </c:ext>
            </c:extLst>
          </c:dPt>
          <c:dPt>
            <c:idx val="19"/>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77C7-4546-BECC-4DB13A3A1B87}"/>
              </c:ext>
            </c:extLst>
          </c:dPt>
          <c:dPt>
            <c:idx val="20"/>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77C7-4546-BECC-4DB13A3A1B87}"/>
              </c:ext>
            </c:extLst>
          </c:dPt>
          <c:dPt>
            <c:idx val="21"/>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77C7-4546-BECC-4DB13A3A1B87}"/>
              </c:ext>
            </c:extLst>
          </c:dPt>
          <c:dPt>
            <c:idx val="22"/>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77C7-4546-BECC-4DB13A3A1B87}"/>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Social Media</c:v>
                </c:pt>
                <c:pt idx="3">
                  <c:v>Streaming Programs on TV With Ads</c:v>
                </c:pt>
                <c:pt idx="4">
                  <c:v>Streaming Video Other Than TV Programs on Digital Media</c:v>
                </c:pt>
                <c:pt idx="5">
                  <c:v>Search</c:v>
                </c:pt>
                <c:pt idx="6">
                  <c:v>Cable TV</c:v>
                </c:pt>
                <c:pt idx="7">
                  <c:v>Streaming Programs on TV No Ads</c:v>
                </c:pt>
                <c:pt idx="8">
                  <c:v>Email</c:v>
                </c:pt>
                <c:pt idx="9">
                  <c:v>Streaming Programs on Digital Media With Ads</c:v>
                </c:pt>
                <c:pt idx="10">
                  <c:v>Streaming Video Other Than TV Programs on TV</c:v>
                </c:pt>
                <c:pt idx="11">
                  <c:v>Radio</c:v>
                </c:pt>
                <c:pt idx="12">
                  <c:v>Streaming Audio</c:v>
                </c:pt>
                <c:pt idx="13">
                  <c:v>Streaming Programs on Digital Media No Ads</c:v>
                </c:pt>
                <c:pt idx="14">
                  <c:v>Broadcast TV News Websites/Apps</c:v>
                </c:pt>
                <c:pt idx="15">
                  <c:v>Podcasts</c:v>
                </c:pt>
                <c:pt idx="16">
                  <c:v>Any other news website</c:v>
                </c:pt>
                <c:pt idx="17">
                  <c:v>Local Radio Stations Websites/Apps</c:v>
                </c:pt>
                <c:pt idx="18">
                  <c:v>Newspapers</c:v>
                </c:pt>
                <c:pt idx="19">
                  <c:v>Digital Newspaper</c:v>
                </c:pt>
                <c:pt idx="20">
                  <c:v>Cable News Channels' Websites/Apps</c:v>
                </c:pt>
                <c:pt idx="21">
                  <c:v>Digital Magazine</c:v>
                </c:pt>
                <c:pt idx="22">
                  <c:v>Magazines</c:v>
                </c:pt>
              </c:strCache>
            </c:strRef>
          </c:cat>
          <c:val>
            <c:numRef>
              <c:f>Sheet1!$B$2:$B$24</c:f>
              <c:numCache>
                <c:formatCode>0.0%</c:formatCode>
                <c:ptCount val="23"/>
                <c:pt idx="0">
                  <c:v>0.65700000000000003</c:v>
                </c:pt>
                <c:pt idx="1">
                  <c:v>0.64800000000000002</c:v>
                </c:pt>
                <c:pt idx="2">
                  <c:v>0.58099999999999996</c:v>
                </c:pt>
                <c:pt idx="3" formatCode="0%">
                  <c:v>0.55900000000000005</c:v>
                </c:pt>
                <c:pt idx="4">
                  <c:v>0.51</c:v>
                </c:pt>
                <c:pt idx="5">
                  <c:v>0.504</c:v>
                </c:pt>
                <c:pt idx="6">
                  <c:v>0.5</c:v>
                </c:pt>
                <c:pt idx="7">
                  <c:v>0.497</c:v>
                </c:pt>
                <c:pt idx="8">
                  <c:v>0.47299999999999998</c:v>
                </c:pt>
                <c:pt idx="9">
                  <c:v>0.42799999999999999</c:v>
                </c:pt>
                <c:pt idx="10">
                  <c:v>0.42599999999999999</c:v>
                </c:pt>
                <c:pt idx="11" formatCode="0%">
                  <c:v>0.35299999999999998</c:v>
                </c:pt>
                <c:pt idx="12">
                  <c:v>0.33200000000000002</c:v>
                </c:pt>
                <c:pt idx="13">
                  <c:v>0.307</c:v>
                </c:pt>
                <c:pt idx="14">
                  <c:v>0.251</c:v>
                </c:pt>
                <c:pt idx="15">
                  <c:v>0.214</c:v>
                </c:pt>
                <c:pt idx="16">
                  <c:v>0.20200000000000001</c:v>
                </c:pt>
                <c:pt idx="17">
                  <c:v>0.17799999999999999</c:v>
                </c:pt>
                <c:pt idx="18">
                  <c:v>0.17399999999999999</c:v>
                </c:pt>
                <c:pt idx="19">
                  <c:v>0.16700000000000001</c:v>
                </c:pt>
                <c:pt idx="20">
                  <c:v>0.16500000000000001</c:v>
                </c:pt>
                <c:pt idx="21">
                  <c:v>0.16300000000000001</c:v>
                </c:pt>
                <c:pt idx="22">
                  <c:v>0.156</c:v>
                </c:pt>
              </c:numCache>
            </c:numRef>
          </c:val>
          <c:extLst>
            <c:ext xmlns:c16="http://schemas.microsoft.com/office/drawing/2014/chart" uri="{C3380CC4-5D6E-409C-BE32-E72D297353CC}">
              <c16:uniqueId val="{0000002E-77C7-4546-BECC-4DB13A3A1B87}"/>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3840493399413571"/>
          <c:y val="1.386497695902844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75023317543271639"/>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Programs on Digital Media No Ads</c:v>
                </c:pt>
                <c:pt idx="6">
                  <c:v>Streaming Audio</c:v>
                </c:pt>
                <c:pt idx="7">
                  <c:v>Any other news website</c:v>
                </c:pt>
                <c:pt idx="8">
                  <c:v>Local Radio Stations Websites/Apps</c:v>
                </c:pt>
                <c:pt idx="9">
                  <c:v>Podcasts</c:v>
                </c:pt>
                <c:pt idx="10">
                  <c:v>Cable TV News Websites/Apps</c:v>
                </c:pt>
                <c:pt idx="11">
                  <c:v>Digital Newspaper</c:v>
                </c:pt>
                <c:pt idx="12">
                  <c:v>Local TV News Websites/Apps</c:v>
                </c:pt>
                <c:pt idx="13">
                  <c:v>Network Broadcast TV News Websites/Apps</c:v>
                </c:pt>
                <c:pt idx="14">
                  <c:v>Digital magazine</c:v>
                </c:pt>
              </c:strCache>
            </c:strRef>
          </c:cat>
          <c:val>
            <c:numRef>
              <c:f>Sheet1!$B$2:$B$16</c:f>
              <c:numCache>
                <c:formatCode>h:mm;@</c:formatCode>
                <c:ptCount val="15"/>
                <c:pt idx="0">
                  <c:v>1.1805555555555555E-2</c:v>
                </c:pt>
                <c:pt idx="1">
                  <c:v>2.361111111111111E-2</c:v>
                </c:pt>
                <c:pt idx="2">
                  <c:v>1.4583333333333334E-2</c:v>
                </c:pt>
                <c:pt idx="3">
                  <c:v>1.1111111111111112E-2</c:v>
                </c:pt>
                <c:pt idx="4">
                  <c:v>1.2500000000000001E-2</c:v>
                </c:pt>
                <c:pt idx="5">
                  <c:v>5.5555555555555558E-3</c:v>
                </c:pt>
                <c:pt idx="6">
                  <c:v>4.8611111111111112E-3</c:v>
                </c:pt>
                <c:pt idx="7">
                  <c:v>3.472222222222222E-3</c:v>
                </c:pt>
                <c:pt idx="8">
                  <c:v>2.7777777777777779E-3</c:v>
                </c:pt>
                <c:pt idx="9">
                  <c:v>2.0833333333333333E-3</c:v>
                </c:pt>
                <c:pt idx="10" formatCode="h:mm">
                  <c:v>2.7777777777777779E-3</c:v>
                </c:pt>
                <c:pt idx="11">
                  <c:v>2.7777777777777779E-3</c:v>
                </c:pt>
                <c:pt idx="12">
                  <c:v>2.7777777777777779E-3</c:v>
                </c:pt>
                <c:pt idx="13">
                  <c:v>2.7777777777777779E-3</c:v>
                </c:pt>
                <c:pt idx="14">
                  <c:v>1.3888888888888889E-3</c:v>
                </c:pt>
              </c:numCache>
            </c:numRef>
          </c:val>
          <c:extLst>
            <c:ext xmlns:c16="http://schemas.microsoft.com/office/drawing/2014/chart" uri="{C3380CC4-5D6E-409C-BE32-E72D297353CC}">
              <c16:uniqueId val="{00000000-B83F-464C-B8EB-6FC8982DECBD}"/>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Programs on Digital Media No Ads</c:v>
                </c:pt>
                <c:pt idx="6">
                  <c:v>Streaming Audio</c:v>
                </c:pt>
                <c:pt idx="7">
                  <c:v>Any other news website</c:v>
                </c:pt>
                <c:pt idx="8">
                  <c:v>Local Radio Stations Websites/Apps</c:v>
                </c:pt>
                <c:pt idx="9">
                  <c:v>Podcasts</c:v>
                </c:pt>
                <c:pt idx="10">
                  <c:v>Cable TV News Websites/Apps</c:v>
                </c:pt>
                <c:pt idx="11">
                  <c:v>Digital Newspaper</c:v>
                </c:pt>
                <c:pt idx="12">
                  <c:v>Local TV News Websites/Apps</c:v>
                </c:pt>
                <c:pt idx="13">
                  <c:v>Network Broadcast TV News Websites/Apps</c:v>
                </c:pt>
                <c:pt idx="14">
                  <c:v>Digital magazine</c:v>
                </c:pt>
              </c:strCache>
            </c:strRef>
          </c:cat>
          <c:val>
            <c:numRef>
              <c:f>Sheet1!$C$2:$C$16</c:f>
              <c:numCache>
                <c:formatCode>h:mm;@</c:formatCode>
                <c:ptCount val="15"/>
                <c:pt idx="0">
                  <c:v>2.8472222222222222E-2</c:v>
                </c:pt>
                <c:pt idx="1">
                  <c:v>1.3194444444444444E-2</c:v>
                </c:pt>
                <c:pt idx="2">
                  <c:v>1.5277777777777777E-2</c:v>
                </c:pt>
                <c:pt idx="3">
                  <c:v>1.5972222222222221E-2</c:v>
                </c:pt>
                <c:pt idx="4">
                  <c:v>1.1805555555555555E-2</c:v>
                </c:pt>
                <c:pt idx="5">
                  <c:v>5.5555555555555558E-3</c:v>
                </c:pt>
                <c:pt idx="6">
                  <c:v>7.6388888888888886E-3</c:v>
                </c:pt>
                <c:pt idx="7">
                  <c:v>3.472222222222222E-3</c:v>
                </c:pt>
                <c:pt idx="8">
                  <c:v>2.7777777777777779E-3</c:v>
                </c:pt>
                <c:pt idx="9">
                  <c:v>3.472222222222222E-3</c:v>
                </c:pt>
                <c:pt idx="10" formatCode="h:mm">
                  <c:v>2.0833333333333333E-3</c:v>
                </c:pt>
                <c:pt idx="11">
                  <c:v>2.0833333333333333E-3</c:v>
                </c:pt>
                <c:pt idx="12">
                  <c:v>2.0833333333333333E-3</c:v>
                </c:pt>
                <c:pt idx="13">
                  <c:v>2.0833333333333333E-3</c:v>
                </c:pt>
                <c:pt idx="14">
                  <c:v>1.3888888888888889E-3</c:v>
                </c:pt>
              </c:numCache>
            </c:numRef>
          </c:val>
          <c:extLst>
            <c:ext xmlns:c16="http://schemas.microsoft.com/office/drawing/2014/chart" uri="{C3380CC4-5D6E-409C-BE32-E72D297353CC}">
              <c16:uniqueId val="{00000001-B83F-464C-B8EB-6FC8982DECBD}"/>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Programs on Digital Media No Ads</c:v>
                </c:pt>
                <c:pt idx="6">
                  <c:v>Streaming Audio</c:v>
                </c:pt>
                <c:pt idx="7">
                  <c:v>Any other news website</c:v>
                </c:pt>
                <c:pt idx="8">
                  <c:v>Local Radio Stations Websites/Apps</c:v>
                </c:pt>
                <c:pt idx="9">
                  <c:v>Podcasts</c:v>
                </c:pt>
                <c:pt idx="10">
                  <c:v>Cable TV News Websites/Apps</c:v>
                </c:pt>
                <c:pt idx="11">
                  <c:v>Digital Newspaper</c:v>
                </c:pt>
                <c:pt idx="12">
                  <c:v>Local TV News Websites/Apps</c:v>
                </c:pt>
                <c:pt idx="13">
                  <c:v>Network Broadcast TV News Websites/Apps</c:v>
                </c:pt>
                <c:pt idx="14">
                  <c:v>Digital magazine</c:v>
                </c:pt>
              </c:strCache>
            </c:strRef>
          </c:cat>
          <c:val>
            <c:numRef>
              <c:f>Sheet1!$D$2:$D$16</c:f>
              <c:numCache>
                <c:formatCode>h:mm;@</c:formatCode>
                <c:ptCount val="15"/>
                <c:pt idx="0">
                  <c:v>3.472222222222222E-3</c:v>
                </c:pt>
                <c:pt idx="1">
                  <c:v>3.472222222222222E-3</c:v>
                </c:pt>
                <c:pt idx="2" formatCode="[hh]:mm">
                  <c:v>6.2500000000000003E-3</c:v>
                </c:pt>
                <c:pt idx="3">
                  <c:v>4.1666666666666666E-3</c:v>
                </c:pt>
                <c:pt idx="4">
                  <c:v>2.0833333333333333E-3</c:v>
                </c:pt>
                <c:pt idx="5">
                  <c:v>2.7777777777777779E-3</c:v>
                </c:pt>
                <c:pt idx="6">
                  <c:v>6.9444444444444447E-4</c:v>
                </c:pt>
                <c:pt idx="7">
                  <c:v>1.3888888888888889E-3</c:v>
                </c:pt>
                <c:pt idx="8">
                  <c:v>6.9444444444444447E-4</c:v>
                </c:pt>
                <c:pt idx="9">
                  <c:v>6.9444444444444447E-4</c:v>
                </c:pt>
                <c:pt idx="10" formatCode="h:mm">
                  <c:v>6.9444444444444447E-4</c:v>
                </c:pt>
                <c:pt idx="11">
                  <c:v>6.9444444444444447E-4</c:v>
                </c:pt>
                <c:pt idx="12">
                  <c:v>6.9444444444444447E-4</c:v>
                </c:pt>
                <c:pt idx="13">
                  <c:v>6.9444444444444447E-4</c:v>
                </c:pt>
                <c:pt idx="14">
                  <c:v>6.9444444444444447E-4</c:v>
                </c:pt>
              </c:numCache>
            </c:numRef>
          </c:val>
          <c:extLst>
            <c:ext xmlns:c16="http://schemas.microsoft.com/office/drawing/2014/chart" uri="{C3380CC4-5D6E-409C-BE32-E72D297353CC}">
              <c16:uniqueId val="{00000002-B83F-464C-B8EB-6FC8982DECBD}"/>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4.8000000000000008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inorUnit val="1.5000000000000005E-3"/>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4.76890519199024E-3"/>
          <c:w val="0.56515519431038874"/>
          <c:h val="0.99046218961601951"/>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CDD-4F79-8298-478363017F79}"/>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CDD-4F79-8298-478363017F79}"/>
              </c:ext>
            </c:extLst>
          </c:dPt>
          <c:dPt>
            <c:idx val="2"/>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CDD-4F79-8298-478363017F79}"/>
              </c:ext>
            </c:extLst>
          </c:dPt>
          <c:dPt>
            <c:idx val="3"/>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CDD-4F79-8298-478363017F79}"/>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CDD-4F79-8298-478363017F79}"/>
              </c:ext>
            </c:extLst>
          </c:dPt>
          <c:dPt>
            <c:idx val="5"/>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CDD-4F79-8298-478363017F79}"/>
              </c:ext>
            </c:extLst>
          </c:dPt>
          <c:dPt>
            <c:idx val="6"/>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CDD-4F79-8298-478363017F79}"/>
              </c:ext>
            </c:extLst>
          </c:dPt>
          <c:dPt>
            <c:idx val="7"/>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CDD-4F79-8298-478363017F79}"/>
              </c:ext>
            </c:extLst>
          </c:dPt>
          <c:dPt>
            <c:idx val="8"/>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CDD-4F79-8298-478363017F79}"/>
              </c:ext>
            </c:extLst>
          </c:dPt>
          <c:dPt>
            <c:idx val="9"/>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CDD-4F79-8298-478363017F79}"/>
              </c:ext>
            </c:extLst>
          </c:dPt>
          <c:dPt>
            <c:idx val="10"/>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CDD-4F79-8298-478363017F79}"/>
              </c:ext>
            </c:extLst>
          </c:dPt>
          <c:dPt>
            <c:idx val="11"/>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CDD-4F79-8298-478363017F79}"/>
              </c:ext>
            </c:extLst>
          </c:dPt>
          <c:dPt>
            <c:idx val="12"/>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ECDD-4F79-8298-478363017F79}"/>
              </c:ext>
            </c:extLst>
          </c:dPt>
          <c:dPt>
            <c:idx val="13"/>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ECDD-4F79-8298-478363017F79}"/>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ECDD-4F79-8298-478363017F79}"/>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CDD-4F79-8298-478363017F79}"/>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ECDD-4F79-8298-478363017F79}"/>
              </c:ext>
            </c:extLst>
          </c:dPt>
          <c:dPt>
            <c:idx val="17"/>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ECDD-4F79-8298-478363017F79}"/>
              </c:ext>
            </c:extLst>
          </c:dPt>
          <c:dPt>
            <c:idx val="18"/>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ECDD-4F79-8298-478363017F79}"/>
              </c:ext>
            </c:extLst>
          </c:dPt>
          <c:dPt>
            <c:idx val="19"/>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ECDD-4F79-8298-478363017F79}"/>
              </c:ext>
            </c:extLst>
          </c:dPt>
          <c:dPt>
            <c:idx val="20"/>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ECDD-4F79-8298-478363017F79}"/>
              </c:ext>
            </c:extLst>
          </c:dPt>
          <c:dPt>
            <c:idx val="21"/>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ECDD-4F79-8298-478363017F79}"/>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ECDD-4F79-8298-478363017F79}"/>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Streaming Programs on TV With Ads</c:v>
                </c:pt>
                <c:pt idx="3">
                  <c:v>Cable TV</c:v>
                </c:pt>
                <c:pt idx="4">
                  <c:v>Social Media</c:v>
                </c:pt>
                <c:pt idx="5">
                  <c:v>Streaming Programs on TV No Ads</c:v>
                </c:pt>
                <c:pt idx="6">
                  <c:v>Streaming Video Other Than TV Programs on TV</c:v>
                </c:pt>
                <c:pt idx="7">
                  <c:v>Streaming Video Other Than TV Programs on Digital Media</c:v>
                </c:pt>
                <c:pt idx="8">
                  <c:v>Streaming Programs on Digital Media With Ads</c:v>
                </c:pt>
                <c:pt idx="9">
                  <c:v>Radio</c:v>
                </c:pt>
                <c:pt idx="10">
                  <c:v>Search</c:v>
                </c:pt>
                <c:pt idx="11">
                  <c:v>Email</c:v>
                </c:pt>
                <c:pt idx="12">
                  <c:v>Streaming Audio</c:v>
                </c:pt>
                <c:pt idx="13">
                  <c:v>Streaming Programs on Digital Media No Ads</c:v>
                </c:pt>
                <c:pt idx="14">
                  <c:v>Broadcast TV News Websites/Apps</c:v>
                </c:pt>
                <c:pt idx="15">
                  <c:v>Newspapers</c:v>
                </c:pt>
                <c:pt idx="16">
                  <c:v>Magazines</c:v>
                </c:pt>
                <c:pt idx="17">
                  <c:v>Podcasts</c:v>
                </c:pt>
                <c:pt idx="18">
                  <c:v>Any other news website</c:v>
                </c:pt>
                <c:pt idx="19">
                  <c:v>Local Radio Stations Websites/Apps</c:v>
                </c:pt>
                <c:pt idx="20">
                  <c:v>Cable News Channels' Websites/Apps</c:v>
                </c:pt>
                <c:pt idx="21">
                  <c:v>Digital Newspaper</c:v>
                </c:pt>
                <c:pt idx="22">
                  <c:v>Digital Magazine</c:v>
                </c:pt>
              </c:strCache>
            </c:strRef>
          </c:cat>
          <c:val>
            <c:numRef>
              <c:f>Sheet1!$B$2:$B$24</c:f>
              <c:numCache>
                <c:formatCode>h:mm;@</c:formatCode>
                <c:ptCount val="23"/>
                <c:pt idx="0">
                  <c:v>0.16319444444444445</c:v>
                </c:pt>
                <c:pt idx="1">
                  <c:v>0.10347222222222223</c:v>
                </c:pt>
                <c:pt idx="2">
                  <c:v>6.5972222222222224E-2</c:v>
                </c:pt>
                <c:pt idx="3">
                  <c:v>5.9722222222222225E-2</c:v>
                </c:pt>
                <c:pt idx="4">
                  <c:v>5.5555555555555552E-2</c:v>
                </c:pt>
                <c:pt idx="5">
                  <c:v>5.4166666666666669E-2</c:v>
                </c:pt>
                <c:pt idx="6">
                  <c:v>5.2083333333333336E-2</c:v>
                </c:pt>
                <c:pt idx="7">
                  <c:v>4.9999999999999996E-2</c:v>
                </c:pt>
                <c:pt idx="8">
                  <c:v>4.7222222222222221E-2</c:v>
                </c:pt>
                <c:pt idx="9">
                  <c:v>3.4027777777777775E-2</c:v>
                </c:pt>
                <c:pt idx="10">
                  <c:v>2.6388888888888889E-2</c:v>
                </c:pt>
                <c:pt idx="11">
                  <c:v>2.2916666666666669E-2</c:v>
                </c:pt>
                <c:pt idx="12">
                  <c:v>2.2916666666666669E-2</c:v>
                </c:pt>
                <c:pt idx="13">
                  <c:v>2.1527777777777781E-2</c:v>
                </c:pt>
                <c:pt idx="14">
                  <c:v>1.2499999999999999E-2</c:v>
                </c:pt>
                <c:pt idx="15">
                  <c:v>1.1805555555555555E-2</c:v>
                </c:pt>
                <c:pt idx="16">
                  <c:v>1.1805555555555555E-2</c:v>
                </c:pt>
                <c:pt idx="17">
                  <c:v>9.0277777777777787E-3</c:v>
                </c:pt>
                <c:pt idx="18">
                  <c:v>8.3333333333333332E-3</c:v>
                </c:pt>
                <c:pt idx="19">
                  <c:v>6.9444444444444441E-3</c:v>
                </c:pt>
                <c:pt idx="20">
                  <c:v>6.2499999999999995E-3</c:v>
                </c:pt>
                <c:pt idx="21">
                  <c:v>5.5555555555555558E-3</c:v>
                </c:pt>
                <c:pt idx="22">
                  <c:v>4.8611111111111112E-3</c:v>
                </c:pt>
              </c:numCache>
            </c:numRef>
          </c:val>
          <c:extLst>
            <c:ext xmlns:c16="http://schemas.microsoft.com/office/drawing/2014/chart" uri="{C3380CC4-5D6E-409C-BE32-E72D297353CC}">
              <c16:uniqueId val="{0000002E-ECDD-4F79-8298-478363017F79}"/>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6.2236422370280639E-2"/>
          <c:w val="0.56515519431038874"/>
          <c:h val="0.93109509388249545"/>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CAE6-4C17-882E-B00BFCCEE0F9}"/>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CAE6-4C17-882E-B00BFCCEE0F9}"/>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CAE6-4C17-882E-B00BFCCEE0F9}"/>
              </c:ext>
            </c:extLst>
          </c:dPt>
          <c:dPt>
            <c:idx val="3"/>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CAE6-4C17-882E-B00BFCCEE0F9}"/>
              </c:ext>
            </c:extLst>
          </c:dPt>
          <c:dPt>
            <c:idx val="4"/>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CAE6-4C17-882E-B00BFCCEE0F9}"/>
              </c:ext>
            </c:extLst>
          </c:dPt>
          <c:dPt>
            <c:idx val="5"/>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CAE6-4C17-882E-B00BFCCEE0F9}"/>
              </c:ext>
            </c:extLst>
          </c:dPt>
          <c:dPt>
            <c:idx val="6"/>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CAE6-4C17-882E-B00BFCCEE0F9}"/>
              </c:ext>
            </c:extLst>
          </c:dPt>
          <c:dPt>
            <c:idx val="7"/>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CAE6-4C17-882E-B00BFCCEE0F9}"/>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CAE6-4C17-882E-B00BFCCEE0F9}"/>
              </c:ext>
            </c:extLst>
          </c:dPt>
          <c:dPt>
            <c:idx val="9"/>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CAE6-4C17-882E-B00BFCCEE0F9}"/>
              </c:ext>
            </c:extLst>
          </c:dPt>
          <c:dPt>
            <c:idx val="10"/>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CAE6-4C17-882E-B00BFCCEE0F9}"/>
              </c:ext>
            </c:extLst>
          </c:dPt>
          <c:dPt>
            <c:idx val="11"/>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CAE6-4C17-882E-B00BFCCEE0F9}"/>
              </c:ext>
            </c:extLst>
          </c:dPt>
          <c:dPt>
            <c:idx val="12"/>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CAE6-4C17-882E-B00BFCCEE0F9}"/>
              </c:ext>
            </c:extLst>
          </c:dPt>
          <c:dPt>
            <c:idx val="13"/>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CAE6-4C17-882E-B00BFCCEE0F9}"/>
              </c:ext>
            </c:extLst>
          </c:dPt>
          <c:dPt>
            <c:idx val="14"/>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CAE6-4C17-882E-B00BFCCEE0F9}"/>
              </c:ext>
            </c:extLst>
          </c:dPt>
          <c:dPt>
            <c:idx val="15"/>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CAE6-4C17-882E-B00BFCCEE0F9}"/>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CAE6-4C17-882E-B00BFCCEE0F9}"/>
              </c:ext>
            </c:extLst>
          </c:dPt>
          <c:dPt>
            <c:idx val="17"/>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CAE6-4C17-882E-B00BFCCEE0F9}"/>
              </c:ext>
            </c:extLst>
          </c:dPt>
          <c:dPt>
            <c:idx val="18"/>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CAE6-4C17-882E-B00BFCCEE0F9}"/>
              </c:ext>
            </c:extLst>
          </c:dPt>
          <c:dPt>
            <c:idx val="19"/>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CAE6-4C17-882E-B00BFCCEE0F9}"/>
              </c:ext>
            </c:extLst>
          </c:dPt>
          <c:dPt>
            <c:idx val="20"/>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CAE6-4C17-882E-B00BFCCEE0F9}"/>
              </c:ext>
            </c:extLst>
          </c:dPt>
          <c:dPt>
            <c:idx val="21"/>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CAE6-4C17-882E-B00BFCCEE0F9}"/>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CAE6-4C17-882E-B00BFCCEE0F9}"/>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Cable TV</c:v>
                </c:pt>
                <c:pt idx="3">
                  <c:v>Email</c:v>
                </c:pt>
                <c:pt idx="4">
                  <c:v>Streaming Programs on TV With Ads</c:v>
                </c:pt>
                <c:pt idx="5">
                  <c:v>Search</c:v>
                </c:pt>
                <c:pt idx="6">
                  <c:v>Social Media</c:v>
                </c:pt>
                <c:pt idx="7">
                  <c:v>Streaming Video Other Than TV Programs on Digital Media</c:v>
                </c:pt>
                <c:pt idx="8">
                  <c:v>Streaming Programs on TV No Ads</c:v>
                </c:pt>
                <c:pt idx="9">
                  <c:v>Streaming Programs on Digital Media With Ads</c:v>
                </c:pt>
                <c:pt idx="10">
                  <c:v>Streaming Video Other Than TV Programs on TV</c:v>
                </c:pt>
                <c:pt idx="11">
                  <c:v>Radio</c:v>
                </c:pt>
                <c:pt idx="12">
                  <c:v>Streaming Programs on Digital Media No Ads</c:v>
                </c:pt>
                <c:pt idx="13">
                  <c:v>Broadcast TV News Websites/Apps</c:v>
                </c:pt>
                <c:pt idx="14">
                  <c:v>Newspapers</c:v>
                </c:pt>
                <c:pt idx="15">
                  <c:v>Streaming Audio</c:v>
                </c:pt>
                <c:pt idx="16">
                  <c:v>Magazines</c:v>
                </c:pt>
                <c:pt idx="17">
                  <c:v>Local Radio Stations Websites/Apps</c:v>
                </c:pt>
                <c:pt idx="18">
                  <c:v>Any other news website</c:v>
                </c:pt>
                <c:pt idx="19">
                  <c:v>Podcasts</c:v>
                </c:pt>
                <c:pt idx="20">
                  <c:v>Digital Newspaper</c:v>
                </c:pt>
                <c:pt idx="21">
                  <c:v>Cable News Channels' Websites/Apps</c:v>
                </c:pt>
                <c:pt idx="22">
                  <c:v>Digital Magazine</c:v>
                </c:pt>
              </c:strCache>
            </c:strRef>
          </c:cat>
          <c:val>
            <c:numRef>
              <c:f>Sheet1!$B$2:$B$24</c:f>
              <c:numCache>
                <c:formatCode>0.0%</c:formatCode>
                <c:ptCount val="23"/>
                <c:pt idx="0">
                  <c:v>0.751</c:v>
                </c:pt>
                <c:pt idx="1">
                  <c:v>0.74199999999999999</c:v>
                </c:pt>
                <c:pt idx="2">
                  <c:v>0.57299999999999995</c:v>
                </c:pt>
                <c:pt idx="3">
                  <c:v>0.54</c:v>
                </c:pt>
                <c:pt idx="4" formatCode="0%">
                  <c:v>0.52400000000000002</c:v>
                </c:pt>
                <c:pt idx="5">
                  <c:v>0.49199999999999999</c:v>
                </c:pt>
                <c:pt idx="6">
                  <c:v>0.48199999999999998</c:v>
                </c:pt>
                <c:pt idx="7">
                  <c:v>0.42399999999999999</c:v>
                </c:pt>
                <c:pt idx="8">
                  <c:v>0.38900000000000001</c:v>
                </c:pt>
                <c:pt idx="9">
                  <c:v>0.38900000000000001</c:v>
                </c:pt>
                <c:pt idx="10">
                  <c:v>0.375</c:v>
                </c:pt>
                <c:pt idx="11" formatCode="0%">
                  <c:v>0.35699999999999998</c:v>
                </c:pt>
                <c:pt idx="12">
                  <c:v>0.20899999999999999</c:v>
                </c:pt>
                <c:pt idx="13">
                  <c:v>0.20499999999999999</c:v>
                </c:pt>
                <c:pt idx="14">
                  <c:v>0.187</c:v>
                </c:pt>
                <c:pt idx="15">
                  <c:v>0.184</c:v>
                </c:pt>
                <c:pt idx="16">
                  <c:v>0.154</c:v>
                </c:pt>
                <c:pt idx="17">
                  <c:v>0.154</c:v>
                </c:pt>
                <c:pt idx="18">
                  <c:v>0.152</c:v>
                </c:pt>
                <c:pt idx="19">
                  <c:v>0.14000000000000001</c:v>
                </c:pt>
                <c:pt idx="20">
                  <c:v>0.13200000000000001</c:v>
                </c:pt>
                <c:pt idx="21">
                  <c:v>0.11799999999999999</c:v>
                </c:pt>
                <c:pt idx="22">
                  <c:v>0.09</c:v>
                </c:pt>
              </c:numCache>
            </c:numRef>
          </c:val>
          <c:extLst>
            <c:ext xmlns:c16="http://schemas.microsoft.com/office/drawing/2014/chart" uri="{C3380CC4-5D6E-409C-BE32-E72D297353CC}">
              <c16:uniqueId val="{0000002E-CAE6-4C17-882E-B00BFCCEE0F9}"/>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BC4-4B46-B4A0-CBDE86FCADC0}"/>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BC4-4B46-B4A0-CBDE86FCADC0}"/>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BC4-4B46-B4A0-CBDE86FCADC0}"/>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BC4-4B46-B4A0-CBDE86FCADC0}"/>
              </c:ext>
            </c:extLst>
          </c:dPt>
          <c:dPt>
            <c:idx val="4"/>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BC4-4B46-B4A0-CBDE86FCADC0}"/>
              </c:ext>
            </c:extLst>
          </c:dPt>
          <c:dPt>
            <c:idx val="5"/>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BC4-4B46-B4A0-CBDE86FCADC0}"/>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BC4-4B46-B4A0-CBDE86FCADC0}"/>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BC4-4B46-B4A0-CBDE86FCADC0}"/>
              </c:ext>
            </c:extLst>
          </c:dPt>
          <c:dPt>
            <c:idx val="8"/>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BC4-4B46-B4A0-CBDE86FCADC0}"/>
              </c:ext>
            </c:extLst>
          </c:dPt>
          <c:dPt>
            <c:idx val="9"/>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BC4-4B46-B4A0-CBDE86FCADC0}"/>
              </c:ext>
            </c:extLst>
          </c:dPt>
          <c:dPt>
            <c:idx val="10"/>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BC4-4B46-B4A0-CBDE86FCADC0}"/>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BC4-4B46-B4A0-CBDE86FCADC0}"/>
              </c:ext>
            </c:extLst>
          </c:dPt>
          <c:dPt>
            <c:idx val="12"/>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BC4-4B46-B4A0-CBDE86FCADC0}"/>
              </c:ext>
            </c:extLst>
          </c:dPt>
          <c:dPt>
            <c:idx val="13"/>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BC4-4B46-B4A0-CBDE86FCADC0}"/>
              </c:ext>
            </c:extLst>
          </c:dPt>
          <c:dPt>
            <c:idx val="14"/>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BC4-4B46-B4A0-CBDE86FCADC0}"/>
              </c:ext>
            </c:extLst>
          </c:dPt>
          <c:dPt>
            <c:idx val="15"/>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BC4-4B46-B4A0-CBDE86FCADC0}"/>
              </c:ext>
            </c:extLst>
          </c:dPt>
          <c:dPt>
            <c:idx val="16"/>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BC4-4B46-B4A0-CBDE86FCADC0}"/>
              </c:ext>
            </c:extLst>
          </c:dPt>
          <c:dPt>
            <c:idx val="17"/>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BC4-4B46-B4A0-CBDE86FCADC0}"/>
              </c:ext>
            </c:extLst>
          </c:dPt>
          <c:dPt>
            <c:idx val="18"/>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9BC4-4B46-B4A0-CBDE86FCADC0}"/>
              </c:ext>
            </c:extLst>
          </c:dPt>
          <c:dPt>
            <c:idx val="19"/>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9BC4-4B46-B4A0-CBDE86FCADC0}"/>
              </c:ext>
            </c:extLst>
          </c:dPt>
          <c:dPt>
            <c:idx val="20"/>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9BC4-4B46-B4A0-CBDE86FCADC0}"/>
              </c:ext>
            </c:extLst>
          </c:dPt>
          <c:dPt>
            <c:idx val="21"/>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9BC4-4B46-B4A0-CBDE86FCADC0}"/>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9BC4-4B46-B4A0-CBDE86FCADC0}"/>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Streaming Video Other Than TV Programs on TV</c:v>
                </c:pt>
                <c:pt idx="5">
                  <c:v>Streaming Programs on Digital Media With Ads</c:v>
                </c:pt>
                <c:pt idx="6">
                  <c:v>Radio</c:v>
                </c:pt>
                <c:pt idx="7">
                  <c:v>Streaming Programs on TV No Ads</c:v>
                </c:pt>
                <c:pt idx="8">
                  <c:v>Streaming Video Other Than TV Programs on Digital Media</c:v>
                </c:pt>
                <c:pt idx="9">
                  <c:v>Social Media</c:v>
                </c:pt>
                <c:pt idx="10">
                  <c:v>Email</c:v>
                </c:pt>
                <c:pt idx="11">
                  <c:v>Search</c:v>
                </c:pt>
                <c:pt idx="12">
                  <c:v>Streaming Programs on Digital Media No Ads</c:v>
                </c:pt>
                <c:pt idx="13">
                  <c:v>Magazines</c:v>
                </c:pt>
                <c:pt idx="14">
                  <c:v>Newspapers</c:v>
                </c:pt>
                <c:pt idx="15">
                  <c:v>Streaming Audio</c:v>
                </c:pt>
                <c:pt idx="16">
                  <c:v>Broadcast TV News Websites/Apps</c:v>
                </c:pt>
                <c:pt idx="17">
                  <c:v>Podcasts</c:v>
                </c:pt>
                <c:pt idx="18">
                  <c:v>Local Radio Stations Websites/Apps</c:v>
                </c:pt>
                <c:pt idx="19">
                  <c:v>Digital Newspaper</c:v>
                </c:pt>
                <c:pt idx="20">
                  <c:v>Any other news website</c:v>
                </c:pt>
                <c:pt idx="21">
                  <c:v>Cable News Channels' Websites/Apps</c:v>
                </c:pt>
                <c:pt idx="22">
                  <c:v>Digital Magazine</c:v>
                </c:pt>
              </c:strCache>
            </c:strRef>
          </c:cat>
          <c:val>
            <c:numRef>
              <c:f>Sheet1!$B$2:$B$24</c:f>
              <c:numCache>
                <c:formatCode>h:mm;@</c:formatCode>
                <c:ptCount val="23"/>
                <c:pt idx="0">
                  <c:v>0.26666666666666666</c:v>
                </c:pt>
                <c:pt idx="1">
                  <c:v>0.17361111111111113</c:v>
                </c:pt>
                <c:pt idx="2">
                  <c:v>9.3055555555555558E-2</c:v>
                </c:pt>
                <c:pt idx="3">
                  <c:v>7.3611111111111113E-2</c:v>
                </c:pt>
                <c:pt idx="4">
                  <c:v>4.9305555555555554E-2</c:v>
                </c:pt>
                <c:pt idx="5">
                  <c:v>4.8611111111111112E-2</c:v>
                </c:pt>
                <c:pt idx="6">
                  <c:v>4.3750000000000004E-2</c:v>
                </c:pt>
                <c:pt idx="7">
                  <c:v>4.1666666666666664E-2</c:v>
                </c:pt>
                <c:pt idx="8">
                  <c:v>4.1666666666666664E-2</c:v>
                </c:pt>
                <c:pt idx="9">
                  <c:v>3.888888888888889E-2</c:v>
                </c:pt>
                <c:pt idx="10">
                  <c:v>3.3333333333333333E-2</c:v>
                </c:pt>
                <c:pt idx="11">
                  <c:v>2.9166666666666664E-2</c:v>
                </c:pt>
                <c:pt idx="12">
                  <c:v>1.7361111111111112E-2</c:v>
                </c:pt>
                <c:pt idx="13">
                  <c:v>1.4583333333333332E-2</c:v>
                </c:pt>
                <c:pt idx="14">
                  <c:v>1.3888888888888888E-2</c:v>
                </c:pt>
                <c:pt idx="15">
                  <c:v>1.1111111111111112E-2</c:v>
                </c:pt>
                <c:pt idx="16">
                  <c:v>9.0277777777777787E-3</c:v>
                </c:pt>
                <c:pt idx="17">
                  <c:v>6.9444444444444441E-3</c:v>
                </c:pt>
                <c:pt idx="18">
                  <c:v>5.5555555555555558E-3</c:v>
                </c:pt>
                <c:pt idx="19">
                  <c:v>4.8611111111111112E-3</c:v>
                </c:pt>
                <c:pt idx="20">
                  <c:v>4.1666666666666666E-3</c:v>
                </c:pt>
                <c:pt idx="21">
                  <c:v>4.1666666666666666E-3</c:v>
                </c:pt>
                <c:pt idx="22">
                  <c:v>1.3888888888888889E-3</c:v>
                </c:pt>
              </c:numCache>
            </c:numRef>
          </c:val>
          <c:extLst>
            <c:ext xmlns:c16="http://schemas.microsoft.com/office/drawing/2014/chart" uri="{C3380CC4-5D6E-409C-BE32-E72D297353CC}">
              <c16:uniqueId val="{0000002E-9BC4-4B46-B4A0-CBDE86FCADC0}"/>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03E6-4552-88C5-0E594A954C9D}"/>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03E6-4552-88C5-0E594A954C9D}"/>
              </c:ext>
            </c:extLst>
          </c:dPt>
          <c:dPt>
            <c:idx val="2"/>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03E6-4552-88C5-0E594A954C9D}"/>
              </c:ext>
            </c:extLst>
          </c:dPt>
          <c:dPt>
            <c:idx val="3"/>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03E6-4552-88C5-0E594A954C9D}"/>
              </c:ext>
            </c:extLst>
          </c:dPt>
          <c:dPt>
            <c:idx val="4"/>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03E6-4552-88C5-0E594A954C9D}"/>
              </c:ext>
            </c:extLst>
          </c:dPt>
          <c:dPt>
            <c:idx val="5"/>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03E6-4552-88C5-0E594A954C9D}"/>
              </c:ext>
            </c:extLst>
          </c:dPt>
          <c:dPt>
            <c:idx val="6"/>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03E6-4552-88C5-0E594A954C9D}"/>
              </c:ext>
            </c:extLst>
          </c:dPt>
          <c:dPt>
            <c:idx val="7"/>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03E6-4552-88C5-0E594A954C9D}"/>
              </c:ext>
            </c:extLst>
          </c:dPt>
          <c:dPt>
            <c:idx val="8"/>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03E6-4552-88C5-0E594A954C9D}"/>
              </c:ext>
            </c:extLst>
          </c:dPt>
          <c:dPt>
            <c:idx val="9"/>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03E6-4552-88C5-0E594A954C9D}"/>
              </c:ext>
            </c:extLst>
          </c:dPt>
          <c:dPt>
            <c:idx val="10"/>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03E6-4552-88C5-0E594A954C9D}"/>
              </c:ext>
            </c:extLst>
          </c:dPt>
          <c:dPt>
            <c:idx val="11"/>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03E6-4552-88C5-0E594A954C9D}"/>
              </c:ext>
            </c:extLst>
          </c:dPt>
          <c:dPt>
            <c:idx val="12"/>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03E6-4552-88C5-0E594A954C9D}"/>
              </c:ext>
            </c:extLst>
          </c:dPt>
          <c:dPt>
            <c:idx val="13"/>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03E6-4552-88C5-0E594A954C9D}"/>
              </c:ext>
            </c:extLst>
          </c:dPt>
          <c:dPt>
            <c:idx val="14"/>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03E6-4552-88C5-0E594A954C9D}"/>
              </c:ext>
            </c:extLst>
          </c:dPt>
          <c:dPt>
            <c:idx val="15"/>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03E6-4552-88C5-0E594A954C9D}"/>
              </c:ext>
            </c:extLst>
          </c:dPt>
          <c:dPt>
            <c:idx val="16"/>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03E6-4552-88C5-0E594A954C9D}"/>
              </c:ext>
            </c:extLst>
          </c:dPt>
          <c:dPt>
            <c:idx val="17"/>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03E6-4552-88C5-0E594A954C9D}"/>
              </c:ext>
            </c:extLst>
          </c:dPt>
          <c:dPt>
            <c:idx val="18"/>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03E6-4552-88C5-0E594A954C9D}"/>
              </c:ext>
            </c:extLst>
          </c:dPt>
          <c:dPt>
            <c:idx val="19"/>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03E6-4552-88C5-0E594A954C9D}"/>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03E6-4552-88C5-0E594A954C9D}"/>
              </c:ext>
            </c:extLst>
          </c:dPt>
          <c:dPt>
            <c:idx val="21"/>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03E6-4552-88C5-0E594A954C9D}"/>
              </c:ext>
            </c:extLst>
          </c:dPt>
          <c:dPt>
            <c:idx val="22"/>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03E6-4552-88C5-0E594A954C9D}"/>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Social Media</c:v>
                </c:pt>
                <c:pt idx="3">
                  <c:v>Streaming Video Other Than TV Programs on Digital Media</c:v>
                </c:pt>
                <c:pt idx="4">
                  <c:v>Email</c:v>
                </c:pt>
                <c:pt idx="5">
                  <c:v>Streaming Programs on TV With Ads</c:v>
                </c:pt>
                <c:pt idx="6">
                  <c:v>Streaming Programs on Digital Media With Ads</c:v>
                </c:pt>
                <c:pt idx="7">
                  <c:v>Cable TV</c:v>
                </c:pt>
                <c:pt idx="8">
                  <c:v>Search</c:v>
                </c:pt>
                <c:pt idx="9">
                  <c:v>Streaming Programs on TV No Ads</c:v>
                </c:pt>
                <c:pt idx="10">
                  <c:v>Streaming Video Other Than TV Programs on TV</c:v>
                </c:pt>
                <c:pt idx="11">
                  <c:v>Streaming Programs on Digital Media No Ads</c:v>
                </c:pt>
                <c:pt idx="12">
                  <c:v>Radio</c:v>
                </c:pt>
                <c:pt idx="13">
                  <c:v>Broadcast TV News Websites/Apps</c:v>
                </c:pt>
                <c:pt idx="14">
                  <c:v>Streaming Audio</c:v>
                </c:pt>
                <c:pt idx="15">
                  <c:v>Podcasts</c:v>
                </c:pt>
                <c:pt idx="16">
                  <c:v>Any other news website</c:v>
                </c:pt>
                <c:pt idx="17">
                  <c:v>Digital Newspaper</c:v>
                </c:pt>
                <c:pt idx="18">
                  <c:v>Cable News Channels' Websites/Apps</c:v>
                </c:pt>
                <c:pt idx="19">
                  <c:v>Local Radio Stations Websites/Apps</c:v>
                </c:pt>
                <c:pt idx="20">
                  <c:v>Digital Magazine</c:v>
                </c:pt>
                <c:pt idx="21">
                  <c:v>Newspapers</c:v>
                </c:pt>
                <c:pt idx="22">
                  <c:v>Magazines</c:v>
                </c:pt>
              </c:strCache>
            </c:strRef>
          </c:cat>
          <c:val>
            <c:numRef>
              <c:f>Sheet1!$B$2:$B$24</c:f>
              <c:numCache>
                <c:formatCode>0.0%</c:formatCode>
                <c:ptCount val="23"/>
                <c:pt idx="0">
                  <c:v>0.60899999999999999</c:v>
                </c:pt>
                <c:pt idx="1">
                  <c:v>0.60799999999999998</c:v>
                </c:pt>
                <c:pt idx="2">
                  <c:v>0.55000000000000004</c:v>
                </c:pt>
                <c:pt idx="3">
                  <c:v>0.54500000000000004</c:v>
                </c:pt>
                <c:pt idx="4">
                  <c:v>0.51100000000000001</c:v>
                </c:pt>
                <c:pt idx="5" formatCode="0%">
                  <c:v>0.495</c:v>
                </c:pt>
                <c:pt idx="6">
                  <c:v>0.49099999999999999</c:v>
                </c:pt>
                <c:pt idx="7">
                  <c:v>0.48299999999999998</c:v>
                </c:pt>
                <c:pt idx="8">
                  <c:v>0.47</c:v>
                </c:pt>
                <c:pt idx="9">
                  <c:v>0.45500000000000002</c:v>
                </c:pt>
                <c:pt idx="10">
                  <c:v>0.39500000000000002</c:v>
                </c:pt>
                <c:pt idx="11">
                  <c:v>0.34499999999999997</c:v>
                </c:pt>
                <c:pt idx="12" formatCode="0%">
                  <c:v>0.311</c:v>
                </c:pt>
                <c:pt idx="13">
                  <c:v>0.28699999999999998</c:v>
                </c:pt>
                <c:pt idx="14">
                  <c:v>0.27800000000000002</c:v>
                </c:pt>
                <c:pt idx="15">
                  <c:v>0.22700000000000001</c:v>
                </c:pt>
                <c:pt idx="16">
                  <c:v>0.22600000000000001</c:v>
                </c:pt>
                <c:pt idx="17">
                  <c:v>0.22500000000000001</c:v>
                </c:pt>
                <c:pt idx="18">
                  <c:v>0.215</c:v>
                </c:pt>
                <c:pt idx="19">
                  <c:v>0.21299999999999999</c:v>
                </c:pt>
                <c:pt idx="20">
                  <c:v>0.20499999999999999</c:v>
                </c:pt>
                <c:pt idx="21">
                  <c:v>0.18</c:v>
                </c:pt>
                <c:pt idx="22">
                  <c:v>0.161</c:v>
                </c:pt>
              </c:numCache>
            </c:numRef>
          </c:val>
          <c:extLst>
            <c:ext xmlns:c16="http://schemas.microsoft.com/office/drawing/2014/chart" uri="{C3380CC4-5D6E-409C-BE32-E72D297353CC}">
              <c16:uniqueId val="{0000002E-03E6-4552-88C5-0E594A954C9D}"/>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C8FD-40B4-8980-80DFAA366F84}"/>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C8FD-40B4-8980-80DFAA366F84}"/>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C8FD-40B4-8980-80DFAA366F84}"/>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C8FD-40B4-8980-80DFAA366F84}"/>
              </c:ext>
            </c:extLst>
          </c:dPt>
          <c:dPt>
            <c:idx val="4"/>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C8FD-40B4-8980-80DFAA366F84}"/>
              </c:ext>
            </c:extLst>
          </c:dPt>
          <c:dPt>
            <c:idx val="5"/>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C8FD-40B4-8980-80DFAA366F84}"/>
              </c:ext>
            </c:extLst>
          </c:dPt>
          <c:dPt>
            <c:idx val="6"/>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C8FD-40B4-8980-80DFAA366F84}"/>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C8FD-40B4-8980-80DFAA366F84}"/>
              </c:ext>
            </c:extLst>
          </c:dPt>
          <c:dPt>
            <c:idx val="8"/>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C8FD-40B4-8980-80DFAA366F84}"/>
              </c:ext>
            </c:extLst>
          </c:dPt>
          <c:dPt>
            <c:idx val="9"/>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C8FD-40B4-8980-80DFAA366F84}"/>
              </c:ext>
            </c:extLst>
          </c:dPt>
          <c:dPt>
            <c:idx val="10"/>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C8FD-40B4-8980-80DFAA366F84}"/>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C8FD-40B4-8980-80DFAA366F84}"/>
              </c:ext>
            </c:extLst>
          </c:dPt>
          <c:dPt>
            <c:idx val="12"/>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C8FD-40B4-8980-80DFAA366F84}"/>
              </c:ext>
            </c:extLst>
          </c:dPt>
          <c:dPt>
            <c:idx val="13"/>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C8FD-40B4-8980-80DFAA366F84}"/>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C8FD-40B4-8980-80DFAA366F84}"/>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C8FD-40B4-8980-80DFAA366F84}"/>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C8FD-40B4-8980-80DFAA366F84}"/>
              </c:ext>
            </c:extLst>
          </c:dPt>
          <c:dPt>
            <c:idx val="17"/>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C8FD-40B4-8980-80DFAA366F84}"/>
              </c:ext>
            </c:extLst>
          </c:dPt>
          <c:dPt>
            <c:idx val="18"/>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C8FD-40B4-8980-80DFAA366F84}"/>
              </c:ext>
            </c:extLst>
          </c:dPt>
          <c:dPt>
            <c:idx val="19"/>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C8FD-40B4-8980-80DFAA366F84}"/>
              </c:ext>
            </c:extLst>
          </c:dPt>
          <c:dPt>
            <c:idx val="20"/>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C8FD-40B4-8980-80DFAA366F84}"/>
              </c:ext>
            </c:extLst>
          </c:dPt>
          <c:dPt>
            <c:idx val="21"/>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C8FD-40B4-8980-80DFAA366F84}"/>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C8FD-40B4-8980-80DFAA366F84}"/>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Streaming Programs on Digital Media With Ads</c:v>
                </c:pt>
                <c:pt idx="5">
                  <c:v>Streaming Video Other Than TV Programs on Digital Media</c:v>
                </c:pt>
                <c:pt idx="6">
                  <c:v>Social Media</c:v>
                </c:pt>
                <c:pt idx="7">
                  <c:v>Streaming Programs on TV No Ads</c:v>
                </c:pt>
                <c:pt idx="8">
                  <c:v>Streaming Video Other Than TV Programs on TV</c:v>
                </c:pt>
                <c:pt idx="9">
                  <c:v>Radio</c:v>
                </c:pt>
                <c:pt idx="10">
                  <c:v>Email</c:v>
                </c:pt>
                <c:pt idx="11">
                  <c:v>Search</c:v>
                </c:pt>
                <c:pt idx="12">
                  <c:v>Streaming Programs on Digital Media No Ads</c:v>
                </c:pt>
                <c:pt idx="13">
                  <c:v>Streaming Audio</c:v>
                </c:pt>
                <c:pt idx="14">
                  <c:v>Broadcast TV News Websites/Apps</c:v>
                </c:pt>
                <c:pt idx="15">
                  <c:v>Newspapers</c:v>
                </c:pt>
                <c:pt idx="16">
                  <c:v>Magazines</c:v>
                </c:pt>
                <c:pt idx="17">
                  <c:v>Local Radio Stations Websites/Apps</c:v>
                </c:pt>
                <c:pt idx="18">
                  <c:v>Any other news website</c:v>
                </c:pt>
                <c:pt idx="19">
                  <c:v>Podcasts</c:v>
                </c:pt>
                <c:pt idx="20">
                  <c:v>Cable News Channels' Websites/Apps</c:v>
                </c:pt>
                <c:pt idx="21">
                  <c:v>Digital Newspaper</c:v>
                </c:pt>
                <c:pt idx="22">
                  <c:v>Digital Magazine</c:v>
                </c:pt>
              </c:strCache>
            </c:strRef>
          </c:cat>
          <c:val>
            <c:numRef>
              <c:f>Sheet1!$B$2:$B$24</c:f>
              <c:numCache>
                <c:formatCode>h:mm;@</c:formatCode>
                <c:ptCount val="23"/>
                <c:pt idx="0">
                  <c:v>0.16111111111111112</c:v>
                </c:pt>
                <c:pt idx="1">
                  <c:v>0.1013888888888889</c:v>
                </c:pt>
                <c:pt idx="2">
                  <c:v>5.9027777777777783E-2</c:v>
                </c:pt>
                <c:pt idx="3">
                  <c:v>5.9027777777777783E-2</c:v>
                </c:pt>
                <c:pt idx="4">
                  <c:v>5.4166666666666669E-2</c:v>
                </c:pt>
                <c:pt idx="5">
                  <c:v>4.8611111111111112E-2</c:v>
                </c:pt>
                <c:pt idx="6">
                  <c:v>4.7222222222222221E-2</c:v>
                </c:pt>
                <c:pt idx="7">
                  <c:v>4.6527777777777779E-2</c:v>
                </c:pt>
                <c:pt idx="8">
                  <c:v>4.4444444444444446E-2</c:v>
                </c:pt>
                <c:pt idx="9">
                  <c:v>2.9861111111111113E-2</c:v>
                </c:pt>
                <c:pt idx="10">
                  <c:v>2.4999999999999998E-2</c:v>
                </c:pt>
                <c:pt idx="11">
                  <c:v>2.361111111111111E-2</c:v>
                </c:pt>
                <c:pt idx="12">
                  <c:v>2.1527777777777781E-2</c:v>
                </c:pt>
                <c:pt idx="13">
                  <c:v>1.5277777777777777E-2</c:v>
                </c:pt>
                <c:pt idx="14">
                  <c:v>1.5277777777777777E-2</c:v>
                </c:pt>
                <c:pt idx="15">
                  <c:v>1.1805555555555555E-2</c:v>
                </c:pt>
                <c:pt idx="16">
                  <c:v>1.0416666666666666E-2</c:v>
                </c:pt>
                <c:pt idx="17">
                  <c:v>9.0277777777777787E-3</c:v>
                </c:pt>
                <c:pt idx="18">
                  <c:v>8.3333333333333332E-3</c:v>
                </c:pt>
                <c:pt idx="19">
                  <c:v>8.3333333333333332E-3</c:v>
                </c:pt>
                <c:pt idx="20">
                  <c:v>7.6388888888888886E-3</c:v>
                </c:pt>
                <c:pt idx="21">
                  <c:v>6.9444444444444441E-3</c:v>
                </c:pt>
                <c:pt idx="22">
                  <c:v>6.9444444444444441E-3</c:v>
                </c:pt>
              </c:numCache>
            </c:numRef>
          </c:val>
          <c:extLst>
            <c:ext xmlns:c16="http://schemas.microsoft.com/office/drawing/2014/chart" uri="{C3380CC4-5D6E-409C-BE32-E72D297353CC}">
              <c16:uniqueId val="{0000002E-C8FD-40B4-8980-80DFAA366F84}"/>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41421154256083614"/>
          <c:y val="4.034513623668786E-2"/>
        </c:manualLayout>
      </c:layout>
      <c:overlay val="0"/>
      <c:spPr>
        <a:noFill/>
        <a:ln>
          <a:noFill/>
        </a:ln>
        <a:effectLst/>
      </c:spPr>
    </c:title>
    <c:autoTitleDeleted val="0"/>
    <c:plotArea>
      <c:layout>
        <c:manualLayout>
          <c:layoutTarget val="inner"/>
          <c:xMode val="edge"/>
          <c:yMode val="edge"/>
          <c:x val="0.20317286409784777"/>
          <c:y val="9.7316808792819273E-2"/>
          <c:w val="0.75370650642557113"/>
          <c:h val="0.8081863346239585"/>
        </c:manualLayout>
      </c:layout>
      <c:barChart>
        <c:barDir val="bar"/>
        <c:grouping val="clustered"/>
        <c:varyColors val="0"/>
        <c:ser>
          <c:idx val="0"/>
          <c:order val="0"/>
          <c:tx>
            <c:strRef>
              <c:f>Sheet1!$B$1</c:f>
              <c:strCache>
                <c:ptCount val="1"/>
                <c:pt idx="0">
                  <c:v>TV (Broadcast/Cable)</c:v>
                </c:pt>
              </c:strCache>
            </c:strRef>
          </c:tx>
          <c:spPr>
            <a:solidFill>
              <a:schemeClr val="accent1">
                <a:lumMod val="90000"/>
              </a:schemeClr>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numFmt formatCode="0%" sourceLinked="0"/>
            <c:spPr>
              <a:noFill/>
              <a:ln>
                <a:noFill/>
              </a:ln>
              <a:effectLst/>
            </c:spPr>
            <c:txPr>
              <a:bodyPr wrap="square" lIns="38100" tIns="19050" rIns="38100" bIns="19050" anchor="ctr">
                <a:spAutoFit/>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Adults 18+</c:v>
                </c:pt>
                <c:pt idx="1">
                  <c:v>Dentist/Eye Doctor</c:v>
                </c:pt>
                <c:pt idx="2">
                  <c:v>Voters</c:v>
                </c:pt>
                <c:pt idx="3">
                  <c:v>QSR/Casual Dining</c:v>
                </c:pt>
                <c:pt idx="4">
                  <c:v>In-Store Shoppers</c:v>
                </c:pt>
                <c:pt idx="5">
                  <c:v>Online Shoppers</c:v>
                </c:pt>
                <c:pt idx="6">
                  <c:v>Personal Insurance</c:v>
                </c:pt>
                <c:pt idx="7">
                  <c:v>Home Remodelers</c:v>
                </c:pt>
                <c:pt idx="8">
                  <c:v>Urgent Care/Hospital</c:v>
                </c:pt>
                <c:pt idx="9">
                  <c:v>Car Buyers</c:v>
                </c:pt>
                <c:pt idx="10">
                  <c:v>Legal</c:v>
                </c:pt>
                <c:pt idx="11">
                  <c:v>Online Sports Betting</c:v>
                </c:pt>
              </c:strCache>
            </c:strRef>
          </c:cat>
          <c:val>
            <c:numRef>
              <c:f>Sheet1!$B$2:$B$13</c:f>
              <c:numCache>
                <c:formatCode>0.0%</c:formatCode>
                <c:ptCount val="12"/>
                <c:pt idx="0">
                  <c:v>0.76500000000000001</c:v>
                </c:pt>
                <c:pt idx="1">
                  <c:v>0.79800000000000004</c:v>
                </c:pt>
                <c:pt idx="2">
                  <c:v>0.79500000000000004</c:v>
                </c:pt>
                <c:pt idx="3">
                  <c:v>0.78900000000000003</c:v>
                </c:pt>
                <c:pt idx="4">
                  <c:v>0.78900000000000003</c:v>
                </c:pt>
                <c:pt idx="5">
                  <c:v>0.78300000000000003</c:v>
                </c:pt>
                <c:pt idx="6">
                  <c:v>0.76200000000000001</c:v>
                </c:pt>
                <c:pt idx="7">
                  <c:v>0.751</c:v>
                </c:pt>
                <c:pt idx="8">
                  <c:v>0.745</c:v>
                </c:pt>
                <c:pt idx="9">
                  <c:v>0.71699999999999997</c:v>
                </c:pt>
                <c:pt idx="10">
                  <c:v>0.65700000000000003</c:v>
                </c:pt>
                <c:pt idx="11">
                  <c:v>0.64100000000000001</c:v>
                </c:pt>
              </c:numCache>
            </c:numRef>
          </c:val>
          <c:extLst>
            <c:ext xmlns:c16="http://schemas.microsoft.com/office/drawing/2014/chart" uri="{C3380CC4-5D6E-409C-BE32-E72D297353CC}">
              <c16:uniqueId val="{00000000-2C27-419E-9AF9-9A7577EB1573}"/>
            </c:ext>
          </c:extLst>
        </c:ser>
        <c:dLbls>
          <c:showLegendKey val="0"/>
          <c:showVal val="0"/>
          <c:showCatName val="0"/>
          <c:showSerName val="0"/>
          <c:showPercent val="0"/>
          <c:showBubbleSize val="0"/>
        </c:dLbls>
        <c:gapWidth val="34"/>
        <c:axId val="504078328"/>
        <c:axId val="504080680"/>
      </c:barChart>
      <c:catAx>
        <c:axId val="504078328"/>
        <c:scaling>
          <c:orientation val="maxMin"/>
        </c:scaling>
        <c:delete val="0"/>
        <c:axPos val="l"/>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04080680"/>
        <c:crosses val="autoZero"/>
        <c:auto val="1"/>
        <c:lblAlgn val="ctr"/>
        <c:lblOffset val="100"/>
        <c:noMultiLvlLbl val="0"/>
      </c:catAx>
      <c:valAx>
        <c:axId val="504080680"/>
        <c:scaling>
          <c:orientation val="minMax"/>
          <c:min val="0"/>
        </c:scaling>
        <c:delete val="1"/>
        <c:axPos val="t"/>
        <c:numFmt formatCode="0.0%" sourceLinked="1"/>
        <c:majorTickMark val="out"/>
        <c:minorTickMark val="none"/>
        <c:tickLblPos val="nextTo"/>
        <c:crossAx val="504078328"/>
        <c:crosses val="autoZero"/>
        <c:crossBetween val="between"/>
      </c:valAx>
      <c:spPr>
        <a:noFill/>
        <a:ln>
          <a:noFill/>
        </a:ln>
        <a:effectLst/>
      </c:spPr>
    </c:plotArea>
    <c:legend>
      <c:legendPos val="b"/>
      <c:layout>
        <c:manualLayout>
          <c:xMode val="edge"/>
          <c:yMode val="edge"/>
          <c:x val="0.5446952049335817"/>
          <c:y val="0.92211046401930208"/>
          <c:w val="0.26246138291606363"/>
          <c:h val="6.3944415702205437E-2"/>
        </c:manualLayout>
      </c:layout>
      <c:overlay val="0"/>
      <c:txPr>
        <a:bodyPr/>
        <a:lstStyle/>
        <a:p>
          <a:pPr>
            <a:defRPr sz="18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09878327307373"/>
          <c:y val="9.4992622079737174E-2"/>
          <c:w val="0.75370650642557113"/>
          <c:h val="0.8081863346239585"/>
        </c:manualLayout>
      </c:layout>
      <c:barChart>
        <c:barDir val="bar"/>
        <c:grouping val="clustered"/>
        <c:varyColors val="0"/>
        <c:ser>
          <c:idx val="0"/>
          <c:order val="0"/>
          <c:tx>
            <c:strRef>
              <c:f>Sheet1!$B$1</c:f>
              <c:strCache>
                <c:ptCount val="1"/>
                <c:pt idx="0">
                  <c:v>Broadcast TV</c:v>
                </c:pt>
              </c:strCache>
            </c:strRef>
          </c:tx>
          <c:spPr>
            <a:solidFill>
              <a:srgbClr val="0505FF"/>
            </a:solidFill>
          </c:spPr>
          <c:invertIfNegative val="0"/>
          <c:dLbls>
            <c:numFmt formatCode="0%" sourceLinked="0"/>
            <c:spPr>
              <a:noFill/>
              <a:ln>
                <a:noFill/>
              </a:ln>
              <a:effectLst/>
            </c:spPr>
            <c:txPr>
              <a:bodyPr wrap="square" lIns="38100" tIns="19050" rIns="38100" bIns="19050" anchor="ctr">
                <a:spAutoFit/>
              </a:bodyPr>
              <a:lstStyle/>
              <a:p>
                <a:pPr>
                  <a:defRPr sz="1600" b="0">
                    <a:solidFill>
                      <a:schemeClr val="bg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Adults 18+</c:v>
                </c:pt>
                <c:pt idx="1">
                  <c:v>Dentist/Eye Doctor</c:v>
                </c:pt>
                <c:pt idx="2">
                  <c:v>Voters</c:v>
                </c:pt>
                <c:pt idx="3">
                  <c:v>QSR/Casual Dining</c:v>
                </c:pt>
                <c:pt idx="4">
                  <c:v>In-Store Shoppers</c:v>
                </c:pt>
                <c:pt idx="5">
                  <c:v>Online Shoppers</c:v>
                </c:pt>
                <c:pt idx="6">
                  <c:v>Personal Insurance</c:v>
                </c:pt>
                <c:pt idx="7">
                  <c:v>Home Remodelers</c:v>
                </c:pt>
                <c:pt idx="8">
                  <c:v>Urgent Care/Hospital</c:v>
                </c:pt>
                <c:pt idx="9">
                  <c:v>Car Buyers</c:v>
                </c:pt>
                <c:pt idx="10">
                  <c:v>Legal</c:v>
                </c:pt>
                <c:pt idx="11">
                  <c:v>Online Sports Betting</c:v>
                </c:pt>
              </c:strCache>
            </c:strRef>
          </c:cat>
          <c:val>
            <c:numRef>
              <c:f>Sheet1!$B$2:$B$13</c:f>
              <c:numCache>
                <c:formatCode>0.0%</c:formatCode>
                <c:ptCount val="12"/>
                <c:pt idx="0">
                  <c:v>0.75900000000000001</c:v>
                </c:pt>
                <c:pt idx="1">
                  <c:v>0.79200000000000004</c:v>
                </c:pt>
                <c:pt idx="2">
                  <c:v>0.78800000000000003</c:v>
                </c:pt>
                <c:pt idx="3">
                  <c:v>0.78300000000000003</c:v>
                </c:pt>
                <c:pt idx="4">
                  <c:v>0.78200000000000003</c:v>
                </c:pt>
                <c:pt idx="5">
                  <c:v>0.77600000000000002</c:v>
                </c:pt>
                <c:pt idx="6">
                  <c:v>0.75600000000000001</c:v>
                </c:pt>
                <c:pt idx="7">
                  <c:v>0.747</c:v>
                </c:pt>
                <c:pt idx="8">
                  <c:v>0.74199999999999999</c:v>
                </c:pt>
                <c:pt idx="9">
                  <c:v>0.71099999999999997</c:v>
                </c:pt>
                <c:pt idx="10">
                  <c:v>0.65200000000000002</c:v>
                </c:pt>
                <c:pt idx="11">
                  <c:v>0.63900000000000001</c:v>
                </c:pt>
              </c:numCache>
            </c:numRef>
          </c:val>
          <c:extLst>
            <c:ext xmlns:c16="http://schemas.microsoft.com/office/drawing/2014/chart" uri="{C3380CC4-5D6E-409C-BE32-E72D297353CC}">
              <c16:uniqueId val="{00000000-FADE-459B-A07B-E4F77EE64DE5}"/>
            </c:ext>
          </c:extLst>
        </c:ser>
        <c:dLbls>
          <c:showLegendKey val="0"/>
          <c:showVal val="0"/>
          <c:showCatName val="0"/>
          <c:showSerName val="0"/>
          <c:showPercent val="0"/>
          <c:showBubbleSize val="0"/>
        </c:dLbls>
        <c:gapWidth val="34"/>
        <c:axId val="504081072"/>
        <c:axId val="504087344"/>
      </c:barChart>
      <c:catAx>
        <c:axId val="504081072"/>
        <c:scaling>
          <c:orientation val="maxMin"/>
        </c:scaling>
        <c:delete val="1"/>
        <c:axPos val="l"/>
        <c:numFmt formatCode="General" sourceLinked="1"/>
        <c:majorTickMark val="out"/>
        <c:minorTickMark val="none"/>
        <c:tickLblPos val="nextTo"/>
        <c:crossAx val="504087344"/>
        <c:crosses val="autoZero"/>
        <c:auto val="1"/>
        <c:lblAlgn val="ctr"/>
        <c:lblOffset val="100"/>
        <c:noMultiLvlLbl val="0"/>
      </c:catAx>
      <c:valAx>
        <c:axId val="504087344"/>
        <c:scaling>
          <c:orientation val="minMax"/>
          <c:max val="0.9"/>
          <c:min val="0"/>
        </c:scaling>
        <c:delete val="1"/>
        <c:axPos val="t"/>
        <c:numFmt formatCode="0.0%" sourceLinked="1"/>
        <c:majorTickMark val="out"/>
        <c:minorTickMark val="none"/>
        <c:tickLblPos val="nextTo"/>
        <c:crossAx val="504081072"/>
        <c:crosses val="autoZero"/>
        <c:crossBetween val="between"/>
      </c:valAx>
      <c:spPr>
        <a:noFill/>
        <a:ln>
          <a:noFill/>
        </a:ln>
        <a:effectLst/>
      </c:spPr>
    </c:plotArea>
    <c:legend>
      <c:legendPos val="b"/>
      <c:layout>
        <c:manualLayout>
          <c:xMode val="edge"/>
          <c:yMode val="edge"/>
          <c:x val="0.23297765684033764"/>
          <c:y val="0.92211046401930208"/>
          <c:w val="0.17293345116410133"/>
          <c:h val="6.3944415702205437E-2"/>
        </c:manualLayout>
      </c:layout>
      <c:overlay val="0"/>
      <c:txPr>
        <a:bodyPr/>
        <a:lstStyle/>
        <a:p>
          <a:pPr>
            <a:defRPr sz="18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Car Buyers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0.45300000000000001</c:v>
                </c:pt>
                <c:pt idx="1">
                  <c:v>0.28599999999999998</c:v>
                </c:pt>
                <c:pt idx="2">
                  <c:v>0.59799999999999998</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Car Buyers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0.79500000000000004</c:v>
                </c:pt>
                <c:pt idx="1">
                  <c:v>0.90200000000000002</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Dentist/Eye Doctor</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0.35</c:v>
                </c:pt>
                <c:pt idx="1">
                  <c:v>0.17299999999999999</c:v>
                </c:pt>
                <c:pt idx="2">
                  <c:v>0.437</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p>
          <a:p>
            <a:pPr>
              <a:defRPr sz="1600" b="1" i="0" u="none" strike="noStrike" kern="1200" spc="0" baseline="0">
                <a:solidFill>
                  <a:schemeClr val="tx1"/>
                </a:solidFill>
                <a:latin typeface="+mn-lt"/>
                <a:ea typeface="+mn-ea"/>
                <a:cs typeface="+mn-cs"/>
              </a:defRPr>
            </a:pPr>
            <a:r>
              <a:rPr lang="en-US" sz="1600" b="1" i="0" baseline="0" dirty="0">
                <a:effectLst/>
              </a:rPr>
              <a:t>Adults 18+</a:t>
            </a:r>
            <a:endParaRPr lang="en-US" sz="1600" dirty="0">
              <a:effectLst/>
            </a:endParaRPr>
          </a:p>
        </c:rich>
      </c:tx>
      <c:layout>
        <c:manualLayout>
          <c:xMode val="edge"/>
          <c:yMode val="edge"/>
          <c:x val="0.65182706328375628"/>
          <c:y val="0.70400650095686512"/>
        </c:manualLayout>
      </c:layout>
      <c:overlay val="0"/>
      <c:spPr>
        <a:noFill/>
        <a:ln>
          <a:noFill/>
        </a:ln>
        <a:effectLst/>
      </c:spPr>
    </c:title>
    <c:autoTitleDeleted val="0"/>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8C10-4739-997C-93A96924100C}"/>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8C10-4739-997C-93A96924100C}"/>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8C10-4739-997C-93A96924100C}"/>
              </c:ext>
            </c:extLst>
          </c:dPt>
          <c:dPt>
            <c:idx val="3"/>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8C10-4739-997C-93A96924100C}"/>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8C10-4739-997C-93A96924100C}"/>
              </c:ext>
            </c:extLst>
          </c:dPt>
          <c:dPt>
            <c:idx val="5"/>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8C10-4739-997C-93A96924100C}"/>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8C10-4739-997C-93A96924100C}"/>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8C10-4739-997C-93A96924100C}"/>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8C10-4739-997C-93A96924100C}"/>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8C10-4739-997C-93A96924100C}"/>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8C10-4739-997C-93A96924100C}"/>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8C10-4739-997C-93A96924100C}"/>
              </c:ext>
            </c:extLst>
          </c:dPt>
          <c:dPt>
            <c:idx val="12"/>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8C10-4739-997C-93A96924100C}"/>
              </c:ext>
            </c:extLst>
          </c:dPt>
          <c:dPt>
            <c:idx val="13"/>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8C10-4739-997C-93A96924100C}"/>
              </c:ext>
            </c:extLst>
          </c:dPt>
          <c:dPt>
            <c:idx val="14"/>
            <c:invertIfNegative val="0"/>
            <c:bubble3D val="0"/>
            <c:spPr>
              <a:solidFill>
                <a:srgbClr val="AA68DD"/>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8C10-4739-997C-93A96924100C}"/>
              </c:ext>
            </c:extLst>
          </c:dPt>
          <c:dPt>
            <c:idx val="15"/>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8C10-4739-997C-93A96924100C}"/>
              </c:ext>
            </c:extLst>
          </c:dPt>
          <c:dPt>
            <c:idx val="16"/>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8C10-4739-997C-93A96924100C}"/>
              </c:ext>
            </c:extLst>
          </c:dPt>
          <c:dPt>
            <c:idx val="17"/>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6-EEB5-4FFB-995C-FA68E87033EF}"/>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EEB5-4FFB-995C-FA68E87033EF}"/>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4-EEB5-4FFB-995C-FA68E87033EF}"/>
              </c:ext>
            </c:extLst>
          </c:dPt>
          <c:dPt>
            <c:idx val="20"/>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EEB5-4FFB-995C-FA68E87033EF}"/>
              </c:ext>
            </c:extLst>
          </c:dPt>
          <c:dPt>
            <c:idx val="21"/>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9B3B-4EA2-BCE9-A1C02ABF2BE1}"/>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9B3B-4EA2-BCE9-A1C02ABF2BE1}"/>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Email</c:v>
                </c:pt>
                <c:pt idx="3">
                  <c:v>Cable TV</c:v>
                </c:pt>
                <c:pt idx="4">
                  <c:v>Social Media</c:v>
                </c:pt>
                <c:pt idx="5">
                  <c:v>Search</c:v>
                </c:pt>
                <c:pt idx="6">
                  <c:v>Streaming Programs on TV With Ads</c:v>
                </c:pt>
                <c:pt idx="7">
                  <c:v>Radio</c:v>
                </c:pt>
                <c:pt idx="8">
                  <c:v>Streaming Programs on TV No Ads</c:v>
                </c:pt>
                <c:pt idx="9">
                  <c:v>Streaming Video Other Than TV Programs on Digital Media</c:v>
                </c:pt>
                <c:pt idx="10">
                  <c:v>Streaming Programs on Digital Media With Ads</c:v>
                </c:pt>
                <c:pt idx="11">
                  <c:v>Streaming Video Other Than TV Programs on TV</c:v>
                </c:pt>
                <c:pt idx="12">
                  <c:v>Broadcast TV News Websites/Apps</c:v>
                </c:pt>
                <c:pt idx="13">
                  <c:v>Newspapers</c:v>
                </c:pt>
                <c:pt idx="14">
                  <c:v>Any other news website</c:v>
                </c:pt>
                <c:pt idx="15">
                  <c:v>Streaming Audio</c:v>
                </c:pt>
                <c:pt idx="16">
                  <c:v>Streaming Programs on Digital Media No Ads</c:v>
                </c:pt>
                <c:pt idx="17">
                  <c:v>Magazines</c:v>
                </c:pt>
                <c:pt idx="18">
                  <c:v>Digital Newspaper</c:v>
                </c:pt>
                <c:pt idx="19">
                  <c:v>Cable News Channels' Websites/Apps</c:v>
                </c:pt>
                <c:pt idx="20">
                  <c:v>Podcasts</c:v>
                </c:pt>
                <c:pt idx="21">
                  <c:v>Local Radio Stations Websites/Apps</c:v>
                </c:pt>
                <c:pt idx="22">
                  <c:v>Digital Magazine</c:v>
                </c:pt>
              </c:strCache>
            </c:strRef>
          </c:cat>
          <c:val>
            <c:numRef>
              <c:f>Sheet1!$B$2:$B$24</c:f>
              <c:numCache>
                <c:formatCode>0.0%</c:formatCode>
                <c:ptCount val="23"/>
                <c:pt idx="0">
                  <c:v>0.76500000000000001</c:v>
                </c:pt>
                <c:pt idx="1">
                  <c:v>0.75900000000000001</c:v>
                </c:pt>
                <c:pt idx="2">
                  <c:v>0.64500000000000002</c:v>
                </c:pt>
                <c:pt idx="3">
                  <c:v>0.54200000000000004</c:v>
                </c:pt>
                <c:pt idx="4">
                  <c:v>0.54100000000000004</c:v>
                </c:pt>
                <c:pt idx="5">
                  <c:v>0.53800000000000003</c:v>
                </c:pt>
                <c:pt idx="6" formatCode="0%">
                  <c:v>0.47799999999999998</c:v>
                </c:pt>
                <c:pt idx="7" formatCode="0%">
                  <c:v>0.433</c:v>
                </c:pt>
                <c:pt idx="8">
                  <c:v>0.36399999999999999</c:v>
                </c:pt>
                <c:pt idx="9">
                  <c:v>0.35599999999999998</c:v>
                </c:pt>
                <c:pt idx="10">
                  <c:v>0.315</c:v>
                </c:pt>
                <c:pt idx="11">
                  <c:v>0.29499999999999998</c:v>
                </c:pt>
                <c:pt idx="12">
                  <c:v>0.23400000000000001</c:v>
                </c:pt>
                <c:pt idx="13">
                  <c:v>0.22900000000000001</c:v>
                </c:pt>
                <c:pt idx="14">
                  <c:v>0.20899999999999999</c:v>
                </c:pt>
                <c:pt idx="15">
                  <c:v>0.20399999999999999</c:v>
                </c:pt>
                <c:pt idx="16">
                  <c:v>0.191</c:v>
                </c:pt>
                <c:pt idx="17">
                  <c:v>0.188</c:v>
                </c:pt>
                <c:pt idx="18">
                  <c:v>0.17799999999999999</c:v>
                </c:pt>
                <c:pt idx="19">
                  <c:v>0.153</c:v>
                </c:pt>
                <c:pt idx="20">
                  <c:v>0.14399999999999999</c:v>
                </c:pt>
                <c:pt idx="21">
                  <c:v>0.13300000000000001</c:v>
                </c:pt>
                <c:pt idx="22">
                  <c:v>0.106</c:v>
                </c:pt>
              </c:numCache>
            </c:numRef>
          </c:val>
          <c:extLst>
            <c:ext xmlns:c16="http://schemas.microsoft.com/office/drawing/2014/chart" uri="{C3380CC4-5D6E-409C-BE32-E72D297353CC}">
              <c16:uniqueId val="{00000022-8C10-4739-997C-93A96924100C}"/>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Dentist/Eye Doctor</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0.83899999999999997</c:v>
                </c:pt>
                <c:pt idx="1">
                  <c:v>0.91100000000000003</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u="none" strike="noStrike" baseline="0" dirty="0">
                <a:effectLst/>
              </a:rPr>
              <a:t>Home Remodelers</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65182706328375628"/>
          <c:y val="0.70400650095686512"/>
        </c:manualLayout>
      </c:layout>
      <c:overlay val="0"/>
      <c:spPr>
        <a:noFill/>
        <a:ln>
          <a:noFill/>
        </a:ln>
        <a:effectLst/>
      </c:spPr>
    </c:title>
    <c:autoTitleDeleted val="0"/>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F98-4912-BB9F-C1554857D4A0}"/>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F98-4912-BB9F-C1554857D4A0}"/>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F98-4912-BB9F-C1554857D4A0}"/>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F98-4912-BB9F-C1554857D4A0}"/>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F98-4912-BB9F-C1554857D4A0}"/>
              </c:ext>
            </c:extLst>
          </c:dPt>
          <c:dPt>
            <c:idx val="5"/>
            <c:invertIfNegative val="0"/>
            <c:bubble3D val="0"/>
            <c:spPr>
              <a:solidFill>
                <a:srgbClr val="F6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F98-4912-BB9F-C1554857D4A0}"/>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F98-4912-BB9F-C1554857D4A0}"/>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F98-4912-BB9F-C1554857D4A0}"/>
              </c:ext>
            </c:extLst>
          </c:dPt>
          <c:dPt>
            <c:idx val="8"/>
            <c:invertIfNegative val="0"/>
            <c:bubble3D val="0"/>
            <c:spPr>
              <a:solidFill>
                <a:srgbClr val="84F1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F98-4912-BB9F-C1554857D4A0}"/>
              </c:ext>
            </c:extLst>
          </c:dPt>
          <c:dPt>
            <c:idx val="9"/>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F98-4912-BB9F-C1554857D4A0}"/>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F98-4912-BB9F-C1554857D4A0}"/>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F98-4912-BB9F-C1554857D4A0}"/>
              </c:ext>
            </c:extLst>
          </c:dPt>
          <c:dPt>
            <c:idx val="12"/>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F98-4912-BB9F-C1554857D4A0}"/>
              </c:ext>
            </c:extLst>
          </c:dPt>
          <c:dPt>
            <c:idx val="13"/>
            <c:invertIfNegative val="0"/>
            <c:bubble3D val="0"/>
            <c:spPr>
              <a:solidFill>
                <a:srgbClr val="009A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F98-4912-BB9F-C1554857D4A0}"/>
              </c:ext>
            </c:extLst>
          </c:dPt>
          <c:dPt>
            <c:idx val="14"/>
            <c:invertIfNegative val="0"/>
            <c:bubble3D val="0"/>
            <c:spPr>
              <a:solidFill>
                <a:srgbClr val="FF67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F98-4912-BB9F-C1554857D4A0}"/>
              </c:ext>
            </c:extLst>
          </c:dPt>
          <c:dPt>
            <c:idx val="15"/>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F98-4912-BB9F-C1554857D4A0}"/>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F98-4912-BB9F-C1554857D4A0}"/>
              </c:ext>
            </c:extLst>
          </c:dPt>
          <c:dPt>
            <c:idx val="17"/>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F98-4912-BB9F-C1554857D4A0}"/>
              </c:ext>
            </c:extLst>
          </c:dPt>
          <c:dPt>
            <c:idx val="18"/>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F98-4912-BB9F-C1554857D4A0}"/>
              </c:ext>
            </c:extLst>
          </c:dPt>
          <c:dPt>
            <c:idx val="19"/>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F98-4912-BB9F-C1554857D4A0}"/>
              </c:ext>
            </c:extLst>
          </c:dPt>
          <c:dPt>
            <c:idx val="20"/>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F98-4912-BB9F-C1554857D4A0}"/>
              </c:ext>
            </c:extLst>
          </c:dPt>
          <c:dPt>
            <c:idx val="21"/>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4F98-4912-BB9F-C1554857D4A0}"/>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4F98-4912-BB9F-C1554857D4A0}"/>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Social Media</c:v>
                </c:pt>
                <c:pt idx="5">
                  <c:v>Streaming Programs on Digital Media With Ads</c:v>
                </c:pt>
                <c:pt idx="6">
                  <c:v>Radio</c:v>
                </c:pt>
                <c:pt idx="7">
                  <c:v>Streaming Programs on TV No Ads</c:v>
                </c:pt>
                <c:pt idx="8">
                  <c:v>Email</c:v>
                </c:pt>
                <c:pt idx="9">
                  <c:v>Streaming Video Other Than TV Programs on TV</c:v>
                </c:pt>
                <c:pt idx="10">
                  <c:v>Streaming Video Other Than TV Programs on Digital Media</c:v>
                </c:pt>
                <c:pt idx="11">
                  <c:v>Search</c:v>
                </c:pt>
                <c:pt idx="12">
                  <c:v>Streaming Programs on Digital Media No Ads</c:v>
                </c:pt>
                <c:pt idx="13">
                  <c:v>Broadcast TV News Websites/Apps</c:v>
                </c:pt>
                <c:pt idx="14">
                  <c:v>Newspapers</c:v>
                </c:pt>
                <c:pt idx="15">
                  <c:v>Streaming Audio</c:v>
                </c:pt>
                <c:pt idx="16">
                  <c:v>Magazines</c:v>
                </c:pt>
                <c:pt idx="17">
                  <c:v>Any other news website</c:v>
                </c:pt>
                <c:pt idx="18">
                  <c:v>Local Radio Stations Websites/Apps</c:v>
                </c:pt>
                <c:pt idx="19">
                  <c:v>Podcasts</c:v>
                </c:pt>
                <c:pt idx="20">
                  <c:v>Digital Newspaper</c:v>
                </c:pt>
                <c:pt idx="21">
                  <c:v>Cable News Channels' Websites/Apps</c:v>
                </c:pt>
                <c:pt idx="22">
                  <c:v>Digital Magazine</c:v>
                </c:pt>
              </c:strCache>
            </c:strRef>
          </c:cat>
          <c:val>
            <c:numRef>
              <c:f>Sheet1!$B$2:$B$24</c:f>
              <c:numCache>
                <c:formatCode>h:mm;@</c:formatCode>
                <c:ptCount val="23"/>
                <c:pt idx="0">
                  <c:v>0.21805555555555556</c:v>
                </c:pt>
                <c:pt idx="1">
                  <c:v>0.14166666666666666</c:v>
                </c:pt>
                <c:pt idx="2">
                  <c:v>7.6388888888888895E-2</c:v>
                </c:pt>
                <c:pt idx="3">
                  <c:v>6.3194444444444442E-2</c:v>
                </c:pt>
                <c:pt idx="4">
                  <c:v>4.7916666666666663E-2</c:v>
                </c:pt>
                <c:pt idx="5">
                  <c:v>4.7222222222222221E-2</c:v>
                </c:pt>
                <c:pt idx="6">
                  <c:v>4.027777777777778E-2</c:v>
                </c:pt>
                <c:pt idx="7">
                  <c:v>3.9583333333333331E-2</c:v>
                </c:pt>
                <c:pt idx="8">
                  <c:v>3.8194444444444441E-2</c:v>
                </c:pt>
                <c:pt idx="9">
                  <c:v>3.6805555555555557E-2</c:v>
                </c:pt>
                <c:pt idx="10">
                  <c:v>3.4722222222222224E-2</c:v>
                </c:pt>
                <c:pt idx="11">
                  <c:v>2.8472222222222222E-2</c:v>
                </c:pt>
                <c:pt idx="12">
                  <c:v>1.5972222222222224E-2</c:v>
                </c:pt>
                <c:pt idx="13">
                  <c:v>1.5277777777777777E-2</c:v>
                </c:pt>
                <c:pt idx="14">
                  <c:v>1.5277777777777777E-2</c:v>
                </c:pt>
                <c:pt idx="15">
                  <c:v>1.3888888888888888E-2</c:v>
                </c:pt>
                <c:pt idx="16">
                  <c:v>1.3194444444444444E-2</c:v>
                </c:pt>
                <c:pt idx="17">
                  <c:v>9.7222222222222224E-3</c:v>
                </c:pt>
                <c:pt idx="18">
                  <c:v>9.0277777777777787E-3</c:v>
                </c:pt>
                <c:pt idx="19">
                  <c:v>8.3333333333333332E-3</c:v>
                </c:pt>
                <c:pt idx="20">
                  <c:v>6.9444444444444441E-3</c:v>
                </c:pt>
                <c:pt idx="21">
                  <c:v>6.9444444444444441E-3</c:v>
                </c:pt>
                <c:pt idx="22">
                  <c:v>4.8611111111111112E-3</c:v>
                </c:pt>
              </c:numCache>
            </c:numRef>
          </c:val>
          <c:extLst>
            <c:ext xmlns:c16="http://schemas.microsoft.com/office/drawing/2014/chart" uri="{C3380CC4-5D6E-409C-BE32-E72D297353CC}">
              <c16:uniqueId val="{0000002E-4F98-4912-BB9F-C1554857D4A0}"/>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209816727008254"/>
          <c:y val="2.6726260258498481E-2"/>
          <c:w val="0.590320274029704"/>
          <c:h val="0.94636496861671737"/>
        </c:manualLayout>
      </c:layout>
      <c:barChart>
        <c:barDir val="bar"/>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ADD-4A59-AC60-BAD715C3E9BF}"/>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ADD-4A59-AC60-BAD715C3E9BF}"/>
              </c:ext>
            </c:extLst>
          </c:dPt>
          <c:dPt>
            <c:idx val="2"/>
            <c:invertIfNegative val="0"/>
            <c:bubble3D val="0"/>
            <c:spPr>
              <a:solidFill>
                <a:srgbClr val="99FF6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ADD-4A59-AC60-BAD715C3E9BF}"/>
              </c:ext>
            </c:extLst>
          </c:dPt>
          <c:dPt>
            <c:idx val="3"/>
            <c:invertIfNegative val="0"/>
            <c:bubble3D val="0"/>
            <c:spPr>
              <a:solidFill>
                <a:srgbClr val="AF78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ADD-4A59-AC60-BAD715C3E9BF}"/>
              </c:ext>
            </c:extLst>
          </c:dPt>
          <c:dPt>
            <c:idx val="4"/>
            <c:invertIfNegative val="0"/>
            <c:bubble3D val="0"/>
            <c:spPr>
              <a:solidFill>
                <a:srgbClr val="0FBBF4"/>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ADD-4A59-AC60-BAD715C3E9B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Television</c:v>
                </c:pt>
                <c:pt idx="1">
                  <c:v>Social Media</c:v>
                </c:pt>
                <c:pt idx="2">
                  <c:v>Email</c:v>
                </c:pt>
                <c:pt idx="3">
                  <c:v>Direct Mail</c:v>
                </c:pt>
                <c:pt idx="4">
                  <c:v>Broadcast TV News Websites/Apps</c:v>
                </c:pt>
              </c:strCache>
            </c:strRef>
          </c:cat>
          <c:val>
            <c:numRef>
              <c:f>Sheet1!$B$2:$B$6</c:f>
              <c:numCache>
                <c:formatCode>0.0%</c:formatCode>
                <c:ptCount val="5"/>
                <c:pt idx="0">
                  <c:v>0.26400000000000001</c:v>
                </c:pt>
                <c:pt idx="1">
                  <c:v>0.22500000000000001</c:v>
                </c:pt>
                <c:pt idx="2">
                  <c:v>0.16200000000000001</c:v>
                </c:pt>
                <c:pt idx="3">
                  <c:v>0.13700000000000001</c:v>
                </c:pt>
                <c:pt idx="4">
                  <c:v>0.13100000000000001</c:v>
                </c:pt>
              </c:numCache>
            </c:numRef>
          </c:val>
          <c:extLst>
            <c:ext xmlns:c16="http://schemas.microsoft.com/office/drawing/2014/chart" uri="{C3380CC4-5D6E-409C-BE32-E72D297353CC}">
              <c16:uniqueId val="{0000000A-3ADD-4A59-AC60-BAD715C3E9BF}"/>
            </c:ext>
          </c:extLst>
        </c:ser>
        <c:dLbls>
          <c:showLegendKey val="0"/>
          <c:showVal val="0"/>
          <c:showCatName val="0"/>
          <c:showSerName val="0"/>
          <c:showPercent val="0"/>
          <c:showBubbleSize val="0"/>
        </c:dLbls>
        <c:gapWidth val="45"/>
        <c:axId val="504081464"/>
        <c:axId val="504082640"/>
      </c:barChart>
      <c:catAx>
        <c:axId val="504081464"/>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504082640"/>
        <c:crosses val="autoZero"/>
        <c:auto val="1"/>
        <c:lblAlgn val="ctr"/>
        <c:lblOffset val="100"/>
        <c:noMultiLvlLbl val="0"/>
      </c:catAx>
      <c:valAx>
        <c:axId val="504082640"/>
        <c:scaling>
          <c:orientation val="minMax"/>
          <c:max val="0.4"/>
        </c:scaling>
        <c:delete val="1"/>
        <c:axPos val="t"/>
        <c:numFmt formatCode="0.0%" sourceLinked="1"/>
        <c:majorTickMark val="out"/>
        <c:minorTickMark val="none"/>
        <c:tickLblPos val="nextTo"/>
        <c:crossAx val="504081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138083975565674"/>
          <c:y val="2.0609654312818079E-2"/>
          <c:w val="0.65512543418839175"/>
          <c:h val="0.94636496861671737"/>
        </c:manualLayout>
      </c:layout>
      <c:barChart>
        <c:barDir val="bar"/>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0384-4668-8E7C-58886D69E4E5}"/>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0384-4668-8E7C-58886D69E4E5}"/>
              </c:ext>
            </c:extLst>
          </c:dPt>
          <c:dPt>
            <c:idx val="2"/>
            <c:invertIfNegative val="0"/>
            <c:bubble3D val="0"/>
            <c:spPr>
              <a:solidFill>
                <a:srgbClr val="A4FF72"/>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0384-4668-8E7C-58886D69E4E5}"/>
              </c:ext>
            </c:extLst>
          </c:dPt>
          <c:dPt>
            <c:idx val="3"/>
            <c:invertIfNegative val="0"/>
            <c:bubble3D val="0"/>
            <c:spPr>
              <a:solidFill>
                <a:srgbClr val="15C7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0384-4668-8E7C-58886D69E4E5}"/>
              </c:ext>
            </c:extLst>
          </c:dPt>
          <c:dPt>
            <c:idx val="4"/>
            <c:invertIfNegative val="0"/>
            <c:bubble3D val="0"/>
            <c:spPr>
              <a:solidFill>
                <a:srgbClr val="0FA60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0384-4668-8E7C-58886D69E4E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Television</c:v>
                </c:pt>
                <c:pt idx="1">
                  <c:v>Social Media</c:v>
                </c:pt>
                <c:pt idx="2">
                  <c:v>Email</c:v>
                </c:pt>
                <c:pt idx="3">
                  <c:v>Broadcast TV News Websites/Apps</c:v>
                </c:pt>
                <c:pt idx="4">
                  <c:v>Search</c:v>
                </c:pt>
              </c:strCache>
            </c:strRef>
          </c:cat>
          <c:val>
            <c:numRef>
              <c:f>Sheet1!$B$2:$B$6</c:f>
              <c:numCache>
                <c:formatCode>0.0%</c:formatCode>
                <c:ptCount val="5"/>
                <c:pt idx="0">
                  <c:v>0.26600000000000001</c:v>
                </c:pt>
                <c:pt idx="1">
                  <c:v>0.24199999999999999</c:v>
                </c:pt>
                <c:pt idx="2">
                  <c:v>0.14699999999999999</c:v>
                </c:pt>
                <c:pt idx="3">
                  <c:v>0.13300000000000001</c:v>
                </c:pt>
                <c:pt idx="4">
                  <c:v>0.123</c:v>
                </c:pt>
              </c:numCache>
            </c:numRef>
          </c:val>
          <c:extLst>
            <c:ext xmlns:c16="http://schemas.microsoft.com/office/drawing/2014/chart" uri="{C3380CC4-5D6E-409C-BE32-E72D297353CC}">
              <c16:uniqueId val="{0000000A-0384-4668-8E7C-58886D69E4E5}"/>
            </c:ext>
          </c:extLst>
        </c:ser>
        <c:dLbls>
          <c:showLegendKey val="0"/>
          <c:showVal val="0"/>
          <c:showCatName val="0"/>
          <c:showSerName val="0"/>
          <c:showPercent val="0"/>
          <c:showBubbleSize val="0"/>
        </c:dLbls>
        <c:gapWidth val="45"/>
        <c:axId val="504079504"/>
        <c:axId val="504079896"/>
      </c:barChart>
      <c:catAx>
        <c:axId val="504079504"/>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lgn="ctr">
              <a:def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504079896"/>
        <c:crosses val="autoZero"/>
        <c:auto val="1"/>
        <c:lblAlgn val="ctr"/>
        <c:lblOffset val="100"/>
        <c:noMultiLvlLbl val="0"/>
      </c:catAx>
      <c:valAx>
        <c:axId val="504079896"/>
        <c:scaling>
          <c:orientation val="minMax"/>
          <c:max val="0.4"/>
        </c:scaling>
        <c:delete val="1"/>
        <c:axPos val="t"/>
        <c:numFmt formatCode="0.0%" sourceLinked="1"/>
        <c:majorTickMark val="out"/>
        <c:minorTickMark val="none"/>
        <c:tickLblPos val="nextTo"/>
        <c:crossAx val="504079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04977111119122"/>
          <c:y val="2.6726260258498481E-2"/>
          <c:w val="0.61348954908502218"/>
          <c:h val="0.94636496861671737"/>
        </c:manualLayout>
      </c:layout>
      <c:barChart>
        <c:barDir val="bar"/>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DB4-4E5F-A79D-26A64C613AD7}"/>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DB4-4E5F-A79D-26A64C613AD7}"/>
              </c:ext>
            </c:extLst>
          </c:dPt>
          <c:dPt>
            <c:idx val="2"/>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DB4-4E5F-A79D-26A64C613AD7}"/>
              </c:ext>
            </c:extLst>
          </c:dPt>
          <c:dPt>
            <c:idx val="3"/>
            <c:invertIfNegative val="0"/>
            <c:bubble3D val="0"/>
            <c:spPr>
              <a:solidFill>
                <a:srgbClr val="1BD4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DB4-4E5F-A79D-26A64C613AD7}"/>
              </c:ext>
            </c:extLst>
          </c:dPt>
          <c:dPt>
            <c:idx val="4"/>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DB4-4E5F-A79D-26A64C613AD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Television</c:v>
                </c:pt>
                <c:pt idx="1">
                  <c:v>Social Media</c:v>
                </c:pt>
                <c:pt idx="2">
                  <c:v>Email</c:v>
                </c:pt>
                <c:pt idx="3">
                  <c:v>Broadcast TV News Websites/Apps</c:v>
                </c:pt>
                <c:pt idx="4">
                  <c:v>Search</c:v>
                </c:pt>
              </c:strCache>
            </c:strRef>
          </c:cat>
          <c:val>
            <c:numRef>
              <c:f>Sheet1!$B$2:$B$6</c:f>
              <c:numCache>
                <c:formatCode>0.0%</c:formatCode>
                <c:ptCount val="5"/>
                <c:pt idx="0">
                  <c:v>0.28000000000000003</c:v>
                </c:pt>
                <c:pt idx="1">
                  <c:v>0.24099999999999999</c:v>
                </c:pt>
                <c:pt idx="2">
                  <c:v>0.14599999999999999</c:v>
                </c:pt>
                <c:pt idx="3">
                  <c:v>0.13400000000000001</c:v>
                </c:pt>
                <c:pt idx="4">
                  <c:v>0.124</c:v>
                </c:pt>
              </c:numCache>
            </c:numRef>
          </c:val>
          <c:extLst>
            <c:ext xmlns:c16="http://schemas.microsoft.com/office/drawing/2014/chart" uri="{C3380CC4-5D6E-409C-BE32-E72D297353CC}">
              <c16:uniqueId val="{0000000A-4DB4-4E5F-A79D-26A64C613AD7}"/>
            </c:ext>
          </c:extLst>
        </c:ser>
        <c:dLbls>
          <c:showLegendKey val="0"/>
          <c:showVal val="0"/>
          <c:showCatName val="0"/>
          <c:showSerName val="0"/>
          <c:showPercent val="0"/>
          <c:showBubbleSize val="0"/>
        </c:dLbls>
        <c:gapWidth val="45"/>
        <c:axId val="504085776"/>
        <c:axId val="504086168"/>
      </c:barChart>
      <c:catAx>
        <c:axId val="504085776"/>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lgn="ctr">
              <a:def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504086168"/>
        <c:crosses val="autoZero"/>
        <c:auto val="1"/>
        <c:lblAlgn val="ctr"/>
        <c:lblOffset val="100"/>
        <c:noMultiLvlLbl val="0"/>
      </c:catAx>
      <c:valAx>
        <c:axId val="504086168"/>
        <c:scaling>
          <c:orientation val="minMax"/>
          <c:max val="0.4"/>
          <c:min val="0"/>
        </c:scaling>
        <c:delete val="1"/>
        <c:axPos val="t"/>
        <c:numFmt formatCode="0.0%" sourceLinked="1"/>
        <c:majorTickMark val="out"/>
        <c:minorTickMark val="none"/>
        <c:tickLblPos val="nextTo"/>
        <c:crossAx val="50408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43018603896957"/>
          <c:y val="2.6726051487446612E-2"/>
          <c:w val="0.62827836920805713"/>
          <c:h val="0.94636496861671737"/>
        </c:manualLayout>
      </c:layout>
      <c:barChart>
        <c:barDir val="bar"/>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C18-488A-AEDC-25B1D2A4ACA0}"/>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C18-488A-AEDC-25B1D2A4ACA0}"/>
              </c:ext>
            </c:extLst>
          </c:dPt>
          <c:dPt>
            <c:idx val="2"/>
            <c:invertIfNegative val="0"/>
            <c:bubble3D val="0"/>
            <c:spPr>
              <a:solidFill>
                <a:srgbClr val="99FF6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C18-488A-AEDC-25B1D2A4ACA0}"/>
              </c:ext>
            </c:extLst>
          </c:dPt>
          <c:dPt>
            <c:idx val="3"/>
            <c:invertIfNegative val="0"/>
            <c:bubble3D val="0"/>
            <c:spPr>
              <a:solidFill>
                <a:srgbClr val="0FBBF4"/>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C18-488A-AEDC-25B1D2A4ACA0}"/>
              </c:ext>
            </c:extLst>
          </c:dPt>
          <c:dPt>
            <c:idx val="4"/>
            <c:invertIfNegative val="0"/>
            <c:bubble3D val="0"/>
            <c:spPr>
              <a:solidFill>
                <a:srgbClr val="BB820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C18-488A-AEDC-25B1D2A4ACA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Television</c:v>
                </c:pt>
                <c:pt idx="1">
                  <c:v>Social Media</c:v>
                </c:pt>
                <c:pt idx="2">
                  <c:v>Email</c:v>
                </c:pt>
                <c:pt idx="3">
                  <c:v>Broadcast TV News Websites/Apps</c:v>
                </c:pt>
                <c:pt idx="4">
                  <c:v>Direct Mail</c:v>
                </c:pt>
              </c:strCache>
            </c:strRef>
          </c:cat>
          <c:val>
            <c:numRef>
              <c:f>Sheet1!$B$2:$B$6</c:f>
              <c:numCache>
                <c:formatCode>0.0%</c:formatCode>
                <c:ptCount val="5"/>
                <c:pt idx="0">
                  <c:v>0.26900000000000002</c:v>
                </c:pt>
                <c:pt idx="1">
                  <c:v>0.22500000000000001</c:v>
                </c:pt>
                <c:pt idx="2">
                  <c:v>0.14099999999999999</c:v>
                </c:pt>
                <c:pt idx="3">
                  <c:v>0.13300000000000001</c:v>
                </c:pt>
                <c:pt idx="4">
                  <c:v>0.122</c:v>
                </c:pt>
              </c:numCache>
            </c:numRef>
          </c:val>
          <c:extLst>
            <c:ext xmlns:c16="http://schemas.microsoft.com/office/drawing/2014/chart" uri="{C3380CC4-5D6E-409C-BE32-E72D297353CC}">
              <c16:uniqueId val="{0000000A-BC18-488A-AEDC-25B1D2A4ACA0}"/>
            </c:ext>
          </c:extLst>
        </c:ser>
        <c:dLbls>
          <c:showLegendKey val="0"/>
          <c:showVal val="0"/>
          <c:showCatName val="0"/>
          <c:showSerName val="0"/>
          <c:showPercent val="0"/>
          <c:showBubbleSize val="0"/>
        </c:dLbls>
        <c:gapWidth val="45"/>
        <c:axId val="504088128"/>
        <c:axId val="504093224"/>
      </c:barChart>
      <c:catAx>
        <c:axId val="504088128"/>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lgn="ctr">
              <a:def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504093224"/>
        <c:crosses val="autoZero"/>
        <c:auto val="1"/>
        <c:lblAlgn val="ctr"/>
        <c:lblOffset val="100"/>
        <c:noMultiLvlLbl val="0"/>
      </c:catAx>
      <c:valAx>
        <c:axId val="504093224"/>
        <c:scaling>
          <c:orientation val="minMax"/>
          <c:max val="0.4"/>
        </c:scaling>
        <c:delete val="1"/>
        <c:axPos val="t"/>
        <c:numFmt formatCode="0.0%" sourceLinked="1"/>
        <c:majorTickMark val="out"/>
        <c:minorTickMark val="none"/>
        <c:tickLblPos val="nextTo"/>
        <c:crossAx val="504088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Top 50</c:v>
                </c:pt>
              </c:strCache>
            </c:strRef>
          </c:tx>
          <c:spPr>
            <a:ln w="9525">
              <a:solidFill>
                <a:schemeClr val="tx1"/>
              </a:solidFill>
            </a:ln>
          </c:spPr>
          <c:dPt>
            <c:idx val="0"/>
            <c:bubble3D val="0"/>
            <c:spPr>
              <a:solidFill>
                <a:srgbClr val="0070C0"/>
              </a:solidFill>
              <a:ln w="9525">
                <a:solidFill>
                  <a:schemeClr val="tx1"/>
                </a:solidFill>
              </a:ln>
              <a:effectLst/>
            </c:spPr>
            <c:extLst>
              <c:ext xmlns:c16="http://schemas.microsoft.com/office/drawing/2014/chart" uri="{C3380CC4-5D6E-409C-BE32-E72D297353CC}">
                <c16:uniqueId val="{00000001-C0FA-4DC7-9F25-F31CD8742E89}"/>
              </c:ext>
            </c:extLst>
          </c:dPt>
          <c:dPt>
            <c:idx val="1"/>
            <c:bubble3D val="0"/>
            <c:spPr>
              <a:solidFill>
                <a:srgbClr val="FF0000"/>
              </a:solidFill>
              <a:ln w="9525">
                <a:solidFill>
                  <a:schemeClr val="tx1"/>
                </a:solidFill>
              </a:ln>
              <a:effectLst/>
            </c:spPr>
            <c:extLst>
              <c:ext xmlns:c16="http://schemas.microsoft.com/office/drawing/2014/chart" uri="{C3380CC4-5D6E-409C-BE32-E72D297353CC}">
                <c16:uniqueId val="{00000003-C0FA-4DC7-9F25-F31CD8742E89}"/>
              </c:ext>
            </c:extLst>
          </c:dPt>
          <c:dPt>
            <c:idx val="2"/>
            <c:bubble3D val="0"/>
            <c:spPr>
              <a:solidFill>
                <a:srgbClr val="7030A0"/>
              </a:solidFill>
              <a:ln w="9525">
                <a:solidFill>
                  <a:schemeClr val="tx1"/>
                </a:solidFill>
              </a:ln>
              <a:effectLst/>
            </c:spPr>
            <c:extLst>
              <c:ext xmlns:c16="http://schemas.microsoft.com/office/drawing/2014/chart" uri="{C3380CC4-5D6E-409C-BE32-E72D297353CC}">
                <c16:uniqueId val="{00000005-C0FA-4DC7-9F25-F31CD8742E89}"/>
              </c:ext>
            </c:extLst>
          </c:dPt>
          <c:dLbls>
            <c:dLbl>
              <c:idx val="0"/>
              <c:layout>
                <c:manualLayout>
                  <c:x val="-0.21383988112029195"/>
                  <c:y val="-0.13480249582533854"/>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FA-4DC7-9F25-F31CD8742E89}"/>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FA-4DC7-9F25-F31CD8742E89}"/>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FA-4DC7-9F25-F31CD8742E8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Broadcast</c:v>
                </c:pt>
                <c:pt idx="1">
                  <c:v>Cable</c:v>
                </c:pt>
                <c:pt idx="2">
                  <c:v>Streaming</c:v>
                </c:pt>
              </c:strCache>
            </c:strRef>
          </c:cat>
          <c:val>
            <c:numRef>
              <c:f>Sheet1!$B$2:$B$4</c:f>
              <c:numCache>
                <c:formatCode>General</c:formatCode>
                <c:ptCount val="3"/>
                <c:pt idx="0">
                  <c:v>42</c:v>
                </c:pt>
                <c:pt idx="1">
                  <c:v>5</c:v>
                </c:pt>
                <c:pt idx="2">
                  <c:v>3</c:v>
                </c:pt>
              </c:numCache>
            </c:numRef>
          </c:val>
          <c:extLst>
            <c:ext xmlns:c16="http://schemas.microsoft.com/office/drawing/2014/chart" uri="{C3380CC4-5D6E-409C-BE32-E72D297353CC}">
              <c16:uniqueId val="{00000006-C0FA-4DC7-9F25-F31CD8742E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Top 10</c:v>
                </c:pt>
              </c:strCache>
            </c:strRef>
          </c:tx>
          <c:spPr>
            <a:ln w="9525">
              <a:solidFill>
                <a:schemeClr val="tx1"/>
              </a:solidFill>
            </a:ln>
          </c:spPr>
          <c:dPt>
            <c:idx val="0"/>
            <c:bubble3D val="0"/>
            <c:spPr>
              <a:solidFill>
                <a:srgbClr val="0070C0"/>
              </a:solidFill>
              <a:ln w="9525">
                <a:solidFill>
                  <a:schemeClr val="tx1"/>
                </a:solidFill>
              </a:ln>
              <a:effectLst/>
            </c:spPr>
            <c:extLst>
              <c:ext xmlns:c16="http://schemas.microsoft.com/office/drawing/2014/chart" uri="{C3380CC4-5D6E-409C-BE32-E72D297353CC}">
                <c16:uniqueId val="{00000001-74DF-4347-AAB2-9CAED1946F2D}"/>
              </c:ext>
            </c:extLst>
          </c:dPt>
          <c:dPt>
            <c:idx val="1"/>
            <c:bubble3D val="0"/>
            <c:spPr>
              <a:solidFill>
                <a:schemeClr val="accent2"/>
              </a:solidFill>
              <a:ln w="9525">
                <a:solidFill>
                  <a:schemeClr val="tx1"/>
                </a:solidFill>
              </a:ln>
              <a:effectLst/>
            </c:spPr>
            <c:extLst>
              <c:ext xmlns:c16="http://schemas.microsoft.com/office/drawing/2014/chart" uri="{C3380CC4-5D6E-409C-BE32-E72D297353CC}">
                <c16:uniqueId val="{00000003-74DF-4347-AAB2-9CAED1946F2D}"/>
              </c:ext>
            </c:extLst>
          </c:dPt>
          <c:dPt>
            <c:idx val="2"/>
            <c:bubble3D val="0"/>
            <c:spPr>
              <a:solidFill>
                <a:schemeClr val="accent3"/>
              </a:solidFill>
              <a:ln w="9525">
                <a:solidFill>
                  <a:schemeClr val="tx1"/>
                </a:solidFill>
              </a:ln>
              <a:effectLst/>
            </c:spPr>
            <c:extLst>
              <c:ext xmlns:c16="http://schemas.microsoft.com/office/drawing/2014/chart" uri="{C3380CC4-5D6E-409C-BE32-E72D297353CC}">
                <c16:uniqueId val="{00000005-74DF-4347-AAB2-9CAED1946F2D}"/>
              </c:ext>
            </c:extLst>
          </c:dPt>
          <c:dLbls>
            <c:dLbl>
              <c:idx val="0"/>
              <c:layout>
                <c:manualLayout>
                  <c:x val="-1.2177799762773018E-2"/>
                  <c:y val="-0.15870690120533959"/>
                </c:manualLayout>
              </c:layout>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4DF-4347-AAB2-9CAED1946F2D}"/>
                </c:ext>
              </c:extLst>
            </c:dLbl>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c:f>
              <c:strCache>
                <c:ptCount val="1"/>
                <c:pt idx="0">
                  <c:v>Broadcast</c:v>
                </c:pt>
              </c:strCache>
            </c:strRef>
          </c:cat>
          <c:val>
            <c:numRef>
              <c:f>Sheet1!$B$2</c:f>
              <c:numCache>
                <c:formatCode>0%</c:formatCode>
                <c:ptCount val="1"/>
                <c:pt idx="0">
                  <c:v>0.01</c:v>
                </c:pt>
              </c:numCache>
            </c:numRef>
          </c:val>
          <c:extLst>
            <c:ext xmlns:c16="http://schemas.microsoft.com/office/drawing/2014/chart" uri="{C3380CC4-5D6E-409C-BE32-E72D297353CC}">
              <c16:uniqueId val="{00000006-74DF-4347-AAB2-9CAED1946F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Top 50</c:v>
                </c:pt>
              </c:strCache>
            </c:strRef>
          </c:tx>
          <c:spPr>
            <a:ln w="9525">
              <a:solidFill>
                <a:schemeClr val="tx1"/>
              </a:solidFill>
            </a:ln>
          </c:spPr>
          <c:dPt>
            <c:idx val="0"/>
            <c:bubble3D val="0"/>
            <c:spPr>
              <a:solidFill>
                <a:srgbClr val="0070C0"/>
              </a:solidFill>
              <a:ln w="9525">
                <a:solidFill>
                  <a:schemeClr val="tx1"/>
                </a:solidFill>
              </a:ln>
              <a:effectLst/>
            </c:spPr>
            <c:extLst>
              <c:ext xmlns:c16="http://schemas.microsoft.com/office/drawing/2014/chart" uri="{C3380CC4-5D6E-409C-BE32-E72D297353CC}">
                <c16:uniqueId val="{00000001-A75A-44CD-B2D1-5414628EC342}"/>
              </c:ext>
            </c:extLst>
          </c:dPt>
          <c:dPt>
            <c:idx val="1"/>
            <c:bubble3D val="0"/>
            <c:spPr>
              <a:solidFill>
                <a:srgbClr val="FF0000"/>
              </a:solidFill>
              <a:ln w="9525">
                <a:solidFill>
                  <a:schemeClr val="tx1"/>
                </a:solidFill>
              </a:ln>
              <a:effectLst/>
            </c:spPr>
            <c:extLst>
              <c:ext xmlns:c16="http://schemas.microsoft.com/office/drawing/2014/chart" uri="{C3380CC4-5D6E-409C-BE32-E72D297353CC}">
                <c16:uniqueId val="{00000003-A75A-44CD-B2D1-5414628EC342}"/>
              </c:ext>
            </c:extLst>
          </c:dPt>
          <c:dPt>
            <c:idx val="2"/>
            <c:bubble3D val="0"/>
            <c:spPr>
              <a:solidFill>
                <a:srgbClr val="7030A0"/>
              </a:solidFill>
              <a:ln w="9525">
                <a:solidFill>
                  <a:schemeClr val="tx1"/>
                </a:solidFill>
              </a:ln>
              <a:effectLst/>
            </c:spPr>
            <c:extLst>
              <c:ext xmlns:c16="http://schemas.microsoft.com/office/drawing/2014/chart" uri="{C3380CC4-5D6E-409C-BE32-E72D297353CC}">
                <c16:uniqueId val="{00000005-A75A-44CD-B2D1-5414628EC342}"/>
              </c:ext>
            </c:extLst>
          </c:dPt>
          <c:dLbls>
            <c:dLbl>
              <c:idx val="0"/>
              <c:layout>
                <c:manualLayout>
                  <c:x val="-7.3846534200397676E-2"/>
                  <c:y val="-0.190600924328088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5A-44CD-B2D1-5414628EC342}"/>
                </c:ext>
              </c:extLst>
            </c:dLbl>
            <c:dLbl>
              <c:idx val="1"/>
              <c:layout>
                <c:manualLayout>
                  <c:x val="6.4871090711260473E-2"/>
                  <c:y val="0.17105067810346505"/>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5A-44CD-B2D1-5414628EC342}"/>
                </c:ext>
              </c:extLst>
            </c:dLbl>
            <c:dLbl>
              <c:idx val="2"/>
              <c:layout>
                <c:manualLayout>
                  <c:x val="2.4658429382496044E-2"/>
                  <c:y val="0.1653890786783208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5A-44CD-B2D1-5414628EC34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Broadcast</c:v>
                </c:pt>
                <c:pt idx="1">
                  <c:v>Cable</c:v>
                </c:pt>
                <c:pt idx="2">
                  <c:v>Streaming</c:v>
                </c:pt>
              </c:strCache>
            </c:strRef>
          </c:cat>
          <c:val>
            <c:numRef>
              <c:f>Sheet1!$B$2:$B$4</c:f>
              <c:numCache>
                <c:formatCode>General</c:formatCode>
                <c:ptCount val="3"/>
                <c:pt idx="0">
                  <c:v>47</c:v>
                </c:pt>
                <c:pt idx="1">
                  <c:v>1</c:v>
                </c:pt>
                <c:pt idx="2">
                  <c:v>2</c:v>
                </c:pt>
              </c:numCache>
            </c:numRef>
          </c:val>
          <c:extLst>
            <c:ext xmlns:c16="http://schemas.microsoft.com/office/drawing/2014/chart" uri="{C3380CC4-5D6E-409C-BE32-E72D297353CC}">
              <c16:uniqueId val="{00000006-A75A-44CD-B2D1-5414628EC3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0.73913</cdr:x>
      <cdr:y>0.14635</cdr:y>
    </cdr:from>
    <cdr:to>
      <cdr:x>0.76954</cdr:x>
      <cdr:y>0.8093</cdr:y>
    </cdr:to>
    <cdr:sp macro="" textlink="">
      <cdr:nvSpPr>
        <cdr:cNvPr id="2" name="Right Brace 1">
          <a:extLst xmlns:a="http://schemas.openxmlformats.org/drawingml/2006/main">
            <a:ext uri="{FF2B5EF4-FFF2-40B4-BE49-F238E27FC236}">
              <a16:creationId xmlns:a16="http://schemas.microsoft.com/office/drawing/2014/main" id="{F8256CD9-9C70-8FE6-913D-DEE21039CBAB}"/>
            </a:ext>
          </a:extLst>
        </cdr:cNvPr>
        <cdr:cNvSpPr/>
      </cdr:nvSpPr>
      <cdr:spPr>
        <a:xfrm xmlns:a="http://schemas.openxmlformats.org/drawingml/2006/main">
          <a:off x="5181597" y="584775"/>
          <a:ext cx="213194" cy="2648962"/>
        </a:xfrm>
        <a:prstGeom xmlns:a="http://schemas.openxmlformats.org/drawingml/2006/main" prst="rightBrace">
          <a:avLst>
            <a:gd name="adj1" fmla="val 0"/>
            <a:gd name="adj2" fmla="val 50000"/>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0.8032</cdr:x>
      <cdr:y>0.42789</cdr:y>
    </cdr:from>
    <cdr:to>
      <cdr:x>0.88374</cdr:x>
      <cdr:y>0.61412</cdr:y>
    </cdr:to>
    <cdr:sp macro="" textlink="">
      <cdr:nvSpPr>
        <cdr:cNvPr id="3" name="TextBox 2">
          <a:extLst xmlns:a="http://schemas.openxmlformats.org/drawingml/2006/main">
            <a:ext uri="{FF2B5EF4-FFF2-40B4-BE49-F238E27FC236}">
              <a16:creationId xmlns:a16="http://schemas.microsoft.com/office/drawing/2014/main" id="{CEC46B21-655C-1A67-0945-A9CCCCDFB0F2}"/>
            </a:ext>
          </a:extLst>
        </cdr:cNvPr>
        <cdr:cNvSpPr txBox="1"/>
      </cdr:nvSpPr>
      <cdr:spPr>
        <a:xfrm xmlns:a="http://schemas.openxmlformats.org/drawingml/2006/main">
          <a:off x="5630736" y="1709738"/>
          <a:ext cx="564618" cy="744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Streaming TV</a:t>
          </a:r>
        </a:p>
        <a:p xmlns:a="http://schemas.openxmlformats.org/drawingml/2006/main">
          <a:pPr algn="ctr"/>
          <a:r>
            <a:rPr lang="en-US" dirty="0"/>
            <a:t>Programs on TV</a:t>
          </a:r>
        </a:p>
        <a:p xmlns:a="http://schemas.openxmlformats.org/drawingml/2006/main">
          <a:pPr algn="ctr"/>
          <a:r>
            <a:rPr lang="en-US" sz="1400" dirty="0"/>
            <a:t>30%</a:t>
          </a:r>
        </a:p>
      </cdr:txBody>
    </cdr:sp>
  </cdr:relSizeAnchor>
</c:userShapes>
</file>

<file path=ppt/drawings/drawing2.xml><?xml version="1.0" encoding="utf-8"?>
<c:userShapes xmlns:c="http://schemas.openxmlformats.org/drawingml/2006/chart">
  <cdr:relSizeAnchor xmlns:cdr="http://schemas.openxmlformats.org/drawingml/2006/chartDrawing">
    <cdr:from>
      <cdr:x>0.59028</cdr:x>
      <cdr:y>0.4255</cdr:y>
    </cdr:from>
    <cdr:to>
      <cdr:x>0.94445</cdr:x>
      <cdr:y>0.75123</cdr:y>
    </cdr:to>
    <cdr:sp macro="" textlink="">
      <cdr:nvSpPr>
        <cdr:cNvPr id="2" name="Rectangle 1"/>
        <cdr:cNvSpPr/>
      </cdr:nvSpPr>
      <cdr:spPr>
        <a:xfrm xmlns:a="http://schemas.openxmlformats.org/drawingml/2006/main">
          <a:off x="6477001" y="2130874"/>
          <a:ext cx="3886237" cy="163121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Tahoma" pitchFamily="34" charset="0"/>
              <a:ea typeface="+mn-ea"/>
              <a:cs typeface="Arial" charset="0"/>
            </a:defRPr>
          </a:lvl1pPr>
          <a:lvl2pPr marL="457200" algn="l" rtl="0" fontAlgn="base">
            <a:spcBef>
              <a:spcPct val="0"/>
            </a:spcBef>
            <a:spcAft>
              <a:spcPct val="0"/>
            </a:spcAft>
            <a:defRPr sz="1000" kern="1200">
              <a:solidFill>
                <a:schemeClr val="tx1"/>
              </a:solidFill>
              <a:latin typeface="Tahoma" pitchFamily="34" charset="0"/>
              <a:ea typeface="+mn-ea"/>
              <a:cs typeface="Arial" charset="0"/>
            </a:defRPr>
          </a:lvl2pPr>
          <a:lvl3pPr marL="914400" algn="l" rtl="0" fontAlgn="base">
            <a:spcBef>
              <a:spcPct val="0"/>
            </a:spcBef>
            <a:spcAft>
              <a:spcPct val="0"/>
            </a:spcAft>
            <a:defRPr sz="1000" kern="1200">
              <a:solidFill>
                <a:schemeClr val="tx1"/>
              </a:solidFill>
              <a:latin typeface="Tahoma" pitchFamily="34" charset="0"/>
              <a:ea typeface="+mn-ea"/>
              <a:cs typeface="Arial" charset="0"/>
            </a:defRPr>
          </a:lvl3pPr>
          <a:lvl4pPr marL="1371600" algn="l" rtl="0" fontAlgn="base">
            <a:spcBef>
              <a:spcPct val="0"/>
            </a:spcBef>
            <a:spcAft>
              <a:spcPct val="0"/>
            </a:spcAft>
            <a:defRPr sz="1000" kern="1200">
              <a:solidFill>
                <a:schemeClr val="tx1"/>
              </a:solidFill>
              <a:latin typeface="Tahoma" pitchFamily="34" charset="0"/>
              <a:ea typeface="+mn-ea"/>
              <a:cs typeface="Arial" charset="0"/>
            </a:defRPr>
          </a:lvl4pPr>
          <a:lvl5pPr marL="1828800" algn="l" rtl="0" fontAlgn="base">
            <a:spcBef>
              <a:spcPct val="0"/>
            </a:spcBef>
            <a:spcAft>
              <a:spcPct val="0"/>
            </a:spcAft>
            <a:defRPr sz="1000" kern="1200">
              <a:solidFill>
                <a:schemeClr val="tx1"/>
              </a:solidFill>
              <a:latin typeface="Tahoma" pitchFamily="34" charset="0"/>
              <a:ea typeface="+mn-ea"/>
              <a:cs typeface="Arial" charset="0"/>
            </a:defRPr>
          </a:lvl5pPr>
          <a:lvl6pPr marL="2286000" algn="l" defTabSz="914400" rtl="0" eaLnBrk="1" latinLnBrk="0" hangingPunct="1">
            <a:defRPr sz="1000" kern="1200">
              <a:solidFill>
                <a:schemeClr val="tx1"/>
              </a:solidFill>
              <a:latin typeface="Tahoma" pitchFamily="34" charset="0"/>
              <a:ea typeface="+mn-ea"/>
              <a:cs typeface="Arial" charset="0"/>
            </a:defRPr>
          </a:lvl6pPr>
          <a:lvl7pPr marL="2743200" algn="l" defTabSz="914400" rtl="0" eaLnBrk="1" latinLnBrk="0" hangingPunct="1">
            <a:defRPr sz="1000" kern="1200">
              <a:solidFill>
                <a:schemeClr val="tx1"/>
              </a:solidFill>
              <a:latin typeface="Tahoma" pitchFamily="34" charset="0"/>
              <a:ea typeface="+mn-ea"/>
              <a:cs typeface="Arial" charset="0"/>
            </a:defRPr>
          </a:lvl7pPr>
          <a:lvl8pPr marL="3200400" algn="l" defTabSz="914400" rtl="0" eaLnBrk="1" latinLnBrk="0" hangingPunct="1">
            <a:defRPr sz="1000" kern="1200">
              <a:solidFill>
                <a:schemeClr val="tx1"/>
              </a:solidFill>
              <a:latin typeface="Tahoma" pitchFamily="34" charset="0"/>
              <a:ea typeface="+mn-ea"/>
              <a:cs typeface="Arial" charset="0"/>
            </a:defRPr>
          </a:lvl8pPr>
          <a:lvl9pPr marL="3657600" algn="l" defTabSz="914400" rtl="0" eaLnBrk="1" latinLnBrk="0" hangingPunct="1">
            <a:defRPr sz="1000" kern="1200">
              <a:solidFill>
                <a:schemeClr val="tx1"/>
              </a:solidFill>
              <a:latin typeface="Tahoma" pitchFamily="34" charset="0"/>
              <a:ea typeface="+mn-ea"/>
              <a:cs typeface="Arial" charset="0"/>
            </a:defRPr>
          </a:lvl9pPr>
        </a:lstStyle>
        <a:p xmlns:a="http://schemas.openxmlformats.org/drawingml/2006/main">
          <a:pPr algn="ctr"/>
          <a:r>
            <a:rPr lang="en-US" sz="2000" b="1" dirty="0"/>
            <a:t>(%) </a:t>
          </a:r>
        </a:p>
        <a:p xmlns:a="http://schemas.openxmlformats.org/drawingml/2006/main">
          <a:pPr algn="ctr"/>
          <a:r>
            <a:rPr lang="en-US" sz="1600" b="1" dirty="0"/>
            <a:t>From which of the following advertising sources are you most motivated to learn more about the advertised products or brands you might like to try or buy?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6530" cy="351639"/>
          </a:xfrm>
          <a:prstGeom prst="rect">
            <a:avLst/>
          </a:prstGeom>
        </p:spPr>
        <p:txBody>
          <a:bodyPr vert="horz" lIns="91354" tIns="45677" rIns="91354" bIns="45677" rtlCol="0"/>
          <a:lstStyle>
            <a:lvl1pPr algn="l">
              <a:defRPr sz="1200"/>
            </a:lvl1pPr>
          </a:lstStyle>
          <a:p>
            <a:endParaRPr lang="en-US" dirty="0"/>
          </a:p>
        </p:txBody>
      </p:sp>
      <p:sp>
        <p:nvSpPr>
          <p:cNvPr id="3" name="Date Placeholder 2"/>
          <p:cNvSpPr>
            <a:spLocks noGrp="1"/>
          </p:cNvSpPr>
          <p:nvPr>
            <p:ph type="dt" sz="quarter" idx="1"/>
          </p:nvPr>
        </p:nvSpPr>
        <p:spPr>
          <a:xfrm>
            <a:off x="5261417" y="0"/>
            <a:ext cx="4026530" cy="351639"/>
          </a:xfrm>
          <a:prstGeom prst="rect">
            <a:avLst/>
          </a:prstGeom>
        </p:spPr>
        <p:txBody>
          <a:bodyPr vert="horz" lIns="91354" tIns="45677" rIns="91354" bIns="45677" rtlCol="0"/>
          <a:lstStyle>
            <a:lvl1pPr algn="r">
              <a:defRPr sz="1200"/>
            </a:lvl1pPr>
          </a:lstStyle>
          <a:p>
            <a:fld id="{D5383F17-7D89-4BF5-A68F-9E09FC4D3C46}" type="datetimeFigureOut">
              <a:rPr lang="en-US" smtClean="0"/>
              <a:t>2/27/2023</a:t>
            </a:fld>
            <a:endParaRPr lang="en-US" dirty="0"/>
          </a:p>
        </p:txBody>
      </p:sp>
      <p:sp>
        <p:nvSpPr>
          <p:cNvPr id="4" name="Footer Placeholder 3"/>
          <p:cNvSpPr>
            <a:spLocks noGrp="1"/>
          </p:cNvSpPr>
          <p:nvPr>
            <p:ph type="ftr" sz="quarter" idx="2"/>
          </p:nvPr>
        </p:nvSpPr>
        <p:spPr>
          <a:xfrm>
            <a:off x="1" y="6652413"/>
            <a:ext cx="4026530" cy="351639"/>
          </a:xfrm>
          <a:prstGeom prst="rect">
            <a:avLst/>
          </a:prstGeom>
        </p:spPr>
        <p:txBody>
          <a:bodyPr vert="horz" lIns="91354" tIns="45677" rIns="91354" bIns="456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1417" y="6652413"/>
            <a:ext cx="4026530" cy="351639"/>
          </a:xfrm>
          <a:prstGeom prst="rect">
            <a:avLst/>
          </a:prstGeom>
        </p:spPr>
        <p:txBody>
          <a:bodyPr vert="horz" lIns="91354" tIns="45677" rIns="91354" bIns="45677" rtlCol="0" anchor="b"/>
          <a:lstStyle>
            <a:lvl1pPr algn="r">
              <a:defRPr sz="1200"/>
            </a:lvl1pPr>
          </a:lstStyle>
          <a:p>
            <a:fld id="{FB8D0739-FA2F-4F32-B028-424CE00DC1A7}" type="slidenum">
              <a:rPr lang="en-US" smtClean="0"/>
              <a:t>‹#›</a:t>
            </a:fld>
            <a:endParaRPr lang="en-US" dirty="0"/>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5688" cy="351419"/>
          </a:xfrm>
          <a:prstGeom prst="rect">
            <a:avLst/>
          </a:prstGeom>
        </p:spPr>
        <p:txBody>
          <a:bodyPr vert="horz" lIns="93090" tIns="46546" rIns="93090" bIns="46546" rtlCol="0"/>
          <a:lstStyle>
            <a:lvl1pPr algn="l">
              <a:defRPr sz="1200"/>
            </a:lvl1pPr>
          </a:lstStyle>
          <a:p>
            <a:endParaRPr lang="en-US" dirty="0"/>
          </a:p>
        </p:txBody>
      </p:sp>
      <p:sp>
        <p:nvSpPr>
          <p:cNvPr id="3" name="Date Placeholder 2"/>
          <p:cNvSpPr>
            <a:spLocks noGrp="1"/>
          </p:cNvSpPr>
          <p:nvPr>
            <p:ph type="dt" idx="1"/>
          </p:nvPr>
        </p:nvSpPr>
        <p:spPr>
          <a:xfrm>
            <a:off x="5262213" y="0"/>
            <a:ext cx="4025688" cy="351419"/>
          </a:xfrm>
          <a:prstGeom prst="rect">
            <a:avLst/>
          </a:prstGeom>
        </p:spPr>
        <p:txBody>
          <a:bodyPr vert="horz" lIns="93090" tIns="46546" rIns="93090" bIns="46546" rtlCol="0"/>
          <a:lstStyle>
            <a:lvl1pPr algn="r">
              <a:defRPr sz="1200"/>
            </a:lvl1pPr>
          </a:lstStyle>
          <a:p>
            <a:fld id="{F6F05FFA-EE28-429C-BCEB-74ED7364C62D}" type="datetimeFigureOut">
              <a:rPr lang="en-US" smtClean="0"/>
              <a:t>2/27/2023</a:t>
            </a:fld>
            <a:endParaRPr lang="en-US" dirty="0"/>
          </a:p>
        </p:txBody>
      </p:sp>
      <p:sp>
        <p:nvSpPr>
          <p:cNvPr id="4" name="Slide Image Placeholder 3"/>
          <p:cNvSpPr>
            <a:spLocks noGrp="1" noRot="1" noChangeAspect="1"/>
          </p:cNvSpPr>
          <p:nvPr>
            <p:ph type="sldImg" idx="2"/>
          </p:nvPr>
        </p:nvSpPr>
        <p:spPr>
          <a:xfrm>
            <a:off x="2543175" y="874713"/>
            <a:ext cx="4203700" cy="2363787"/>
          </a:xfrm>
          <a:prstGeom prst="rect">
            <a:avLst/>
          </a:prstGeom>
          <a:noFill/>
          <a:ln w="12700">
            <a:solidFill>
              <a:prstClr val="black"/>
            </a:solidFill>
          </a:ln>
        </p:spPr>
        <p:txBody>
          <a:bodyPr vert="horz" lIns="93090" tIns="46546" rIns="93090" bIns="46546" rtlCol="0" anchor="ctr"/>
          <a:lstStyle/>
          <a:p>
            <a:endParaRPr lang="en-US" dirty="0"/>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090" tIns="46546" rIns="93090" bIns="465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2632"/>
            <a:ext cx="4025688" cy="351418"/>
          </a:xfrm>
          <a:prstGeom prst="rect">
            <a:avLst/>
          </a:prstGeom>
        </p:spPr>
        <p:txBody>
          <a:bodyPr vert="horz" lIns="93090" tIns="46546" rIns="93090" bIns="465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2213" y="6652632"/>
            <a:ext cx="4025688" cy="351418"/>
          </a:xfrm>
          <a:prstGeom prst="rect">
            <a:avLst/>
          </a:prstGeom>
        </p:spPr>
        <p:txBody>
          <a:bodyPr vert="horz" lIns="93090" tIns="46546" rIns="93090" bIns="46546"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a:t>
            </a:fld>
            <a:endParaRPr lang="en-US" dirty="0"/>
          </a:p>
        </p:txBody>
      </p:sp>
    </p:spTree>
    <p:extLst>
      <p:ext uri="{BB962C8B-B14F-4D97-AF65-F5344CB8AC3E}">
        <p14:creationId xmlns:p14="http://schemas.microsoft.com/office/powerpoint/2010/main" val="382639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14</a:t>
            </a:fld>
            <a:endParaRPr lang="en-US" dirty="0"/>
          </a:p>
        </p:txBody>
      </p:sp>
    </p:spTree>
    <p:extLst>
      <p:ext uri="{BB962C8B-B14F-4D97-AF65-F5344CB8AC3E}">
        <p14:creationId xmlns:p14="http://schemas.microsoft.com/office/powerpoint/2010/main" val="496121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15</a:t>
            </a:fld>
            <a:endParaRPr lang="en-US" dirty="0"/>
          </a:p>
        </p:txBody>
      </p:sp>
    </p:spTree>
    <p:extLst>
      <p:ext uri="{BB962C8B-B14F-4D97-AF65-F5344CB8AC3E}">
        <p14:creationId xmlns:p14="http://schemas.microsoft.com/office/powerpoint/2010/main" val="3771589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17</a:t>
            </a:fld>
            <a:endParaRPr lang="en-US" dirty="0"/>
          </a:p>
        </p:txBody>
      </p:sp>
    </p:spTree>
    <p:extLst>
      <p:ext uri="{BB962C8B-B14F-4D97-AF65-F5344CB8AC3E}">
        <p14:creationId xmlns:p14="http://schemas.microsoft.com/office/powerpoint/2010/main" val="3576978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19</a:t>
            </a:fld>
            <a:endParaRPr lang="en-US" dirty="0"/>
          </a:p>
        </p:txBody>
      </p:sp>
    </p:spTree>
    <p:extLst>
      <p:ext uri="{BB962C8B-B14F-4D97-AF65-F5344CB8AC3E}">
        <p14:creationId xmlns:p14="http://schemas.microsoft.com/office/powerpoint/2010/main" val="1666196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920148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21</a:t>
            </a:fld>
            <a:endParaRPr lang="en-US" dirty="0"/>
          </a:p>
        </p:txBody>
      </p:sp>
    </p:spTree>
    <p:extLst>
      <p:ext uri="{BB962C8B-B14F-4D97-AF65-F5344CB8AC3E}">
        <p14:creationId xmlns:p14="http://schemas.microsoft.com/office/powerpoint/2010/main" val="324750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22</a:t>
            </a:fld>
            <a:endParaRPr lang="en-US" dirty="0"/>
          </a:p>
        </p:txBody>
      </p:sp>
    </p:spTree>
    <p:extLst>
      <p:ext uri="{BB962C8B-B14F-4D97-AF65-F5344CB8AC3E}">
        <p14:creationId xmlns:p14="http://schemas.microsoft.com/office/powerpoint/2010/main" val="304445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23</a:t>
            </a:fld>
            <a:endParaRPr lang="en-US" dirty="0"/>
          </a:p>
        </p:txBody>
      </p:sp>
    </p:spTree>
    <p:extLst>
      <p:ext uri="{BB962C8B-B14F-4D97-AF65-F5344CB8AC3E}">
        <p14:creationId xmlns:p14="http://schemas.microsoft.com/office/powerpoint/2010/main" val="2914984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24</a:t>
            </a:fld>
            <a:endParaRPr lang="en-US" dirty="0"/>
          </a:p>
        </p:txBody>
      </p:sp>
    </p:spTree>
    <p:extLst>
      <p:ext uri="{BB962C8B-B14F-4D97-AF65-F5344CB8AC3E}">
        <p14:creationId xmlns:p14="http://schemas.microsoft.com/office/powerpoint/2010/main" val="740136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26</a:t>
            </a:fld>
            <a:endParaRPr lang="en-US" dirty="0"/>
          </a:p>
        </p:txBody>
      </p:sp>
    </p:spTree>
    <p:extLst>
      <p:ext uri="{BB962C8B-B14F-4D97-AF65-F5344CB8AC3E}">
        <p14:creationId xmlns:p14="http://schemas.microsoft.com/office/powerpoint/2010/main" val="90865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2114505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29</a:t>
            </a:fld>
            <a:endParaRPr lang="en-US" dirty="0"/>
          </a:p>
        </p:txBody>
      </p:sp>
    </p:spTree>
    <p:extLst>
      <p:ext uri="{BB962C8B-B14F-4D97-AF65-F5344CB8AC3E}">
        <p14:creationId xmlns:p14="http://schemas.microsoft.com/office/powerpoint/2010/main" val="2048772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30</a:t>
            </a:fld>
            <a:endParaRPr lang="en-US" dirty="0"/>
          </a:p>
        </p:txBody>
      </p:sp>
    </p:spTree>
    <p:extLst>
      <p:ext uri="{BB962C8B-B14F-4D97-AF65-F5344CB8AC3E}">
        <p14:creationId xmlns:p14="http://schemas.microsoft.com/office/powerpoint/2010/main" val="1732326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31</a:t>
            </a:fld>
            <a:endParaRPr lang="en-US" dirty="0"/>
          </a:p>
        </p:txBody>
      </p:sp>
    </p:spTree>
    <p:extLst>
      <p:ext uri="{BB962C8B-B14F-4D97-AF65-F5344CB8AC3E}">
        <p14:creationId xmlns:p14="http://schemas.microsoft.com/office/powerpoint/2010/main" val="404448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32</a:t>
            </a:fld>
            <a:endParaRPr lang="en-US" dirty="0"/>
          </a:p>
        </p:txBody>
      </p:sp>
    </p:spTree>
    <p:extLst>
      <p:ext uri="{BB962C8B-B14F-4D97-AF65-F5344CB8AC3E}">
        <p14:creationId xmlns:p14="http://schemas.microsoft.com/office/powerpoint/2010/main" val="149442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33</a:t>
            </a:fld>
            <a:endParaRPr lang="en-US" dirty="0"/>
          </a:p>
        </p:txBody>
      </p:sp>
    </p:spTree>
    <p:extLst>
      <p:ext uri="{BB962C8B-B14F-4D97-AF65-F5344CB8AC3E}">
        <p14:creationId xmlns:p14="http://schemas.microsoft.com/office/powerpoint/2010/main" val="2107175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34</a:t>
            </a:fld>
            <a:endParaRPr lang="en-US" dirty="0"/>
          </a:p>
        </p:txBody>
      </p:sp>
    </p:spTree>
    <p:extLst>
      <p:ext uri="{BB962C8B-B14F-4D97-AF65-F5344CB8AC3E}">
        <p14:creationId xmlns:p14="http://schemas.microsoft.com/office/powerpoint/2010/main" val="3798174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36</a:t>
            </a:fld>
            <a:endParaRPr lang="en-US" dirty="0"/>
          </a:p>
        </p:txBody>
      </p:sp>
    </p:spTree>
    <p:extLst>
      <p:ext uri="{BB962C8B-B14F-4D97-AF65-F5344CB8AC3E}">
        <p14:creationId xmlns:p14="http://schemas.microsoft.com/office/powerpoint/2010/main" val="2774196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37</a:t>
            </a:fld>
            <a:endParaRPr lang="en-US" dirty="0"/>
          </a:p>
        </p:txBody>
      </p:sp>
    </p:spTree>
    <p:extLst>
      <p:ext uri="{BB962C8B-B14F-4D97-AF65-F5344CB8AC3E}">
        <p14:creationId xmlns:p14="http://schemas.microsoft.com/office/powerpoint/2010/main" val="1137109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38</a:t>
            </a:fld>
            <a:endParaRPr lang="en-US" dirty="0"/>
          </a:p>
        </p:txBody>
      </p:sp>
    </p:spTree>
    <p:extLst>
      <p:ext uri="{BB962C8B-B14F-4D97-AF65-F5344CB8AC3E}">
        <p14:creationId xmlns:p14="http://schemas.microsoft.com/office/powerpoint/2010/main" val="3410222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39</a:t>
            </a:fld>
            <a:endParaRPr lang="en-US" dirty="0"/>
          </a:p>
        </p:txBody>
      </p:sp>
    </p:spTree>
    <p:extLst>
      <p:ext uri="{BB962C8B-B14F-4D97-AF65-F5344CB8AC3E}">
        <p14:creationId xmlns:p14="http://schemas.microsoft.com/office/powerpoint/2010/main" val="241380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4</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40</a:t>
            </a:fld>
            <a:endParaRPr lang="en-US" dirty="0"/>
          </a:p>
        </p:txBody>
      </p:sp>
    </p:spTree>
    <p:extLst>
      <p:ext uri="{BB962C8B-B14F-4D97-AF65-F5344CB8AC3E}">
        <p14:creationId xmlns:p14="http://schemas.microsoft.com/office/powerpoint/2010/main" val="3187759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41</a:t>
            </a:fld>
            <a:endParaRPr lang="en-US" dirty="0"/>
          </a:p>
        </p:txBody>
      </p:sp>
    </p:spTree>
    <p:extLst>
      <p:ext uri="{BB962C8B-B14F-4D97-AF65-F5344CB8AC3E}">
        <p14:creationId xmlns:p14="http://schemas.microsoft.com/office/powerpoint/2010/main" val="3117382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CBFF038-FE79-4731-8216-C523A2A3BC48}" type="slidenum">
              <a:rPr lang="en-US" smtClean="0"/>
              <a:t>42</a:t>
            </a:fld>
            <a:endParaRPr lang="en-US" dirty="0"/>
          </a:p>
        </p:txBody>
      </p:sp>
    </p:spTree>
    <p:extLst>
      <p:ext uri="{BB962C8B-B14F-4D97-AF65-F5344CB8AC3E}">
        <p14:creationId xmlns:p14="http://schemas.microsoft.com/office/powerpoint/2010/main" val="3769999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78908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09071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45</a:t>
            </a:fld>
            <a:endParaRPr lang="en-US" dirty="0"/>
          </a:p>
        </p:txBody>
      </p:sp>
    </p:spTree>
    <p:extLst>
      <p:ext uri="{BB962C8B-B14F-4D97-AF65-F5344CB8AC3E}">
        <p14:creationId xmlns:p14="http://schemas.microsoft.com/office/powerpoint/2010/main" val="3903215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46</a:t>
            </a:fld>
            <a:endParaRPr lang="en-US" dirty="0"/>
          </a:p>
        </p:txBody>
      </p:sp>
    </p:spTree>
    <p:extLst>
      <p:ext uri="{BB962C8B-B14F-4D97-AF65-F5344CB8AC3E}">
        <p14:creationId xmlns:p14="http://schemas.microsoft.com/office/powerpoint/2010/main" val="1292723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09102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641">
              <a:defRPr/>
            </a:pPr>
            <a:fld id="{5CBFF038-FE79-4731-8216-C523A2A3BC48}" type="slidenum">
              <a:rPr lang="en-US">
                <a:solidFill>
                  <a:prstClr val="black"/>
                </a:solidFill>
                <a:latin typeface="Calibri" panose="020F0502020204030204"/>
              </a:rPr>
              <a:pPr defTabSz="924641">
                <a:defRPr/>
              </a:pPr>
              <a:t>48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00516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49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7568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50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12159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51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92166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52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96586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53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95600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54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46159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55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38637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56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498534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57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46463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58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23175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59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0413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60</a:t>
            </a:fld>
            <a:endParaRPr lang="en-US" dirty="0"/>
          </a:p>
        </p:txBody>
      </p:sp>
    </p:spTree>
    <p:extLst>
      <p:ext uri="{BB962C8B-B14F-4D97-AF65-F5344CB8AC3E}">
        <p14:creationId xmlns:p14="http://schemas.microsoft.com/office/powerpoint/2010/main" val="41359658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61</a:t>
            </a:fld>
            <a:endParaRPr lang="en-US" dirty="0"/>
          </a:p>
        </p:txBody>
      </p:sp>
    </p:spTree>
    <p:extLst>
      <p:ext uri="{BB962C8B-B14F-4D97-AF65-F5344CB8AC3E}">
        <p14:creationId xmlns:p14="http://schemas.microsoft.com/office/powerpoint/2010/main" val="30620509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62</a:t>
            </a:fld>
            <a:endParaRPr lang="en-US" dirty="0"/>
          </a:p>
        </p:txBody>
      </p:sp>
    </p:spTree>
    <p:extLst>
      <p:ext uri="{BB962C8B-B14F-4D97-AF65-F5344CB8AC3E}">
        <p14:creationId xmlns:p14="http://schemas.microsoft.com/office/powerpoint/2010/main" val="2854646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63</a:t>
            </a:fld>
            <a:endParaRPr lang="en-US" dirty="0"/>
          </a:p>
        </p:txBody>
      </p:sp>
    </p:spTree>
    <p:extLst>
      <p:ext uri="{BB962C8B-B14F-4D97-AF65-F5344CB8AC3E}">
        <p14:creationId xmlns:p14="http://schemas.microsoft.com/office/powerpoint/2010/main" val="16832976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64</a:t>
            </a:fld>
            <a:endParaRPr lang="en-US" dirty="0"/>
          </a:p>
        </p:txBody>
      </p:sp>
    </p:spTree>
    <p:extLst>
      <p:ext uri="{BB962C8B-B14F-4D97-AF65-F5344CB8AC3E}">
        <p14:creationId xmlns:p14="http://schemas.microsoft.com/office/powerpoint/2010/main" val="31832050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65</a:t>
            </a:fld>
            <a:endParaRPr lang="en-US" dirty="0"/>
          </a:p>
        </p:txBody>
      </p:sp>
    </p:spTree>
    <p:extLst>
      <p:ext uri="{BB962C8B-B14F-4D97-AF65-F5344CB8AC3E}">
        <p14:creationId xmlns:p14="http://schemas.microsoft.com/office/powerpoint/2010/main" val="32585216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66</a:t>
            </a:fld>
            <a:endParaRPr lang="en-US" dirty="0"/>
          </a:p>
        </p:txBody>
      </p:sp>
    </p:spTree>
    <p:extLst>
      <p:ext uri="{BB962C8B-B14F-4D97-AF65-F5344CB8AC3E}">
        <p14:creationId xmlns:p14="http://schemas.microsoft.com/office/powerpoint/2010/main" val="33406398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67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209785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68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71650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69</a:t>
            </a:fld>
            <a:endParaRPr lang="en-US" dirty="0"/>
          </a:p>
        </p:txBody>
      </p:sp>
    </p:spTree>
    <p:extLst>
      <p:ext uri="{BB962C8B-B14F-4D97-AF65-F5344CB8AC3E}">
        <p14:creationId xmlns:p14="http://schemas.microsoft.com/office/powerpoint/2010/main" val="87641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9</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10</a:t>
            </a:fld>
            <a:endParaRPr lang="en-US" dirty="0"/>
          </a:p>
        </p:txBody>
      </p:sp>
    </p:spTree>
    <p:extLst>
      <p:ext uri="{BB962C8B-B14F-4D97-AF65-F5344CB8AC3E}">
        <p14:creationId xmlns:p14="http://schemas.microsoft.com/office/powerpoint/2010/main" val="706865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1946673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13</a:t>
            </a:fld>
            <a:endParaRPr lang="en-US" dirty="0"/>
          </a:p>
        </p:txBody>
      </p:sp>
    </p:spTree>
    <p:extLst>
      <p:ext uri="{BB962C8B-B14F-4D97-AF65-F5344CB8AC3E}">
        <p14:creationId xmlns:p14="http://schemas.microsoft.com/office/powerpoint/2010/main" val="4257424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252120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4205822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0" r:id="rId8"/>
    <p:sldLayoutId id="2147483682" r:id="rId9"/>
    <p:sldLayoutId id="2147483684" r:id="rId10"/>
    <p:sldLayoutId id="2147483649" r:id="rId11"/>
    <p:sldLayoutId id="2147483660" r:id="rId12"/>
    <p:sldLayoutId id="2147483650" r:id="rId13"/>
    <p:sldLayoutId id="2147483661" r:id="rId14"/>
    <p:sldLayoutId id="2147483664" r:id="rId15"/>
    <p:sldLayoutId id="2147483662" r:id="rId16"/>
    <p:sldLayoutId id="214748366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36.xml"/></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hart" Target="../charts/chart37.xml"/><Relationship Id="rId7"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chart" Target="../charts/chart38.xml"/></Relationships>
</file>

<file path=ppt/slides/_rels/slide45.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chart" Target="../charts/chart39.xml"/><Relationship Id="rId7" Type="http://schemas.openxmlformats.org/officeDocument/2006/relationships/chart" Target="../charts/chart41.xm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40.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5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notesSlide" Target="../notesSlides/notesSlide50.xml"/><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slideLayout" Target="../slideLayouts/slideLayout3.xml"/><Relationship Id="rId1" Type="http://schemas.openxmlformats.org/officeDocument/2006/relationships/themeOverride" Target="../theme/themeOverride16.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6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chart" Target="../charts/chart56.xml"/></Relationships>
</file>

<file path=ppt/slides/_rels/slide6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chart" Target="../charts/chart58.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openxmlformats.org/officeDocument/2006/relationships/chart" Target="../charts/chart60.xml"/></Relationships>
</file>

<file path=ppt/slides/_rels/slide6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55.xml"/><Relationship Id="rId1" Type="http://schemas.openxmlformats.org/officeDocument/2006/relationships/slideLayout" Target="../slideLayouts/slideLayout9.xml"/><Relationship Id="rId6" Type="http://schemas.openxmlformats.org/officeDocument/2006/relationships/chart" Target="../charts/chart65.xml"/><Relationship Id="rId5" Type="http://schemas.openxmlformats.org/officeDocument/2006/relationships/chart" Target="../charts/chart64.xml"/><Relationship Id="rId4" Type="http://schemas.openxmlformats.org/officeDocument/2006/relationships/chart" Target="../charts/chart6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2019300" y="3429000"/>
            <a:ext cx="8153400" cy="11010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tabLst>
                <a:tab pos="0" algn="l"/>
                <a:tab pos="1198563" algn="l"/>
              </a:tabLst>
              <a:defRPr/>
            </a:pPr>
            <a:r>
              <a:rPr lang="en-US" sz="4800" b="1" dirty="0">
                <a:solidFill>
                  <a:schemeClr val="tx2"/>
                </a:solidFill>
              </a:rPr>
              <a:t>Media Comparisons </a:t>
            </a:r>
          </a:p>
          <a:p>
            <a:pPr marL="0" lvl="0" indent="0" algn="ctr">
              <a:lnSpc>
                <a:spcPct val="100000"/>
              </a:lnSpc>
              <a:spcBef>
                <a:spcPts val="0"/>
              </a:spcBef>
              <a:buNone/>
              <a:tabLst>
                <a:tab pos="0" algn="l"/>
                <a:tab pos="1198563" algn="l"/>
              </a:tabLst>
              <a:defRPr/>
            </a:pPr>
            <a:r>
              <a:rPr lang="en-US" sz="4800" b="1" dirty="0">
                <a:solidFill>
                  <a:schemeClr val="tx2"/>
                </a:solidFill>
              </a:rPr>
              <a:t>2023</a:t>
            </a:r>
            <a:endParaRPr kumimoji="0" lang="en-US" sz="3600" b="1" i="0" u="none" strike="noStrike" kern="1200"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val="590898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10</a:t>
            </a:fld>
            <a:endParaRPr lang="en-US" dirty="0">
              <a:solidFill>
                <a:srgbClr val="1C1C1C"/>
              </a:solidFill>
            </a:endParaRPr>
          </a:p>
        </p:txBody>
      </p:sp>
      <p:sp>
        <p:nvSpPr>
          <p:cNvPr id="3" name="Rectangle 2"/>
          <p:cNvSpPr/>
          <p:nvPr/>
        </p:nvSpPr>
        <p:spPr bwMode="auto">
          <a:xfrm>
            <a:off x="2196354" y="1874324"/>
            <a:ext cx="7785846" cy="163087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pPr>
            <a:endParaRPr lang="en-US" sz="1000" dirty="0">
              <a:latin typeface="Tahoma" pitchFamily="34" charset="0"/>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dirty="0"/>
          </a:p>
        </p:txBody>
      </p:sp>
      <p:sp>
        <p:nvSpPr>
          <p:cNvPr id="19" name="TextBox 18"/>
          <p:cNvSpPr txBox="1"/>
          <p:nvPr/>
        </p:nvSpPr>
        <p:spPr>
          <a:xfrm>
            <a:off x="4203164"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algn="ctr"/>
            <a:r>
              <a:rPr lang="en-US" sz="2200" b="1" dirty="0">
                <a:latin typeface="+mj-lt"/>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Cable News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Email</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Local Radio Stations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Broadcast TV News </a:t>
            </a:r>
            <a:r>
              <a:rPr lang="en-US" sz="1100" b="1" dirty="0">
                <a:latin typeface="+mj-lt"/>
                <a:cs typeface="Helvetica" panose="020B0604020202020204" pitchFamily="34" charset="0"/>
              </a:rPr>
              <a:t>site/app</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Newspaper</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Magazine</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Search</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Audio</a:t>
            </a:r>
          </a:p>
        </p:txBody>
      </p:sp>
      <p:sp>
        <p:nvSpPr>
          <p:cNvPr id="70" name="TextBox 69"/>
          <p:cNvSpPr txBox="1"/>
          <p:nvPr/>
        </p:nvSpPr>
        <p:spPr>
          <a:xfrm>
            <a:off x="2612577" y="3134638"/>
            <a:ext cx="1375877" cy="446762"/>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(Broadcast, Cable and Streaming)</a:t>
            </a:r>
          </a:p>
        </p:txBody>
      </p:sp>
      <p:sp>
        <p:nvSpPr>
          <p:cNvPr id="71" name="TextBox 70"/>
          <p:cNvSpPr txBox="1"/>
          <p:nvPr/>
        </p:nvSpPr>
        <p:spPr>
          <a:xfrm>
            <a:off x="7618459" y="2784193"/>
            <a:ext cx="2275757" cy="568606"/>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Social Media</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Podcasts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With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No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Video Other Than TV Programs on Digital Media</a:t>
            </a:r>
            <a:endParaRPr lang="en-US" sz="1400" b="1" dirty="0">
              <a:latin typeface="+mj-lt"/>
              <a:cs typeface="Helvetica" panose="020B0604020202020204" pitchFamily="34" charset="0"/>
            </a:endParaRPr>
          </a:p>
        </p:txBody>
      </p:sp>
      <p:pic>
        <p:nvPicPr>
          <p:cNvPr id="7" name="Picture 6"/>
          <p:cNvPicPr>
            <a:picLocks noChangeAspect="1"/>
          </p:cNvPicPr>
          <p:nvPr/>
        </p:nvPicPr>
        <p:blipFill>
          <a:blip r:embed="rId3"/>
          <a:stretch>
            <a:fillRect/>
          </a:stretch>
        </p:blipFill>
        <p:spPr>
          <a:xfrm>
            <a:off x="2804193" y="2104199"/>
            <a:ext cx="992645" cy="737154"/>
          </a:xfrm>
          <a:prstGeom prst="rect">
            <a:avLst/>
          </a:prstGeom>
        </p:spPr>
      </p:pic>
      <p:pic>
        <p:nvPicPr>
          <p:cNvPr id="12" name="Picture 11">
            <a:extLst>
              <a:ext uri="{FF2B5EF4-FFF2-40B4-BE49-F238E27FC236}">
                <a16:creationId xmlns:a16="http://schemas.microsoft.com/office/drawing/2014/main" id="{26DDE7E0-6F39-C01B-4848-91B49490543D}"/>
              </a:ext>
            </a:extLst>
          </p:cNvPr>
          <p:cNvPicPr>
            <a:picLocks noChangeAspect="1"/>
          </p:cNvPicPr>
          <p:nvPr/>
        </p:nvPicPr>
        <p:blipFill>
          <a:blip r:embed="rId4"/>
          <a:stretch>
            <a:fillRect/>
          </a:stretch>
        </p:blipFill>
        <p:spPr>
          <a:xfrm>
            <a:off x="2665067" y="1905000"/>
            <a:ext cx="1259233" cy="1046081"/>
          </a:xfrm>
          <a:prstGeom prst="rect">
            <a:avLst/>
          </a:prstGeom>
        </p:spPr>
      </p:pic>
      <p:sp>
        <p:nvSpPr>
          <p:cNvPr id="13" name="TextBox 12"/>
          <p:cNvSpPr txBox="1"/>
          <p:nvPr/>
        </p:nvSpPr>
        <p:spPr>
          <a:xfrm>
            <a:off x="2438400"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TV</a:t>
            </a:r>
          </a:p>
        </p:txBody>
      </p:sp>
      <p:pic>
        <p:nvPicPr>
          <p:cNvPr id="15" name="Picture 14">
            <a:extLst>
              <a:ext uri="{FF2B5EF4-FFF2-40B4-BE49-F238E27FC236}">
                <a16:creationId xmlns:a16="http://schemas.microsoft.com/office/drawing/2014/main" id="{5B3613D1-2334-FFD2-A645-64C93822628B}"/>
              </a:ext>
            </a:extLst>
          </p:cNvPr>
          <p:cNvPicPr>
            <a:picLocks noChangeAspect="1"/>
          </p:cNvPicPr>
          <p:nvPr/>
        </p:nvPicPr>
        <p:blipFill>
          <a:blip r:embed="rId5"/>
          <a:stretch>
            <a:fillRect/>
          </a:stretch>
        </p:blipFill>
        <p:spPr>
          <a:xfrm>
            <a:off x="4648985" y="2029751"/>
            <a:ext cx="859428" cy="769435"/>
          </a:xfrm>
          <a:prstGeom prst="rect">
            <a:avLst/>
          </a:prstGeom>
        </p:spPr>
      </p:pic>
      <p:pic>
        <p:nvPicPr>
          <p:cNvPr id="17" name="Picture 16">
            <a:extLst>
              <a:ext uri="{FF2B5EF4-FFF2-40B4-BE49-F238E27FC236}">
                <a16:creationId xmlns:a16="http://schemas.microsoft.com/office/drawing/2014/main" id="{4EB99A89-2FD1-DE6D-6790-EC3CA33C3891}"/>
              </a:ext>
            </a:extLst>
          </p:cNvPr>
          <p:cNvPicPr>
            <a:picLocks noChangeAspect="1"/>
          </p:cNvPicPr>
          <p:nvPr/>
        </p:nvPicPr>
        <p:blipFill>
          <a:blip r:embed="rId6"/>
          <a:stretch>
            <a:fillRect/>
          </a:stretch>
        </p:blipFill>
        <p:spPr>
          <a:xfrm>
            <a:off x="6323744" y="1942942"/>
            <a:ext cx="938116" cy="933584"/>
          </a:xfrm>
          <a:prstGeom prst="rect">
            <a:avLst/>
          </a:prstGeom>
        </p:spPr>
      </p:pic>
      <p:pic>
        <p:nvPicPr>
          <p:cNvPr id="20" name="Picture 19">
            <a:extLst>
              <a:ext uri="{FF2B5EF4-FFF2-40B4-BE49-F238E27FC236}">
                <a16:creationId xmlns:a16="http://schemas.microsoft.com/office/drawing/2014/main" id="{4CDA3423-E073-E711-8C49-85E8AA130DF9}"/>
              </a:ext>
            </a:extLst>
          </p:cNvPr>
          <p:cNvPicPr>
            <a:picLocks noChangeAspect="1"/>
          </p:cNvPicPr>
          <p:nvPr/>
        </p:nvPicPr>
        <p:blipFill>
          <a:blip r:embed="rId7"/>
          <a:stretch>
            <a:fillRect/>
          </a:stretch>
        </p:blipFill>
        <p:spPr>
          <a:xfrm>
            <a:off x="7718192" y="1963349"/>
            <a:ext cx="2076291" cy="933584"/>
          </a:xfrm>
          <a:prstGeom prst="rect">
            <a:avLst/>
          </a:prstGeom>
        </p:spPr>
      </p:pic>
      <p:pic>
        <p:nvPicPr>
          <p:cNvPr id="21" name="Picture 20">
            <a:extLst>
              <a:ext uri="{FF2B5EF4-FFF2-40B4-BE49-F238E27FC236}">
                <a16:creationId xmlns:a16="http://schemas.microsoft.com/office/drawing/2014/main" id="{14A9CD2C-FCC8-8F37-0017-6B82A371A80D}"/>
              </a:ext>
            </a:extLst>
          </p:cNvPr>
          <p:cNvPicPr>
            <a:picLocks noChangeAspect="1"/>
          </p:cNvPicPr>
          <p:nvPr/>
        </p:nvPicPr>
        <p:blipFill>
          <a:blip r:embed="rId7"/>
          <a:stretch>
            <a:fillRect/>
          </a:stretch>
        </p:blipFill>
        <p:spPr>
          <a:xfrm>
            <a:off x="3204402" y="3688757"/>
            <a:ext cx="1429343" cy="642690"/>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11</a:t>
            </a:fld>
            <a:endParaRPr lang="en-US" dirty="0">
              <a:solidFill>
                <a:srgbClr val="1C1C1C"/>
              </a:solidFill>
            </a:endParaRPr>
          </a:p>
        </p:txBody>
      </p:sp>
      <p:sp>
        <p:nvSpPr>
          <p:cNvPr id="15" name="Content Placeholder 4"/>
          <p:cNvSpPr>
            <a:spLocks noGrp="1"/>
          </p:cNvSpPr>
          <p:nvPr>
            <p:ph idx="1"/>
          </p:nvPr>
        </p:nvSpPr>
        <p:spPr>
          <a:xfrm>
            <a:off x="439473" y="1035650"/>
            <a:ext cx="4589727" cy="5015219"/>
          </a:xfrm>
        </p:spPr>
        <p:txBody>
          <a:bodyPr>
            <a:noAutofit/>
          </a:bodyPr>
          <a:lstStyle/>
          <a:p>
            <a:pPr marL="342900" indent="-342900">
              <a:buNone/>
            </a:pPr>
            <a:r>
              <a:rPr lang="en-US" sz="1800" b="1" dirty="0">
                <a:solidFill>
                  <a:schemeClr val="accent1"/>
                </a:solidFill>
              </a:rPr>
              <a:t>Traditional Devices/Platforms:</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U</a:t>
            </a:r>
            <a:r>
              <a:rPr lang="en-US" sz="1400" dirty="0"/>
              <a:t>sing a streaming service on a TV set to stream programs/movies with advertising</a:t>
            </a:r>
          </a:p>
          <a:p>
            <a:pPr marL="342900" indent="-342900">
              <a:buNone/>
            </a:pPr>
            <a:r>
              <a:rPr lang="en-US" sz="1400" b="1" dirty="0"/>
              <a:t>Streaming Programs on TV No Ads</a:t>
            </a:r>
            <a:r>
              <a:rPr lang="en-US" sz="1400" dirty="0"/>
              <a:t> </a:t>
            </a:r>
            <a:r>
              <a:rPr lang="en-US" sz="1400" dirty="0">
                <a:solidFill>
                  <a:schemeClr val="tx2"/>
                </a:solidFill>
              </a:rPr>
              <a:t>= U</a:t>
            </a:r>
            <a:r>
              <a:rPr lang="en-US" sz="1400" dirty="0"/>
              <a:t>sing a streaming service on a TV set to stream programs/movies without any advertising</a:t>
            </a:r>
          </a:p>
          <a:p>
            <a:pPr marL="342900" indent="-342900">
              <a:buNone/>
            </a:pPr>
            <a:r>
              <a:rPr lang="en-US" sz="1400" b="1" dirty="0"/>
              <a:t>Streaming Video Other Than TV Programs on TV</a:t>
            </a:r>
            <a:r>
              <a:rPr lang="en-US" sz="1400" dirty="0"/>
              <a:t>= Watch streaming video other than TV programs or movies, like YouTube or online-only videos on a TV</a:t>
            </a:r>
          </a:p>
          <a:p>
            <a:pPr marL="342900" indent="-342900">
              <a:buNone/>
            </a:pP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dirty="0">
                <a:solidFill>
                  <a:schemeClr val="accent1"/>
                </a:solidFill>
              </a:rPr>
              <a:t>Digital Devices (on a computer, tablet or smartphone):</a:t>
            </a: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a:t>
            </a:r>
            <a:r>
              <a:rPr lang="en-US" sz="1400" dirty="0">
                <a:solidFill>
                  <a:schemeClr val="tx2"/>
                </a:solidFill>
              </a:rPr>
              <a:t>U</a:t>
            </a:r>
            <a:r>
              <a:rPr lang="en-US" sz="1400" dirty="0"/>
              <a:t>sing a streaming service on a PC or mobile device to stream programs/movies with advertising</a:t>
            </a:r>
          </a:p>
          <a:p>
            <a:pPr marL="342900" indent="-342900">
              <a:lnSpc>
                <a:spcPct val="100000"/>
              </a:lnSpc>
              <a:spcBef>
                <a:spcPts val="500"/>
              </a:spcBef>
              <a:buNone/>
            </a:pPr>
            <a:r>
              <a:rPr lang="en-US" sz="1400" b="1" dirty="0"/>
              <a:t>Streaming Programs on Digital Media No Ads </a:t>
            </a:r>
            <a:r>
              <a:rPr lang="en-US" sz="1400" dirty="0"/>
              <a:t>= </a:t>
            </a:r>
            <a:r>
              <a:rPr lang="en-US" sz="1400" dirty="0">
                <a:solidFill>
                  <a:schemeClr val="tx2"/>
                </a:solidFill>
              </a:rPr>
              <a:t>U</a:t>
            </a:r>
            <a:r>
              <a:rPr lang="en-US" sz="1400" dirty="0"/>
              <a:t>sing a streaming service on a PC or mobile device to stream programs/movies without any advertising</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 on a PC or mobile device </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290522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C4DA9D-51F1-41AD-88EC-31B99D6EA555}"/>
              </a:ext>
            </a:extLst>
          </p:cNvPr>
          <p:cNvGraphicFramePr>
            <a:graphicFrameLocks noGrp="1"/>
          </p:cNvGraphicFramePr>
          <p:nvPr>
            <p:ph idx="1"/>
            <p:extLst>
              <p:ext uri="{D42A27DB-BD31-4B8C-83A1-F6EECF244321}">
                <p14:modId xmlns:p14="http://schemas.microsoft.com/office/powerpoint/2010/main" val="3050550440"/>
              </p:ext>
            </p:extLst>
          </p:nvPr>
        </p:nvGraphicFramePr>
        <p:xfrm>
          <a:off x="-152400" y="2552700"/>
          <a:ext cx="3181598" cy="310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7">
            <a:extLst>
              <a:ext uri="{FF2B5EF4-FFF2-40B4-BE49-F238E27FC236}">
                <a16:creationId xmlns:a16="http://schemas.microsoft.com/office/drawing/2014/main" id="{33B6C1D8-1840-78C7-9EAD-BDA891B4BE7D}"/>
              </a:ext>
            </a:extLst>
          </p:cNvPr>
          <p:cNvGraphicFramePr>
            <a:graphicFrameLocks/>
          </p:cNvGraphicFramePr>
          <p:nvPr>
            <p:extLst>
              <p:ext uri="{D42A27DB-BD31-4B8C-83A1-F6EECF244321}">
                <p14:modId xmlns:p14="http://schemas.microsoft.com/office/powerpoint/2010/main" val="489824812"/>
              </p:ext>
            </p:extLst>
          </p:nvPr>
        </p:nvGraphicFramePr>
        <p:xfrm>
          <a:off x="3061772" y="2509873"/>
          <a:ext cx="3034925" cy="310909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98870"/>
            <a:ext cx="11352809" cy="1255728"/>
          </a:xfrm>
        </p:spPr>
        <p:txBody>
          <a:bodyPr/>
          <a:lstStyle/>
          <a:p>
            <a:r>
              <a:rPr lang="en-US" sz="2800" dirty="0"/>
              <a:t>Smartphone Usage Heavy for Social Media and Short Form Videos. </a:t>
            </a:r>
            <a:br>
              <a:rPr lang="en-US" sz="2800" dirty="0"/>
            </a:br>
            <a:r>
              <a:rPr lang="en-US" sz="2800" dirty="0"/>
              <a:t>6 out of 10 Use PC for Email. Streaming Program Viewers Have Comparable Access for Smartphone and Computers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12</a:t>
            </a:fld>
            <a:endParaRPr lang="en-US" dirty="0">
              <a:solidFill>
                <a:prstClr val="black"/>
              </a:solidFill>
            </a:endParaRPr>
          </a:p>
        </p:txBody>
      </p:sp>
      <p:sp>
        <p:nvSpPr>
          <p:cNvPr id="5" name="Text Placeholder 4">
            <a:extLst>
              <a:ext uri="{FF2B5EF4-FFF2-40B4-BE49-F238E27FC236}">
                <a16:creationId xmlns:a16="http://schemas.microsoft.com/office/drawing/2014/main" id="{89FB5221-4639-4C2A-B6AA-D28992554036}"/>
              </a:ext>
            </a:extLst>
          </p:cNvPr>
          <p:cNvSpPr>
            <a:spLocks noGrp="1"/>
          </p:cNvSpPr>
          <p:nvPr>
            <p:ph type="body" sz="quarter" idx="13"/>
          </p:nvPr>
        </p:nvSpPr>
        <p:spPr>
          <a:xfrm>
            <a:off x="396239" y="6558439"/>
            <a:ext cx="8641773" cy="246221"/>
          </a:xfrm>
        </p:spPr>
        <p:txBody>
          <a:bodyPr/>
          <a:lstStyle/>
          <a:p>
            <a:r>
              <a:rPr lang="en-US" dirty="0"/>
              <a:t>Source: GfK TVB Media Comparisons Study 2023. M-S 4A-2A. Persons 18+. </a:t>
            </a:r>
          </a:p>
        </p:txBody>
      </p:sp>
      <p:graphicFrame>
        <p:nvGraphicFramePr>
          <p:cNvPr id="6" name="Content Placeholder 7">
            <a:extLst>
              <a:ext uri="{FF2B5EF4-FFF2-40B4-BE49-F238E27FC236}">
                <a16:creationId xmlns:a16="http://schemas.microsoft.com/office/drawing/2014/main" id="{2E1E064E-CD02-401A-2957-540124CF85C4}"/>
              </a:ext>
            </a:extLst>
          </p:cNvPr>
          <p:cNvGraphicFramePr>
            <a:graphicFrameLocks/>
          </p:cNvGraphicFramePr>
          <p:nvPr>
            <p:extLst>
              <p:ext uri="{D42A27DB-BD31-4B8C-83A1-F6EECF244321}">
                <p14:modId xmlns:p14="http://schemas.microsoft.com/office/powerpoint/2010/main" val="2919140213"/>
              </p:ext>
            </p:extLst>
          </p:nvPr>
        </p:nvGraphicFramePr>
        <p:xfrm>
          <a:off x="6129271" y="2134767"/>
          <a:ext cx="3115754" cy="3808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7">
            <a:extLst>
              <a:ext uri="{FF2B5EF4-FFF2-40B4-BE49-F238E27FC236}">
                <a16:creationId xmlns:a16="http://schemas.microsoft.com/office/drawing/2014/main" id="{ABF81AAB-2B7F-0B79-B3A0-E6F924EAEF87}"/>
              </a:ext>
            </a:extLst>
          </p:cNvPr>
          <p:cNvGraphicFramePr>
            <a:graphicFrameLocks/>
          </p:cNvGraphicFramePr>
          <p:nvPr>
            <p:extLst>
              <p:ext uri="{D42A27DB-BD31-4B8C-83A1-F6EECF244321}">
                <p14:modId xmlns:p14="http://schemas.microsoft.com/office/powerpoint/2010/main" val="4176444900"/>
              </p:ext>
            </p:extLst>
          </p:nvPr>
        </p:nvGraphicFramePr>
        <p:xfrm>
          <a:off x="9277598" y="1955984"/>
          <a:ext cx="2819400" cy="368281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416D38CF-4041-6E88-BD60-917B889E1C83}"/>
              </a:ext>
            </a:extLst>
          </p:cNvPr>
          <p:cNvSpPr txBox="1"/>
          <p:nvPr/>
        </p:nvSpPr>
        <p:spPr>
          <a:xfrm>
            <a:off x="914400" y="2020669"/>
            <a:ext cx="1439426" cy="369332"/>
          </a:xfrm>
          <a:prstGeom prst="rect">
            <a:avLst/>
          </a:prstGeom>
          <a:noFill/>
        </p:spPr>
        <p:txBody>
          <a:bodyPr wrap="square">
            <a:spAutoFit/>
          </a:bodyPr>
          <a:lstStyle/>
          <a:p>
            <a:pPr algn="ctr"/>
            <a:r>
              <a:rPr lang="en-US" sz="1800" dirty="0"/>
              <a:t>Social Media</a:t>
            </a:r>
          </a:p>
        </p:txBody>
      </p:sp>
      <p:sp>
        <p:nvSpPr>
          <p:cNvPr id="11" name="TextBox 10">
            <a:extLst>
              <a:ext uri="{FF2B5EF4-FFF2-40B4-BE49-F238E27FC236}">
                <a16:creationId xmlns:a16="http://schemas.microsoft.com/office/drawing/2014/main" id="{9C83BB20-C813-9D5E-68C5-6D6C50BC92D0}"/>
              </a:ext>
            </a:extLst>
          </p:cNvPr>
          <p:cNvSpPr txBox="1"/>
          <p:nvPr/>
        </p:nvSpPr>
        <p:spPr>
          <a:xfrm>
            <a:off x="3951972" y="2020669"/>
            <a:ext cx="1439426" cy="369332"/>
          </a:xfrm>
          <a:prstGeom prst="rect">
            <a:avLst/>
          </a:prstGeom>
          <a:noFill/>
        </p:spPr>
        <p:txBody>
          <a:bodyPr wrap="square">
            <a:spAutoFit/>
          </a:bodyPr>
          <a:lstStyle/>
          <a:p>
            <a:pPr algn="ctr"/>
            <a:r>
              <a:rPr lang="en-US" sz="1800" dirty="0"/>
              <a:t>Email</a:t>
            </a:r>
          </a:p>
        </p:txBody>
      </p:sp>
      <p:sp>
        <p:nvSpPr>
          <p:cNvPr id="12" name="TextBox 11">
            <a:extLst>
              <a:ext uri="{FF2B5EF4-FFF2-40B4-BE49-F238E27FC236}">
                <a16:creationId xmlns:a16="http://schemas.microsoft.com/office/drawing/2014/main" id="{5DDF47B5-06C9-8812-6300-43EC354D07AF}"/>
              </a:ext>
            </a:extLst>
          </p:cNvPr>
          <p:cNvSpPr txBox="1"/>
          <p:nvPr/>
        </p:nvSpPr>
        <p:spPr>
          <a:xfrm>
            <a:off x="6381998" y="2020669"/>
            <a:ext cx="2436517" cy="646331"/>
          </a:xfrm>
          <a:prstGeom prst="rect">
            <a:avLst/>
          </a:prstGeom>
          <a:noFill/>
        </p:spPr>
        <p:txBody>
          <a:bodyPr wrap="square">
            <a:spAutoFit/>
          </a:bodyPr>
          <a:lstStyle/>
          <a:p>
            <a:pPr algn="ctr"/>
            <a:r>
              <a:rPr lang="en-US" dirty="0"/>
              <a:t>Streaming Programs with Ads- Digital</a:t>
            </a:r>
          </a:p>
        </p:txBody>
      </p:sp>
      <p:sp>
        <p:nvSpPr>
          <p:cNvPr id="13" name="TextBox 12">
            <a:extLst>
              <a:ext uri="{FF2B5EF4-FFF2-40B4-BE49-F238E27FC236}">
                <a16:creationId xmlns:a16="http://schemas.microsoft.com/office/drawing/2014/main" id="{D2EE4089-8D40-5894-F268-96F045385D17}"/>
              </a:ext>
            </a:extLst>
          </p:cNvPr>
          <p:cNvSpPr txBox="1"/>
          <p:nvPr/>
        </p:nvSpPr>
        <p:spPr>
          <a:xfrm>
            <a:off x="9448801" y="2020669"/>
            <a:ext cx="2571997" cy="646331"/>
          </a:xfrm>
          <a:prstGeom prst="rect">
            <a:avLst/>
          </a:prstGeom>
          <a:noFill/>
        </p:spPr>
        <p:txBody>
          <a:bodyPr wrap="square">
            <a:spAutoFit/>
          </a:bodyPr>
          <a:lstStyle/>
          <a:p>
            <a:r>
              <a:rPr lang="en-US" dirty="0"/>
              <a:t>Streaming Video other than Programs- Digital</a:t>
            </a:r>
          </a:p>
        </p:txBody>
      </p:sp>
      <p:pic>
        <p:nvPicPr>
          <p:cNvPr id="14" name="Picture 13">
            <a:extLst>
              <a:ext uri="{FF2B5EF4-FFF2-40B4-BE49-F238E27FC236}">
                <a16:creationId xmlns:a16="http://schemas.microsoft.com/office/drawing/2014/main" id="{18297CFA-494E-6B8B-4B10-4774384377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81632" y="5575341"/>
            <a:ext cx="5388765" cy="549268"/>
          </a:xfrm>
          <a:prstGeom prst="rect">
            <a:avLst/>
          </a:prstGeom>
        </p:spPr>
      </p:pic>
      <p:sp>
        <p:nvSpPr>
          <p:cNvPr id="15" name="TextBox 14">
            <a:extLst>
              <a:ext uri="{FF2B5EF4-FFF2-40B4-BE49-F238E27FC236}">
                <a16:creationId xmlns:a16="http://schemas.microsoft.com/office/drawing/2014/main" id="{F422A79C-AAEA-F07E-B059-80BC8F3F95BD}"/>
              </a:ext>
            </a:extLst>
          </p:cNvPr>
          <p:cNvSpPr txBox="1"/>
          <p:nvPr/>
        </p:nvSpPr>
        <p:spPr>
          <a:xfrm>
            <a:off x="2999837" y="1568651"/>
            <a:ext cx="6170102" cy="369332"/>
          </a:xfrm>
          <a:prstGeom prst="rect">
            <a:avLst/>
          </a:prstGeom>
          <a:noFill/>
        </p:spPr>
        <p:txBody>
          <a:bodyPr wrap="square">
            <a:spAutoFit/>
          </a:bodyPr>
          <a:lstStyle/>
          <a:p>
            <a:pPr algn="ctr">
              <a:defRPr/>
            </a:pPr>
            <a:r>
              <a:rPr lang="en-US" b="1" dirty="0"/>
              <a:t>% of Time Spent</a:t>
            </a:r>
            <a:endParaRPr lang="en-US" sz="1800" dirty="0"/>
          </a:p>
        </p:txBody>
      </p:sp>
    </p:spTree>
    <p:extLst>
      <p:ext uri="{BB962C8B-B14F-4D97-AF65-F5344CB8AC3E}">
        <p14:creationId xmlns:p14="http://schemas.microsoft.com/office/powerpoint/2010/main" val="286955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98870"/>
            <a:ext cx="11352809" cy="867930"/>
          </a:xfrm>
        </p:spPr>
        <p:txBody>
          <a:bodyPr/>
          <a:lstStyle/>
          <a:p>
            <a:r>
              <a:rPr lang="en-US" sz="2800" dirty="0"/>
              <a:t>Digital platform usage was asked separately for each device. Results for Reach and Time Spent reflect the </a:t>
            </a:r>
            <a:r>
              <a:rPr lang="en-US" sz="2800" b="1" dirty="0"/>
              <a:t>total</a:t>
            </a:r>
            <a:r>
              <a:rPr lang="en-US" sz="2800" dirty="0"/>
              <a:t> of all three digital devices.</a:t>
            </a:r>
          </a:p>
        </p:txBody>
      </p:sp>
      <p:graphicFrame>
        <p:nvGraphicFramePr>
          <p:cNvPr id="8" name="Content Placeholder 7">
            <a:extLst>
              <a:ext uri="{FF2B5EF4-FFF2-40B4-BE49-F238E27FC236}">
                <a16:creationId xmlns:a16="http://schemas.microsoft.com/office/drawing/2014/main" id="{CBC4DA9D-51F1-41AD-88EC-31B99D6EA555}"/>
              </a:ext>
            </a:extLst>
          </p:cNvPr>
          <p:cNvGraphicFramePr>
            <a:graphicFrameLocks noGrp="1"/>
          </p:cNvGraphicFramePr>
          <p:nvPr>
            <p:ph idx="1"/>
            <p:extLst>
              <p:ext uri="{D42A27DB-BD31-4B8C-83A1-F6EECF244321}">
                <p14:modId xmlns:p14="http://schemas.microsoft.com/office/powerpoint/2010/main" val="3608532062"/>
              </p:ext>
            </p:extLst>
          </p:nvPr>
        </p:nvGraphicFramePr>
        <p:xfrm>
          <a:off x="-762000" y="1285938"/>
          <a:ext cx="12459196" cy="54958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13</a:t>
            </a:fld>
            <a:endParaRPr lang="en-US" dirty="0">
              <a:solidFill>
                <a:prstClr val="black"/>
              </a:solidFill>
            </a:endParaRPr>
          </a:p>
        </p:txBody>
      </p:sp>
      <p:sp>
        <p:nvSpPr>
          <p:cNvPr id="5" name="Text Placeholder 4">
            <a:extLst>
              <a:ext uri="{FF2B5EF4-FFF2-40B4-BE49-F238E27FC236}">
                <a16:creationId xmlns:a16="http://schemas.microsoft.com/office/drawing/2014/main" id="{89FB5221-4639-4C2A-B6AA-D28992554036}"/>
              </a:ext>
            </a:extLst>
          </p:cNvPr>
          <p:cNvSpPr>
            <a:spLocks noGrp="1"/>
          </p:cNvSpPr>
          <p:nvPr>
            <p:ph type="body" sz="quarter" idx="13"/>
          </p:nvPr>
        </p:nvSpPr>
        <p:spPr>
          <a:xfrm>
            <a:off x="396239" y="6558439"/>
            <a:ext cx="8641773" cy="246221"/>
          </a:xfrm>
        </p:spPr>
        <p:txBody>
          <a:bodyPr/>
          <a:lstStyle/>
          <a:p>
            <a:r>
              <a:rPr lang="en-US" dirty="0"/>
              <a:t>Source: GfK TVB Media Comparisons Study 2023. M-S 4A-2A. Persons 18+. </a:t>
            </a:r>
          </a:p>
        </p:txBody>
      </p:sp>
    </p:spTree>
    <p:extLst>
      <p:ext uri="{BB962C8B-B14F-4D97-AF65-F5344CB8AC3E}">
        <p14:creationId xmlns:p14="http://schemas.microsoft.com/office/powerpoint/2010/main" val="78130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r>
              <a:rPr lang="en-US" dirty="0"/>
              <a:t>TV Has Highest Reach of Platforms</a:t>
            </a:r>
            <a:br>
              <a:rPr lang="en-US" dirty="0"/>
            </a:br>
            <a:r>
              <a:rPr lang="en-US" dirty="0"/>
              <a:t> Broadcast Leads the Way</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14</a:t>
            </a:fld>
            <a:endParaRPr lang="en-US" dirty="0"/>
          </a:p>
        </p:txBody>
      </p:sp>
      <p:sp>
        <p:nvSpPr>
          <p:cNvPr id="5" name="Text Placeholder 4"/>
          <p:cNvSpPr>
            <a:spLocks noGrp="1"/>
          </p:cNvSpPr>
          <p:nvPr>
            <p:ph type="body" sz="quarter" idx="13"/>
          </p:nvPr>
        </p:nvSpPr>
        <p:spPr>
          <a:xfrm>
            <a:off x="388628" y="6361799"/>
            <a:ext cx="10134599" cy="400110"/>
          </a:xfrm>
        </p:spPr>
        <p:txBody>
          <a:bodyPr/>
          <a:lstStyle/>
          <a:p>
            <a:pPr>
              <a:lnSpc>
                <a:spcPct val="100000"/>
              </a:lnSpc>
            </a:pPr>
            <a:r>
              <a:rPr lang="en-US" dirty="0"/>
              <a:t>Source: GfK TVB Media Comparisons Study 2023. M-S 4A-2A. Persons 18+. Online/internet platforms such as email, social media, internet radio and websites, are totaled </a:t>
            </a:r>
            <a:br>
              <a:rPr lang="en-US" dirty="0"/>
            </a:br>
            <a:r>
              <a:rPr lang="en-US" dirty="0"/>
              <a:t>for any online device-PC, Smartphone and Tablets. Broadcast TV News Websites/Apps includes local TV station &amp; network websites/apps for news/weather/sports.</a:t>
            </a:r>
          </a:p>
        </p:txBody>
      </p:sp>
      <p:graphicFrame>
        <p:nvGraphicFramePr>
          <p:cNvPr id="6" name="Chart 5"/>
          <p:cNvGraphicFramePr/>
          <p:nvPr>
            <p:extLst>
              <p:ext uri="{D42A27DB-BD31-4B8C-83A1-F6EECF244321}">
                <p14:modId xmlns:p14="http://schemas.microsoft.com/office/powerpoint/2010/main" val="2442930730"/>
              </p:ext>
            </p:extLst>
          </p:nvPr>
        </p:nvGraphicFramePr>
        <p:xfrm>
          <a:off x="228600" y="1369643"/>
          <a:ext cx="11811000" cy="4878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738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F9EA0-733C-C68C-100F-D44A0495D798}"/>
              </a:ext>
            </a:extLst>
          </p:cNvPr>
          <p:cNvSpPr>
            <a:spLocks noGrp="1"/>
          </p:cNvSpPr>
          <p:nvPr>
            <p:ph type="sldNum" sz="quarter" idx="12"/>
          </p:nvPr>
        </p:nvSpPr>
        <p:spPr/>
        <p:txBody>
          <a:bodyPr/>
          <a:lstStyle/>
          <a:p>
            <a:fld id="{BB88B489-69ED-4F0A-A940-13A5E0BFFCBC}" type="slidenum">
              <a:rPr lang="en-US" smtClean="0"/>
              <a:pPr/>
              <a:t>15</a:t>
            </a:fld>
            <a:endParaRPr lang="en-US" dirty="0"/>
          </a:p>
        </p:txBody>
      </p:sp>
      <p:sp>
        <p:nvSpPr>
          <p:cNvPr id="5" name="Text Placeholder 4">
            <a:extLst>
              <a:ext uri="{FF2B5EF4-FFF2-40B4-BE49-F238E27FC236}">
                <a16:creationId xmlns:a16="http://schemas.microsoft.com/office/drawing/2014/main" id="{9FE2336A-4601-94F0-3ADD-8C7E6BDC6649}"/>
              </a:ext>
            </a:extLst>
          </p:cNvPr>
          <p:cNvSpPr>
            <a:spLocks noGrp="1"/>
          </p:cNvSpPr>
          <p:nvPr>
            <p:ph type="body" sz="quarter" idx="13"/>
          </p:nvPr>
        </p:nvSpPr>
        <p:spPr>
          <a:xfrm>
            <a:off x="391937" y="6361799"/>
            <a:ext cx="6808963" cy="400110"/>
          </a:xfrm>
        </p:spPr>
        <p:txBody>
          <a:bodyPr/>
          <a:lstStyle/>
          <a:p>
            <a:pPr>
              <a:lnSpc>
                <a:spcPct val="100000"/>
              </a:lnSpc>
            </a:pPr>
            <a:r>
              <a:rPr lang="en-US" dirty="0"/>
              <a:t>Source: Nielsen NPOWER 11/13/22 and 11/24/22 Persons 25-54 Live+1. Broadcast (includes Syndication), Cable,  and Streaming: Netflix, Amazon, Apple TV+, Disney+, HBO Max, Hulu.</a:t>
            </a:r>
          </a:p>
        </p:txBody>
      </p:sp>
      <p:cxnSp>
        <p:nvCxnSpPr>
          <p:cNvPr id="6" name="Straight Connector 5">
            <a:extLst>
              <a:ext uri="{FF2B5EF4-FFF2-40B4-BE49-F238E27FC236}">
                <a16:creationId xmlns:a16="http://schemas.microsoft.com/office/drawing/2014/main" id="{C420805D-2EEA-419F-AB22-0D02540179EB}"/>
              </a:ext>
            </a:extLst>
          </p:cNvPr>
          <p:cNvCxnSpPr/>
          <p:nvPr/>
        </p:nvCxnSpPr>
        <p:spPr>
          <a:xfrm>
            <a:off x="2737742" y="8382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16">
            <a:extLst>
              <a:ext uri="{FF2B5EF4-FFF2-40B4-BE49-F238E27FC236}">
                <a16:creationId xmlns:a16="http://schemas.microsoft.com/office/drawing/2014/main" id="{DA4DEAAB-A59C-DA70-F0FA-F1B8A98217E1}"/>
              </a:ext>
            </a:extLst>
          </p:cNvPr>
          <p:cNvSpPr txBox="1"/>
          <p:nvPr/>
        </p:nvSpPr>
        <p:spPr bwMode="auto">
          <a:xfrm>
            <a:off x="1102524" y="1789308"/>
            <a:ext cx="4460076" cy="260421"/>
          </a:xfrm>
          <a:prstGeom prst="rect">
            <a:avLst/>
          </a:prstGeom>
          <a:noFill/>
        </p:spPr>
        <p:txBody>
          <a:bodyPr wrap="square" lIns="101882" tIns="50941" rIns="101882" bIns="50941">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fontAlgn="auto" hangingPunct="1">
              <a:lnSpc>
                <a:spcPts val="1200"/>
              </a:lnSpc>
              <a:spcBef>
                <a:spcPts val="0"/>
              </a:spcBef>
              <a:spcAft>
                <a:spcPts val="0"/>
              </a:spcAft>
              <a:defRPr/>
            </a:pPr>
            <a:r>
              <a:rPr lang="en-US" sz="1600" b="1" dirty="0">
                <a:latin typeface="+mn-lt"/>
                <a:ea typeface="Times New Roman" panose="02020603050405020304" pitchFamily="18" charset="0"/>
                <a:cs typeface="Times New Roman" panose="02020603050405020304" pitchFamily="18" charset="0"/>
              </a:rPr>
              <a:t>Live+1 A25-54 Ranker: Nov. 13</a:t>
            </a:r>
            <a:r>
              <a:rPr lang="en-US" sz="1600" b="1" baseline="30000" dirty="0">
                <a:latin typeface="+mn-lt"/>
                <a:ea typeface="Times New Roman" panose="02020603050405020304" pitchFamily="18" charset="0"/>
                <a:cs typeface="Times New Roman" panose="02020603050405020304" pitchFamily="18" charset="0"/>
              </a:rPr>
              <a:t>th</a:t>
            </a:r>
            <a:r>
              <a:rPr lang="en-US" sz="1600" b="1" dirty="0">
                <a:latin typeface="+mn-lt"/>
                <a:ea typeface="Times New Roman" panose="02020603050405020304" pitchFamily="18" charset="0"/>
                <a:cs typeface="Times New Roman" panose="02020603050405020304" pitchFamily="18" charset="0"/>
              </a:rPr>
              <a:t>, 2022</a:t>
            </a:r>
          </a:p>
        </p:txBody>
      </p:sp>
      <p:graphicFrame>
        <p:nvGraphicFramePr>
          <p:cNvPr id="9" name="Chart 8">
            <a:extLst>
              <a:ext uri="{FF2B5EF4-FFF2-40B4-BE49-F238E27FC236}">
                <a16:creationId xmlns:a16="http://schemas.microsoft.com/office/drawing/2014/main" id="{53362250-E6E3-0FC8-613D-01C1DBB92349}"/>
              </a:ext>
            </a:extLst>
          </p:cNvPr>
          <p:cNvGraphicFramePr/>
          <p:nvPr>
            <p:extLst>
              <p:ext uri="{D42A27DB-BD31-4B8C-83A1-F6EECF244321}">
                <p14:modId xmlns:p14="http://schemas.microsoft.com/office/powerpoint/2010/main" val="379883378"/>
              </p:ext>
            </p:extLst>
          </p:nvPr>
        </p:nvGraphicFramePr>
        <p:xfrm>
          <a:off x="2964166" y="2461108"/>
          <a:ext cx="3335809" cy="27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CEE176A3-9A0C-AE3E-7074-50A2C50188FC}"/>
              </a:ext>
            </a:extLst>
          </p:cNvPr>
          <p:cNvGraphicFramePr/>
          <p:nvPr>
            <p:extLst>
              <p:ext uri="{D42A27DB-BD31-4B8C-83A1-F6EECF244321}">
                <p14:modId xmlns:p14="http://schemas.microsoft.com/office/powerpoint/2010/main" val="384253743"/>
              </p:ext>
            </p:extLst>
          </p:nvPr>
        </p:nvGraphicFramePr>
        <p:xfrm>
          <a:off x="410582" y="2498161"/>
          <a:ext cx="3602457" cy="272313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1">
            <a:extLst>
              <a:ext uri="{FF2B5EF4-FFF2-40B4-BE49-F238E27FC236}">
                <a16:creationId xmlns:a16="http://schemas.microsoft.com/office/drawing/2014/main" id="{71AC0274-CD80-05A3-07EE-EC70834378C8}"/>
              </a:ext>
            </a:extLst>
          </p:cNvPr>
          <p:cNvSpPr txBox="1"/>
          <p:nvPr/>
        </p:nvSpPr>
        <p:spPr>
          <a:xfrm>
            <a:off x="1558856" y="2273279"/>
            <a:ext cx="1134014"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2000" dirty="0"/>
              <a:t>Top 10</a:t>
            </a:r>
          </a:p>
        </p:txBody>
      </p:sp>
      <p:sp>
        <p:nvSpPr>
          <p:cNvPr id="12" name="TextBox 22">
            <a:extLst>
              <a:ext uri="{FF2B5EF4-FFF2-40B4-BE49-F238E27FC236}">
                <a16:creationId xmlns:a16="http://schemas.microsoft.com/office/drawing/2014/main" id="{91CD7603-5DF4-C7B7-DC59-000BC1514999}"/>
              </a:ext>
            </a:extLst>
          </p:cNvPr>
          <p:cNvSpPr txBox="1"/>
          <p:nvPr/>
        </p:nvSpPr>
        <p:spPr>
          <a:xfrm>
            <a:off x="4109225" y="2273279"/>
            <a:ext cx="1134014"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2000" dirty="0"/>
              <a:t>Top 50</a:t>
            </a:r>
          </a:p>
        </p:txBody>
      </p:sp>
      <p:sp>
        <p:nvSpPr>
          <p:cNvPr id="19" name="TextBox 4">
            <a:extLst>
              <a:ext uri="{FF2B5EF4-FFF2-40B4-BE49-F238E27FC236}">
                <a16:creationId xmlns:a16="http://schemas.microsoft.com/office/drawing/2014/main" id="{B696295D-0B85-A4D8-A5C9-F0133C022952}"/>
              </a:ext>
            </a:extLst>
          </p:cNvPr>
          <p:cNvSpPr txBox="1"/>
          <p:nvPr/>
        </p:nvSpPr>
        <p:spPr bwMode="auto">
          <a:xfrm>
            <a:off x="6817524" y="1796979"/>
            <a:ext cx="4460076" cy="260421"/>
          </a:xfrm>
          <a:prstGeom prst="rect">
            <a:avLst/>
          </a:prstGeom>
          <a:noFill/>
        </p:spPr>
        <p:txBody>
          <a:bodyPr wrap="square" lIns="101882" tIns="50941" rIns="101882" bIns="50941">
            <a:spAutoFit/>
          </a:bodyPr>
          <a:lstStyle>
            <a:defPPr>
              <a:defRPr lang="en-US"/>
            </a:defPPr>
            <a:lvl1pPr algn="ctr" fontAlgn="auto">
              <a:lnSpc>
                <a:spcPts val="1200"/>
              </a:lnSpc>
              <a:spcBef>
                <a:spcPts val="0"/>
              </a:spcBef>
              <a:spcAft>
                <a:spcPts val="0"/>
              </a:spcAft>
              <a:defRPr sz="1400" b="1">
                <a:solidFill>
                  <a:srgbClr val="808080"/>
                </a:solidFill>
                <a:ea typeface="Times New Roman" panose="02020603050405020304" pitchFamily="18" charset="0"/>
                <a:cs typeface="Times New Roman" panose="02020603050405020304" pitchFamily="18" charset="0"/>
              </a:defRPr>
            </a:lvl1pPr>
            <a:lvl2pPr eaLnBrk="0" fontAlgn="base" hangingPunct="0">
              <a:spcBef>
                <a:spcPct val="0"/>
              </a:spcBef>
              <a:spcAft>
                <a:spcPct val="0"/>
              </a:spcAft>
              <a:defRPr>
                <a:latin typeface="Calibri" panose="020F0502020204030204" pitchFamily="34" charset="0"/>
              </a:defRPr>
            </a:lvl2pPr>
            <a:lvl3pPr eaLnBrk="0" fontAlgn="base" hangingPunct="0">
              <a:spcBef>
                <a:spcPct val="0"/>
              </a:spcBef>
              <a:spcAft>
                <a:spcPct val="0"/>
              </a:spcAft>
              <a:defRPr>
                <a:latin typeface="Calibri" panose="020F0502020204030204" pitchFamily="34" charset="0"/>
              </a:defRPr>
            </a:lvl3pPr>
            <a:lvl4pPr eaLnBrk="0" fontAlgn="base" hangingPunct="0">
              <a:spcBef>
                <a:spcPct val="0"/>
              </a:spcBef>
              <a:spcAft>
                <a:spcPct val="0"/>
              </a:spcAft>
              <a:defRPr>
                <a:latin typeface="Calibri" panose="020F0502020204030204" pitchFamily="34" charset="0"/>
              </a:defRPr>
            </a:lvl4pPr>
            <a:lvl5pPr eaLnBrk="0" fontAlgn="base" hangingPunct="0">
              <a:spcBef>
                <a:spcPct val="0"/>
              </a:spcBef>
              <a:spcAft>
                <a:spcPct val="0"/>
              </a:spcAft>
              <a:defRPr>
                <a:latin typeface="Calibri" panose="020F0502020204030204" pitchFamily="34" charset="0"/>
              </a:defRPr>
            </a:lvl5pPr>
            <a:lvl6pPr>
              <a:defRPr>
                <a:latin typeface="Calibri" panose="020F0502020204030204" pitchFamily="34" charset="0"/>
              </a:defRPr>
            </a:lvl6pPr>
            <a:lvl7pPr>
              <a:defRPr>
                <a:latin typeface="Calibri" panose="020F0502020204030204" pitchFamily="34" charset="0"/>
              </a:defRPr>
            </a:lvl7pPr>
            <a:lvl8pPr>
              <a:defRPr>
                <a:latin typeface="Calibri" panose="020F0502020204030204" pitchFamily="34" charset="0"/>
              </a:defRPr>
            </a:lvl8pPr>
            <a:lvl9pPr>
              <a:defRPr>
                <a:latin typeface="Calibri" panose="020F0502020204030204" pitchFamily="34" charset="0"/>
              </a:defRPr>
            </a:lvl9pPr>
          </a:lstStyle>
          <a:p>
            <a:r>
              <a:rPr lang="en-US" sz="1600" dirty="0">
                <a:solidFill>
                  <a:schemeClr val="tx1"/>
                </a:solidFill>
              </a:rPr>
              <a:t>Live+1 A25-54 Ranker: Nov. 24th, 2022</a:t>
            </a:r>
          </a:p>
        </p:txBody>
      </p:sp>
      <p:graphicFrame>
        <p:nvGraphicFramePr>
          <p:cNvPr id="20" name="Chart 19">
            <a:extLst>
              <a:ext uri="{FF2B5EF4-FFF2-40B4-BE49-F238E27FC236}">
                <a16:creationId xmlns:a16="http://schemas.microsoft.com/office/drawing/2014/main" id="{42D0A6E4-3A54-F51E-179E-34A3F65C5882}"/>
              </a:ext>
            </a:extLst>
          </p:cNvPr>
          <p:cNvGraphicFramePr/>
          <p:nvPr>
            <p:extLst>
              <p:ext uri="{D42A27DB-BD31-4B8C-83A1-F6EECF244321}">
                <p14:modId xmlns:p14="http://schemas.microsoft.com/office/powerpoint/2010/main" val="723549348"/>
              </p:ext>
            </p:extLst>
          </p:nvPr>
        </p:nvGraphicFramePr>
        <p:xfrm>
          <a:off x="8806923" y="2563255"/>
          <a:ext cx="3146864" cy="27009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250A5C01-375F-E3CF-945E-80E3AB39B0A2}"/>
              </a:ext>
            </a:extLst>
          </p:cNvPr>
          <p:cNvGraphicFramePr/>
          <p:nvPr>
            <p:extLst>
              <p:ext uri="{D42A27DB-BD31-4B8C-83A1-F6EECF244321}">
                <p14:modId xmlns:p14="http://schemas.microsoft.com/office/powerpoint/2010/main" val="3411286774"/>
              </p:ext>
            </p:extLst>
          </p:nvPr>
        </p:nvGraphicFramePr>
        <p:xfrm>
          <a:off x="6256152" y="2520831"/>
          <a:ext cx="3592136" cy="2764296"/>
        </p:xfrm>
        <a:graphic>
          <a:graphicData uri="http://schemas.openxmlformats.org/drawingml/2006/chart">
            <c:chart xmlns:c="http://schemas.openxmlformats.org/drawingml/2006/chart" xmlns:r="http://schemas.openxmlformats.org/officeDocument/2006/relationships" r:id="rId6"/>
          </a:graphicData>
        </a:graphic>
      </p:graphicFrame>
      <p:sp>
        <p:nvSpPr>
          <p:cNvPr id="33" name="Title 1">
            <a:extLst>
              <a:ext uri="{FF2B5EF4-FFF2-40B4-BE49-F238E27FC236}">
                <a16:creationId xmlns:a16="http://schemas.microsoft.com/office/drawing/2014/main" id="{E3FB27A4-B3DE-81E3-47D8-B37D5683B5EE}"/>
              </a:ext>
            </a:extLst>
          </p:cNvPr>
          <p:cNvSpPr>
            <a:spLocks noGrp="1"/>
          </p:cNvSpPr>
          <p:nvPr>
            <p:ph type="title"/>
          </p:nvPr>
        </p:nvSpPr>
        <p:spPr>
          <a:xfrm>
            <a:off x="304800" y="261271"/>
            <a:ext cx="11734800" cy="1034129"/>
          </a:xfrm>
        </p:spPr>
        <p:txBody>
          <a:bodyPr/>
          <a:lstStyle/>
          <a:p>
            <a:r>
              <a:rPr lang="en-US" sz="3400" dirty="0"/>
              <a:t>Broadcast Programs Dominate Rankers. The Streaming Programs that Made the Cut Did NOT Carry Any Advertising</a:t>
            </a:r>
          </a:p>
        </p:txBody>
      </p:sp>
      <p:sp>
        <p:nvSpPr>
          <p:cNvPr id="3" name="TextBox 21">
            <a:extLst>
              <a:ext uri="{FF2B5EF4-FFF2-40B4-BE49-F238E27FC236}">
                <a16:creationId xmlns:a16="http://schemas.microsoft.com/office/drawing/2014/main" id="{9381C4A3-4695-4FEA-9ECA-8DF249064E26}"/>
              </a:ext>
            </a:extLst>
          </p:cNvPr>
          <p:cNvSpPr txBox="1"/>
          <p:nvPr/>
        </p:nvSpPr>
        <p:spPr>
          <a:xfrm>
            <a:off x="7374555" y="2298833"/>
            <a:ext cx="1134014"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2000" dirty="0"/>
              <a:t>Top 10</a:t>
            </a:r>
          </a:p>
        </p:txBody>
      </p:sp>
      <p:sp>
        <p:nvSpPr>
          <p:cNvPr id="17" name="TextBox 22">
            <a:extLst>
              <a:ext uri="{FF2B5EF4-FFF2-40B4-BE49-F238E27FC236}">
                <a16:creationId xmlns:a16="http://schemas.microsoft.com/office/drawing/2014/main" id="{8343ECE3-9585-8052-8C4C-8874C43430D1}"/>
              </a:ext>
            </a:extLst>
          </p:cNvPr>
          <p:cNvSpPr txBox="1"/>
          <p:nvPr/>
        </p:nvSpPr>
        <p:spPr>
          <a:xfrm>
            <a:off x="9721242" y="2298833"/>
            <a:ext cx="1134014"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2000" dirty="0"/>
              <a:t>Top 50</a:t>
            </a:r>
          </a:p>
        </p:txBody>
      </p:sp>
      <p:sp>
        <p:nvSpPr>
          <p:cNvPr id="8" name="Oval 7">
            <a:extLst>
              <a:ext uri="{FF2B5EF4-FFF2-40B4-BE49-F238E27FC236}">
                <a16:creationId xmlns:a16="http://schemas.microsoft.com/office/drawing/2014/main" id="{C5F066CF-39D1-1697-732D-A546828B77C1}"/>
              </a:ext>
            </a:extLst>
          </p:cNvPr>
          <p:cNvSpPr/>
          <p:nvPr/>
        </p:nvSpPr>
        <p:spPr>
          <a:xfrm>
            <a:off x="2160939" y="2811672"/>
            <a:ext cx="99301" cy="1143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3F91379-C927-9671-2692-E0A220EEF1D3}"/>
              </a:ext>
            </a:extLst>
          </p:cNvPr>
          <p:cNvSpPr/>
          <p:nvPr/>
        </p:nvSpPr>
        <p:spPr>
          <a:xfrm>
            <a:off x="7999038" y="2838442"/>
            <a:ext cx="99301" cy="108240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A9793845-299E-8B9B-4CC3-675A0EB06281}"/>
              </a:ext>
            </a:extLst>
          </p:cNvPr>
          <p:cNvPicPr>
            <a:picLocks noChangeAspect="1"/>
          </p:cNvPicPr>
          <p:nvPr/>
        </p:nvPicPr>
        <p:blipFill>
          <a:blip r:embed="rId7"/>
          <a:stretch>
            <a:fillRect/>
          </a:stretch>
        </p:blipFill>
        <p:spPr>
          <a:xfrm>
            <a:off x="4205347" y="5359828"/>
            <a:ext cx="3858581" cy="294593"/>
          </a:xfrm>
          <a:prstGeom prst="rect">
            <a:avLst/>
          </a:prstGeom>
        </p:spPr>
      </p:pic>
    </p:spTree>
    <p:extLst>
      <p:ext uri="{BB962C8B-B14F-4D97-AF65-F5344CB8AC3E}">
        <p14:creationId xmlns:p14="http://schemas.microsoft.com/office/powerpoint/2010/main" val="70128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F9EA0-733C-C68C-100F-D44A0495D798}"/>
              </a:ext>
            </a:extLst>
          </p:cNvPr>
          <p:cNvSpPr>
            <a:spLocks noGrp="1"/>
          </p:cNvSpPr>
          <p:nvPr>
            <p:ph type="sldNum" sz="quarter" idx="12"/>
          </p:nvPr>
        </p:nvSpPr>
        <p:spPr/>
        <p:txBody>
          <a:bodyPr/>
          <a:lstStyle/>
          <a:p>
            <a:fld id="{BB88B489-69ED-4F0A-A940-13A5E0BFFCBC}" type="slidenum">
              <a:rPr lang="en-US" smtClean="0"/>
              <a:pPr/>
              <a:t>16</a:t>
            </a:fld>
            <a:endParaRPr lang="en-US" dirty="0"/>
          </a:p>
        </p:txBody>
      </p:sp>
      <p:sp>
        <p:nvSpPr>
          <p:cNvPr id="5" name="Text Placeholder 4">
            <a:extLst>
              <a:ext uri="{FF2B5EF4-FFF2-40B4-BE49-F238E27FC236}">
                <a16:creationId xmlns:a16="http://schemas.microsoft.com/office/drawing/2014/main" id="{9FE2336A-4601-94F0-3ADD-8C7E6BDC6649}"/>
              </a:ext>
            </a:extLst>
          </p:cNvPr>
          <p:cNvSpPr>
            <a:spLocks noGrp="1"/>
          </p:cNvSpPr>
          <p:nvPr>
            <p:ph type="body" sz="quarter" idx="13"/>
          </p:nvPr>
        </p:nvSpPr>
        <p:spPr>
          <a:xfrm>
            <a:off x="391937" y="6561557"/>
            <a:ext cx="8610599" cy="230832"/>
          </a:xfrm>
        </p:spPr>
        <p:txBody>
          <a:bodyPr/>
          <a:lstStyle/>
          <a:p>
            <a:r>
              <a:rPr lang="en-US" dirty="0"/>
              <a:t>Source: Nielsen NPOWER 11/13/22 and 11/24/22 Persons 25-54 Live+1 Reach. 5 Broadcast Networks (includes Syndication) and Netflix.</a:t>
            </a:r>
          </a:p>
        </p:txBody>
      </p:sp>
      <p:cxnSp>
        <p:nvCxnSpPr>
          <p:cNvPr id="6" name="Straight Connector 5">
            <a:extLst>
              <a:ext uri="{FF2B5EF4-FFF2-40B4-BE49-F238E27FC236}">
                <a16:creationId xmlns:a16="http://schemas.microsoft.com/office/drawing/2014/main" id="{C420805D-2EEA-419F-AB22-0D02540179EB}"/>
              </a:ext>
            </a:extLst>
          </p:cNvPr>
          <p:cNvCxnSpPr/>
          <p:nvPr/>
        </p:nvCxnSpPr>
        <p:spPr>
          <a:xfrm>
            <a:off x="2737742" y="8382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33">
            <a:extLst>
              <a:ext uri="{FF2B5EF4-FFF2-40B4-BE49-F238E27FC236}">
                <a16:creationId xmlns:a16="http://schemas.microsoft.com/office/drawing/2014/main" id="{E8920601-0A08-8D67-1874-7DD9010C22DD}"/>
              </a:ext>
            </a:extLst>
          </p:cNvPr>
          <p:cNvSpPr txBox="1"/>
          <p:nvPr/>
        </p:nvSpPr>
        <p:spPr bwMode="auto">
          <a:xfrm>
            <a:off x="533385" y="1577841"/>
            <a:ext cx="4800615" cy="564542"/>
          </a:xfrm>
          <a:prstGeom prst="rect">
            <a:avLst/>
          </a:prstGeom>
          <a:noFill/>
        </p:spPr>
        <p:txBody>
          <a:bodyPr wrap="square" lIns="101882" tIns="50941" rIns="101882" bIns="50941">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fontAlgn="auto" hangingPunct="1">
              <a:lnSpc>
                <a:spcPts val="1200"/>
              </a:lnSpc>
              <a:spcBef>
                <a:spcPts val="0"/>
              </a:spcBef>
              <a:spcAft>
                <a:spcPts val="0"/>
              </a:spcAft>
              <a:defRPr/>
            </a:pPr>
            <a:r>
              <a:rPr lang="en-US" sz="1600" b="1" dirty="0">
                <a:latin typeface="+mn-lt"/>
                <a:ea typeface="Times New Roman" panose="02020603050405020304" pitchFamily="18" charset="0"/>
                <a:cs typeface="Times New Roman" panose="02020603050405020304" pitchFamily="18" charset="0"/>
              </a:rPr>
              <a:t>Netflix Nov. 13</a:t>
            </a:r>
            <a:r>
              <a:rPr lang="en-US" sz="1600" b="1" baseline="30000" dirty="0">
                <a:latin typeface="+mn-lt"/>
                <a:ea typeface="Times New Roman" panose="02020603050405020304" pitchFamily="18" charset="0"/>
                <a:cs typeface="Times New Roman" panose="02020603050405020304" pitchFamily="18" charset="0"/>
              </a:rPr>
              <a:t>th</a:t>
            </a:r>
            <a:r>
              <a:rPr lang="en-US" sz="1600" b="1" dirty="0">
                <a:latin typeface="+mn-lt"/>
                <a:ea typeface="Times New Roman" panose="02020603050405020304" pitchFamily="18" charset="0"/>
                <a:cs typeface="Times New Roman" panose="02020603050405020304" pitchFamily="18" charset="0"/>
              </a:rPr>
              <a:t>, 2022: L+1 A25-54</a:t>
            </a:r>
          </a:p>
          <a:p>
            <a:pPr algn="ctr" eaLnBrk="1" fontAlgn="auto" hangingPunct="1">
              <a:lnSpc>
                <a:spcPts val="1200"/>
              </a:lnSpc>
              <a:spcBef>
                <a:spcPts val="0"/>
              </a:spcBef>
              <a:spcAft>
                <a:spcPts val="0"/>
              </a:spcAft>
              <a:defRPr/>
            </a:pPr>
            <a:endParaRPr lang="en-US" sz="1600" b="1" dirty="0">
              <a:latin typeface="+mn-lt"/>
              <a:ea typeface="Times New Roman" panose="02020603050405020304" pitchFamily="18" charset="0"/>
              <a:cs typeface="Times New Roman" panose="02020603050405020304" pitchFamily="18" charset="0"/>
            </a:endParaRPr>
          </a:p>
          <a:p>
            <a:pPr algn="ctr" eaLnBrk="1" fontAlgn="auto" hangingPunct="1">
              <a:lnSpc>
                <a:spcPts val="1200"/>
              </a:lnSpc>
              <a:spcBef>
                <a:spcPts val="0"/>
              </a:spcBef>
              <a:spcAft>
                <a:spcPts val="0"/>
              </a:spcAft>
              <a:defRPr/>
            </a:pPr>
            <a:r>
              <a:rPr lang="en-US" sz="1600" b="1" dirty="0">
                <a:latin typeface="+mn-lt"/>
                <a:ea typeface="Times New Roman" panose="02020603050405020304" pitchFamily="18" charset="0"/>
                <a:cs typeface="Times New Roman" panose="02020603050405020304" pitchFamily="18" charset="0"/>
              </a:rPr>
              <a:t> Reach</a:t>
            </a:r>
          </a:p>
        </p:txBody>
      </p:sp>
      <p:sp>
        <p:nvSpPr>
          <p:cNvPr id="14" name="TextBox 14">
            <a:extLst>
              <a:ext uri="{FF2B5EF4-FFF2-40B4-BE49-F238E27FC236}">
                <a16:creationId xmlns:a16="http://schemas.microsoft.com/office/drawing/2014/main" id="{CDD4D4BC-3185-87D2-76B4-882EFE3E4893}"/>
              </a:ext>
            </a:extLst>
          </p:cNvPr>
          <p:cNvSpPr txBox="1"/>
          <p:nvPr/>
        </p:nvSpPr>
        <p:spPr>
          <a:xfrm>
            <a:off x="1371592" y="2142383"/>
            <a:ext cx="3124200" cy="95410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600" dirty="0">
                <a:latin typeface="+mj-lt"/>
              </a:rPr>
              <a:t>18.11 AA Reach %</a:t>
            </a:r>
          </a:p>
          <a:p>
            <a:pPr algn="ctr"/>
            <a:r>
              <a:rPr lang="en-US" sz="1600" dirty="0">
                <a:latin typeface="+mj-lt"/>
              </a:rPr>
              <a:t>(22,021) AA Reach Proj. (000)</a:t>
            </a:r>
          </a:p>
          <a:p>
            <a:pPr algn="ctr"/>
            <a:r>
              <a:rPr lang="en-US" sz="2400" dirty="0">
                <a:latin typeface="+mj-lt"/>
              </a:rPr>
              <a:t># of units needed</a:t>
            </a:r>
          </a:p>
        </p:txBody>
      </p:sp>
      <p:graphicFrame>
        <p:nvGraphicFramePr>
          <p:cNvPr id="15" name="Chart 14">
            <a:extLst>
              <a:ext uri="{FF2B5EF4-FFF2-40B4-BE49-F238E27FC236}">
                <a16:creationId xmlns:a16="http://schemas.microsoft.com/office/drawing/2014/main" id="{2E88CD61-1376-6CA7-BDBC-D1F973EF1E83}"/>
              </a:ext>
            </a:extLst>
          </p:cNvPr>
          <p:cNvGraphicFramePr/>
          <p:nvPr>
            <p:extLst>
              <p:ext uri="{D42A27DB-BD31-4B8C-83A1-F6EECF244321}">
                <p14:modId xmlns:p14="http://schemas.microsoft.com/office/powerpoint/2010/main" val="2076040079"/>
              </p:ext>
            </p:extLst>
          </p:nvPr>
        </p:nvGraphicFramePr>
        <p:xfrm>
          <a:off x="838199" y="3065686"/>
          <a:ext cx="4640563" cy="2801714"/>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4">
            <a:extLst>
              <a:ext uri="{FF2B5EF4-FFF2-40B4-BE49-F238E27FC236}">
                <a16:creationId xmlns:a16="http://schemas.microsoft.com/office/drawing/2014/main" id="{504D3E91-0C44-56E7-5596-26B5EEF30095}"/>
              </a:ext>
            </a:extLst>
          </p:cNvPr>
          <p:cNvSpPr txBox="1"/>
          <p:nvPr/>
        </p:nvSpPr>
        <p:spPr bwMode="auto">
          <a:xfrm>
            <a:off x="7230795" y="1577841"/>
            <a:ext cx="4158673" cy="568197"/>
          </a:xfrm>
          <a:prstGeom prst="rect">
            <a:avLst/>
          </a:prstGeom>
          <a:noFill/>
        </p:spPr>
        <p:txBody>
          <a:bodyPr wrap="square" lIns="101882" tIns="50941" rIns="101882" bIns="50941">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eaLnBrk="1" fontAlgn="auto" hangingPunct="1">
              <a:lnSpc>
                <a:spcPts val="1200"/>
              </a:lnSpc>
              <a:spcBef>
                <a:spcPts val="0"/>
              </a:spcBef>
              <a:spcAft>
                <a:spcPts val="0"/>
              </a:spcAft>
              <a:defRPr/>
            </a:pPr>
            <a:r>
              <a:rPr lang="en-US" sz="1600" b="1" dirty="0">
                <a:latin typeface="+mn-lt"/>
                <a:ea typeface="Times New Roman" panose="02020603050405020304" pitchFamily="18" charset="0"/>
                <a:cs typeface="Times New Roman" panose="02020603050405020304" pitchFamily="18" charset="0"/>
              </a:rPr>
              <a:t>Netflix Nov. 24</a:t>
            </a:r>
            <a:r>
              <a:rPr lang="en-US" sz="1600" b="1" baseline="30000" dirty="0">
                <a:latin typeface="+mn-lt"/>
                <a:ea typeface="Times New Roman" panose="02020603050405020304" pitchFamily="18" charset="0"/>
                <a:cs typeface="Times New Roman" panose="02020603050405020304" pitchFamily="18" charset="0"/>
              </a:rPr>
              <a:t>th</a:t>
            </a:r>
            <a:r>
              <a:rPr lang="en-US" sz="1600" b="1" dirty="0">
                <a:latin typeface="+mn-lt"/>
                <a:ea typeface="Times New Roman" panose="02020603050405020304" pitchFamily="18" charset="0"/>
                <a:cs typeface="Times New Roman" panose="02020603050405020304" pitchFamily="18" charset="0"/>
              </a:rPr>
              <a:t>, 2022: L+1 A25-54 </a:t>
            </a:r>
          </a:p>
          <a:p>
            <a:pPr algn="ctr" eaLnBrk="1" fontAlgn="auto" hangingPunct="1">
              <a:lnSpc>
                <a:spcPts val="1200"/>
              </a:lnSpc>
              <a:spcBef>
                <a:spcPts val="0"/>
              </a:spcBef>
              <a:spcAft>
                <a:spcPts val="0"/>
              </a:spcAft>
              <a:defRPr/>
            </a:pPr>
            <a:endParaRPr lang="en-US" sz="1600" b="1" dirty="0">
              <a:latin typeface="+mn-lt"/>
              <a:ea typeface="Times New Roman" panose="02020603050405020304" pitchFamily="18" charset="0"/>
              <a:cs typeface="Times New Roman" panose="02020603050405020304" pitchFamily="18" charset="0"/>
            </a:endParaRPr>
          </a:p>
          <a:p>
            <a:pPr algn="ctr" eaLnBrk="1" fontAlgn="auto" hangingPunct="1">
              <a:lnSpc>
                <a:spcPts val="1200"/>
              </a:lnSpc>
              <a:spcBef>
                <a:spcPts val="0"/>
              </a:spcBef>
              <a:spcAft>
                <a:spcPts val="0"/>
              </a:spcAft>
              <a:defRPr/>
            </a:pPr>
            <a:r>
              <a:rPr lang="en-US" sz="1600" b="1" dirty="0">
                <a:latin typeface="+mn-lt"/>
                <a:ea typeface="Times New Roman" panose="02020603050405020304" pitchFamily="18" charset="0"/>
                <a:cs typeface="Times New Roman" panose="02020603050405020304" pitchFamily="18" charset="0"/>
              </a:rPr>
              <a:t>Reach</a:t>
            </a:r>
          </a:p>
        </p:txBody>
      </p:sp>
      <p:graphicFrame>
        <p:nvGraphicFramePr>
          <p:cNvPr id="30" name="Chart 29">
            <a:extLst>
              <a:ext uri="{FF2B5EF4-FFF2-40B4-BE49-F238E27FC236}">
                <a16:creationId xmlns:a16="http://schemas.microsoft.com/office/drawing/2014/main" id="{91FC9A06-9F0A-BA24-705E-1F1F4EE9CBDA}"/>
              </a:ext>
            </a:extLst>
          </p:cNvPr>
          <p:cNvGraphicFramePr/>
          <p:nvPr>
            <p:extLst>
              <p:ext uri="{D42A27DB-BD31-4B8C-83A1-F6EECF244321}">
                <p14:modId xmlns:p14="http://schemas.microsoft.com/office/powerpoint/2010/main" val="2981567901"/>
              </p:ext>
            </p:extLst>
          </p:nvPr>
        </p:nvGraphicFramePr>
        <p:xfrm>
          <a:off x="6858000" y="3065686"/>
          <a:ext cx="4800600" cy="2801713"/>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9">
            <a:extLst>
              <a:ext uri="{FF2B5EF4-FFF2-40B4-BE49-F238E27FC236}">
                <a16:creationId xmlns:a16="http://schemas.microsoft.com/office/drawing/2014/main" id="{66C483FA-DEC1-9053-3E10-D0DDF49EF738}"/>
              </a:ext>
            </a:extLst>
          </p:cNvPr>
          <p:cNvSpPr txBox="1"/>
          <p:nvPr/>
        </p:nvSpPr>
        <p:spPr>
          <a:xfrm>
            <a:off x="7691818" y="2147955"/>
            <a:ext cx="3236626" cy="95410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600" dirty="0">
                <a:latin typeface="+mj-lt"/>
              </a:rPr>
              <a:t>16.32 AA Reach %</a:t>
            </a:r>
          </a:p>
          <a:p>
            <a:pPr algn="ctr"/>
            <a:r>
              <a:rPr lang="en-US" sz="1600" dirty="0">
                <a:latin typeface="+mj-lt"/>
              </a:rPr>
              <a:t>(19,842) AA Reach Proj. (000)</a:t>
            </a:r>
          </a:p>
          <a:p>
            <a:pPr algn="ctr"/>
            <a:r>
              <a:rPr lang="en-US" sz="2400" dirty="0">
                <a:latin typeface="+mj-lt"/>
              </a:rPr>
              <a:t># of units needed</a:t>
            </a:r>
          </a:p>
        </p:txBody>
      </p:sp>
      <p:sp>
        <p:nvSpPr>
          <p:cNvPr id="33" name="Title 1">
            <a:extLst>
              <a:ext uri="{FF2B5EF4-FFF2-40B4-BE49-F238E27FC236}">
                <a16:creationId xmlns:a16="http://schemas.microsoft.com/office/drawing/2014/main" id="{E3FB27A4-B3DE-81E3-47D8-B37D5683B5EE}"/>
              </a:ext>
            </a:extLst>
          </p:cNvPr>
          <p:cNvSpPr>
            <a:spLocks noGrp="1"/>
          </p:cNvSpPr>
          <p:nvPr>
            <p:ph type="title"/>
          </p:nvPr>
        </p:nvSpPr>
        <p:spPr>
          <a:xfrm>
            <a:off x="438282" y="190614"/>
            <a:ext cx="11353800" cy="1034129"/>
          </a:xfrm>
        </p:spPr>
        <p:txBody>
          <a:bodyPr/>
          <a:lstStyle/>
          <a:p>
            <a:r>
              <a:rPr lang="en-US" sz="3400" dirty="0"/>
              <a:t>Broadcast Builds Reach More Quickly with Fewer Programs Than Streaming Services’ Programming</a:t>
            </a:r>
          </a:p>
        </p:txBody>
      </p:sp>
    </p:spTree>
    <p:extLst>
      <p:ext uri="{BB962C8B-B14F-4D97-AF65-F5344CB8AC3E}">
        <p14:creationId xmlns:p14="http://schemas.microsoft.com/office/powerpoint/2010/main" val="3493597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TV is TV’s Primary Reach Engine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17</a:t>
            </a:fld>
            <a:endParaRPr lang="en-US" dirty="0"/>
          </a:p>
        </p:txBody>
      </p:sp>
      <p:sp>
        <p:nvSpPr>
          <p:cNvPr id="5" name="Text Placeholder 4"/>
          <p:cNvSpPr>
            <a:spLocks noGrp="1"/>
          </p:cNvSpPr>
          <p:nvPr>
            <p:ph type="body" sz="quarter" idx="13"/>
          </p:nvPr>
        </p:nvSpPr>
        <p:spPr>
          <a:xfrm>
            <a:off x="390606" y="6557595"/>
            <a:ext cx="8610599" cy="230832"/>
          </a:xfrm>
        </p:spPr>
        <p:txBody>
          <a:bodyPr/>
          <a:lstStyle/>
          <a:p>
            <a:r>
              <a:rPr lang="en-US" dirty="0"/>
              <a:t>Source: GfK TVB Media Comparisons Study 2023. M-S 4A-2A. Persons 18+.</a:t>
            </a:r>
          </a:p>
        </p:txBody>
      </p:sp>
      <p:graphicFrame>
        <p:nvGraphicFramePr>
          <p:cNvPr id="7" name="Chart 6"/>
          <p:cNvGraphicFramePr/>
          <p:nvPr>
            <p:extLst>
              <p:ext uri="{D42A27DB-BD31-4B8C-83A1-F6EECF244321}">
                <p14:modId xmlns:p14="http://schemas.microsoft.com/office/powerpoint/2010/main" val="4006896419"/>
              </p:ext>
            </p:extLst>
          </p:nvPr>
        </p:nvGraphicFramePr>
        <p:xfrm>
          <a:off x="622897" y="895376"/>
          <a:ext cx="10972799" cy="536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419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A0D2-BB63-7490-BCA0-8C82D6700F38}"/>
              </a:ext>
            </a:extLst>
          </p:cNvPr>
          <p:cNvSpPr>
            <a:spLocks noGrp="1"/>
          </p:cNvSpPr>
          <p:nvPr>
            <p:ph type="title"/>
          </p:nvPr>
        </p:nvSpPr>
        <p:spPr>
          <a:xfrm>
            <a:off x="419595" y="280114"/>
            <a:ext cx="11352809" cy="1089529"/>
          </a:xfrm>
        </p:spPr>
        <p:txBody>
          <a:bodyPr/>
          <a:lstStyle/>
          <a:p>
            <a:r>
              <a:rPr lang="en-US" sz="3600" dirty="0"/>
              <a:t>Why is it Important That Cable Only Adds 1 Reach Point to Broadcast?</a:t>
            </a:r>
          </a:p>
        </p:txBody>
      </p:sp>
      <p:sp>
        <p:nvSpPr>
          <p:cNvPr id="3" name="Content Placeholder 2">
            <a:extLst>
              <a:ext uri="{FF2B5EF4-FFF2-40B4-BE49-F238E27FC236}">
                <a16:creationId xmlns:a16="http://schemas.microsoft.com/office/drawing/2014/main" id="{7F6411AD-A28D-0016-0CB0-133F7578ACC4}"/>
              </a:ext>
            </a:extLst>
          </p:cNvPr>
          <p:cNvSpPr>
            <a:spLocks noGrp="1"/>
          </p:cNvSpPr>
          <p:nvPr>
            <p:ph idx="1"/>
          </p:nvPr>
        </p:nvSpPr>
        <p:spPr>
          <a:xfrm>
            <a:off x="609600" y="1948037"/>
            <a:ext cx="11353800" cy="4909963"/>
          </a:xfrm>
        </p:spPr>
        <p:txBody>
          <a:bodyPr/>
          <a:lstStyle/>
          <a:p>
            <a:pPr>
              <a:lnSpc>
                <a:spcPct val="100000"/>
              </a:lnSpc>
            </a:pPr>
            <a:r>
              <a:rPr lang="en-US" dirty="0"/>
              <a:t>Advertisers can see a reach number for broadcast of 76%,                  and a reach number for cable of 54% and think “if I add them together I can really reach my prospects – possibly 90%.”</a:t>
            </a:r>
          </a:p>
          <a:p>
            <a:pPr>
              <a:lnSpc>
                <a:spcPct val="100000"/>
              </a:lnSpc>
            </a:pPr>
            <a:r>
              <a:rPr lang="en-US" dirty="0"/>
              <a:t>That’s incorrect – they don’t realize the high amount of duplication cable has with broadcast and that it barely adds one percent to the reach</a:t>
            </a:r>
          </a:p>
          <a:p>
            <a:pPr>
              <a:lnSpc>
                <a:spcPct val="100000"/>
              </a:lnSpc>
            </a:pPr>
            <a:r>
              <a:rPr lang="en-US" dirty="0"/>
              <a:t>In fact advertisers can add more reach to their broadcast schedules by adding broadcast apps/websites.</a:t>
            </a:r>
          </a:p>
        </p:txBody>
      </p:sp>
      <p:sp>
        <p:nvSpPr>
          <p:cNvPr id="4" name="Slide Number Placeholder 3">
            <a:extLst>
              <a:ext uri="{FF2B5EF4-FFF2-40B4-BE49-F238E27FC236}">
                <a16:creationId xmlns:a16="http://schemas.microsoft.com/office/drawing/2014/main" id="{A668FD14-BEA1-622A-8C80-0E9948055EF2}"/>
              </a:ext>
            </a:extLst>
          </p:cNvPr>
          <p:cNvSpPr>
            <a:spLocks noGrp="1"/>
          </p:cNvSpPr>
          <p:nvPr>
            <p:ph type="sldNum" sz="quarter" idx="12"/>
          </p:nvPr>
        </p:nvSpPr>
        <p:spPr/>
        <p:txBody>
          <a:bodyPr/>
          <a:lstStyle/>
          <a:p>
            <a:fld id="{BB88B489-69ED-4F0A-A940-13A5E0BFFCBC}" type="slidenum">
              <a:rPr lang="en-US" smtClean="0"/>
              <a:pPr/>
              <a:t>18</a:t>
            </a:fld>
            <a:endParaRPr lang="en-US" dirty="0"/>
          </a:p>
        </p:txBody>
      </p:sp>
    </p:spTree>
    <p:extLst>
      <p:ext uri="{BB962C8B-B14F-4D97-AF65-F5344CB8AC3E}">
        <p14:creationId xmlns:p14="http://schemas.microsoft.com/office/powerpoint/2010/main" val="3002545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pPr>
              <a:tabLst>
                <a:tab pos="1258888" algn="l"/>
              </a:tabLst>
            </a:pPr>
            <a:r>
              <a:rPr lang="en-US" dirty="0"/>
              <a:t>Broadcast Websites Added More Reach to Broadcast TV than Cable or Streaming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47327199"/>
              </p:ext>
            </p:extLst>
          </p:nvPr>
        </p:nvGraphicFramePr>
        <p:xfrm>
          <a:off x="306781" y="1371600"/>
          <a:ext cx="11732819" cy="491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19</a:t>
            </a:fld>
            <a:endParaRPr lang="en-US" dirty="0">
              <a:solidFill>
                <a:prstClr val="black"/>
              </a:solidFill>
            </a:endParaRPr>
          </a:p>
        </p:txBody>
      </p:sp>
      <p:sp>
        <p:nvSpPr>
          <p:cNvPr id="5" name="Text Placeholder 4"/>
          <p:cNvSpPr>
            <a:spLocks noGrp="1"/>
          </p:cNvSpPr>
          <p:nvPr>
            <p:ph type="body" sz="quarter" idx="13"/>
          </p:nvPr>
        </p:nvSpPr>
        <p:spPr>
          <a:xfrm>
            <a:off x="392268" y="6560563"/>
            <a:ext cx="8610599" cy="230832"/>
          </a:xfrm>
        </p:spPr>
        <p:txBody>
          <a:bodyPr/>
          <a:lstStyle/>
          <a:p>
            <a:r>
              <a:rPr lang="en-US" dirty="0"/>
              <a:t>Source: GfK TVB Media Comparisons Study 2023. M-S 4A-2A. Persons 18+.</a:t>
            </a:r>
          </a:p>
        </p:txBody>
      </p:sp>
      <p:sp>
        <p:nvSpPr>
          <p:cNvPr id="6" name="TextBox 1"/>
          <p:cNvSpPr txBox="1"/>
          <p:nvPr/>
        </p:nvSpPr>
        <p:spPr>
          <a:xfrm>
            <a:off x="3581400" y="2567651"/>
            <a:ext cx="1066800" cy="13715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0.6%</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5878115" y="2567651"/>
            <a:ext cx="1056085" cy="13715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5.9%</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2567651"/>
            <a:ext cx="1066800" cy="13715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2.5%</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2567651"/>
            <a:ext cx="1066800" cy="13715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3.2%</a:t>
            </a:r>
          </a:p>
          <a:p>
            <a:pPr algn="ctr"/>
            <a:r>
              <a:rPr lang="en-US" sz="3600" baseline="-25000" dirty="0">
                <a:solidFill>
                  <a:schemeClr val="accent1"/>
                </a:solidFill>
              </a:rPr>
              <a:t>Reach </a:t>
            </a:r>
          </a:p>
          <a:p>
            <a:pPr algn="ctr"/>
            <a:r>
              <a:rPr lang="en-US" sz="3600" baseline="-25000" dirty="0">
                <a:solidFill>
                  <a:schemeClr val="accent1"/>
                </a:solidFill>
              </a:rPr>
              <a:t>Added</a:t>
            </a:r>
          </a:p>
        </p:txBody>
      </p:sp>
    </p:spTree>
    <p:extLst>
      <p:ext uri="{BB962C8B-B14F-4D97-AF65-F5344CB8AC3E}">
        <p14:creationId xmlns:p14="http://schemas.microsoft.com/office/powerpoint/2010/main" val="295158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Media Comparisons Study</a:t>
            </a:r>
          </a:p>
        </p:txBody>
      </p:sp>
      <p:sp>
        <p:nvSpPr>
          <p:cNvPr id="3" name="Content Placeholder 2"/>
          <p:cNvSpPr>
            <a:spLocks noGrp="1"/>
          </p:cNvSpPr>
          <p:nvPr>
            <p:ph idx="1"/>
          </p:nvPr>
        </p:nvSpPr>
        <p:spPr>
          <a:xfrm>
            <a:off x="609601" y="1295400"/>
            <a:ext cx="10972800" cy="1947070"/>
          </a:xfrm>
        </p:spPr>
        <p:txBody>
          <a:bodyPr>
            <a:normAutofit/>
          </a:bodyPr>
          <a:lstStyle/>
          <a:p>
            <a:pPr marL="0" indent="0">
              <a:buNone/>
            </a:pPr>
            <a:r>
              <a:rPr lang="en-US" sz="3600" dirty="0"/>
              <a:t>To gain an understanding of media usage, reach and time spent across traditional and digital platforms, and within market segments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2</a:t>
            </a:fld>
            <a:endParaRPr lang="en-US" dirty="0"/>
          </a:p>
        </p:txBody>
      </p:sp>
      <p:sp>
        <p:nvSpPr>
          <p:cNvPr id="6" name="TextBox 5">
            <a:extLst>
              <a:ext uri="{FF2B5EF4-FFF2-40B4-BE49-F238E27FC236}">
                <a16:creationId xmlns:a16="http://schemas.microsoft.com/office/drawing/2014/main" id="{17223402-4576-41A7-BFAB-D41B64698A87}"/>
              </a:ext>
            </a:extLst>
          </p:cNvPr>
          <p:cNvSpPr txBox="1"/>
          <p:nvPr/>
        </p:nvSpPr>
        <p:spPr>
          <a:xfrm>
            <a:off x="625600" y="5875213"/>
            <a:ext cx="7094293" cy="523220"/>
          </a:xfrm>
          <a:prstGeom prst="rect">
            <a:avLst/>
          </a:prstGeom>
          <a:noFill/>
        </p:spPr>
        <p:txBody>
          <a:bodyPr wrap="square" rtlCol="0">
            <a:spAutoFit/>
          </a:bodyPr>
          <a:lstStyle/>
          <a:p>
            <a:r>
              <a:rPr lang="en-US" sz="2800" dirty="0"/>
              <a:t>The TVB commissioned GfK to do the study</a:t>
            </a:r>
          </a:p>
        </p:txBody>
      </p:sp>
      <p:pic>
        <p:nvPicPr>
          <p:cNvPr id="9" name="Picture 8">
            <a:extLst>
              <a:ext uri="{FF2B5EF4-FFF2-40B4-BE49-F238E27FC236}">
                <a16:creationId xmlns:a16="http://schemas.microsoft.com/office/drawing/2014/main" id="{C254422C-C1FD-867F-9D9C-B38758828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13" y="3374472"/>
            <a:ext cx="10286771" cy="1802892"/>
          </a:xfrm>
          <a:prstGeom prst="rect">
            <a:avLst/>
          </a:prstGeom>
        </p:spPr>
      </p:pic>
    </p:spTree>
    <p:extLst>
      <p:ext uri="{BB962C8B-B14F-4D97-AF65-F5344CB8AC3E}">
        <p14:creationId xmlns:p14="http://schemas.microsoft.com/office/powerpoint/2010/main" val="3066880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28600"/>
            <a:ext cx="11352809" cy="1421928"/>
          </a:xfrm>
        </p:spPr>
        <p:txBody>
          <a:bodyPr/>
          <a:lstStyle/>
          <a:p>
            <a:r>
              <a:rPr lang="en-US" sz="3200" dirty="0"/>
              <a:t>Streaming with NO Advertising:</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20</a:t>
            </a:fld>
            <a:endParaRPr lang="en-US" dirty="0"/>
          </a:p>
        </p:txBody>
      </p:sp>
      <p:sp>
        <p:nvSpPr>
          <p:cNvPr id="5" name="Text Placeholder 4"/>
          <p:cNvSpPr>
            <a:spLocks noGrp="1"/>
          </p:cNvSpPr>
          <p:nvPr>
            <p:ph type="body" sz="quarter" idx="13"/>
          </p:nvPr>
        </p:nvSpPr>
        <p:spPr>
          <a:xfrm>
            <a:off x="388959" y="6561557"/>
            <a:ext cx="8610599" cy="230832"/>
          </a:xfrm>
        </p:spPr>
        <p:txBody>
          <a:bodyPr/>
          <a:lstStyle/>
          <a:p>
            <a:r>
              <a:rPr lang="en-US" dirty="0"/>
              <a:t>Source: GfK TVB Media Comparisons Study 2023. M-S 4A-2A. Persons 18+.</a:t>
            </a:r>
          </a:p>
        </p:txBody>
      </p:sp>
      <p:graphicFrame>
        <p:nvGraphicFramePr>
          <p:cNvPr id="7" name="Chart 6"/>
          <p:cNvGraphicFramePr/>
          <p:nvPr>
            <p:extLst>
              <p:ext uri="{D42A27DB-BD31-4B8C-83A1-F6EECF244321}">
                <p14:modId xmlns:p14="http://schemas.microsoft.com/office/powerpoint/2010/main" val="3456178545"/>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2863806903"/>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90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a:lstStyle/>
          <a:p>
            <a:r>
              <a:rPr lang="en-US" dirty="0"/>
              <a:t>People Spend the Most Time with Television </a:t>
            </a:r>
          </a:p>
        </p:txBody>
      </p:sp>
      <p:sp>
        <p:nvSpPr>
          <p:cNvPr id="4" name="Slide Number Placeholder 3"/>
          <p:cNvSpPr>
            <a:spLocks noGrp="1"/>
          </p:cNvSpPr>
          <p:nvPr>
            <p:ph type="sldNum" sz="quarter" idx="12"/>
          </p:nvPr>
        </p:nvSpPr>
        <p:spPr>
          <a:xfrm>
            <a:off x="11125199" y="6380100"/>
            <a:ext cx="988621" cy="365125"/>
          </a:xfrm>
        </p:spPr>
        <p:txBody>
          <a:bodyPr/>
          <a:lstStyle/>
          <a:p>
            <a:fld id="{BB88B489-69ED-4F0A-A940-13A5E0BFFCBC}" type="slidenum">
              <a:rPr lang="en-US" smtClean="0"/>
              <a:pPr/>
              <a:t>21</a:t>
            </a:fld>
            <a:endParaRPr lang="en-US" dirty="0"/>
          </a:p>
        </p:txBody>
      </p:sp>
      <p:sp>
        <p:nvSpPr>
          <p:cNvPr id="5" name="Text Placeholder 4"/>
          <p:cNvSpPr>
            <a:spLocks noGrp="1"/>
          </p:cNvSpPr>
          <p:nvPr>
            <p:ph type="body" sz="quarter" idx="13"/>
          </p:nvPr>
        </p:nvSpPr>
        <p:spPr>
          <a:xfrm>
            <a:off x="388619" y="6227802"/>
            <a:ext cx="9791701" cy="553998"/>
          </a:xfrm>
        </p:spPr>
        <p:txBody>
          <a:bodyPr/>
          <a:lstStyle/>
          <a:p>
            <a:r>
              <a:rPr lang="en-US" dirty="0"/>
              <a:t>Source: GfK TVB Media Comparisons Study 2023. M-S 4A-2A. Persons 18+.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6" name="Chart 5">
            <a:extLst>
              <a:ext uri="{FF2B5EF4-FFF2-40B4-BE49-F238E27FC236}">
                <a16:creationId xmlns:a16="http://schemas.microsoft.com/office/drawing/2014/main" id="{4CC447F9-4B3C-E4F6-89A0-87B83B37E409}"/>
              </a:ext>
            </a:extLst>
          </p:cNvPr>
          <p:cNvGraphicFramePr/>
          <p:nvPr>
            <p:extLst>
              <p:ext uri="{D42A27DB-BD31-4B8C-83A1-F6EECF244321}">
                <p14:modId xmlns:p14="http://schemas.microsoft.com/office/powerpoint/2010/main" val="2085592824"/>
              </p:ext>
            </p:extLst>
          </p:nvPr>
        </p:nvGraphicFramePr>
        <p:xfrm>
          <a:off x="228600" y="914401"/>
          <a:ext cx="11811000" cy="5181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2515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a:t>
            </a:r>
          </a:p>
        </p:txBody>
      </p:sp>
      <p:sp>
        <p:nvSpPr>
          <p:cNvPr id="5" name="Text Placeholder 4"/>
          <p:cNvSpPr>
            <a:spLocks noGrp="1"/>
          </p:cNvSpPr>
          <p:nvPr>
            <p:ph type="body" sz="quarter" idx="13"/>
          </p:nvPr>
        </p:nvSpPr>
        <p:spPr>
          <a:xfrm>
            <a:off x="390937" y="6561557"/>
            <a:ext cx="8610599" cy="230832"/>
          </a:xfrm>
        </p:spPr>
        <p:txBody>
          <a:bodyPr/>
          <a:lstStyle/>
          <a:p>
            <a:r>
              <a:rPr lang="en-US" dirty="0"/>
              <a:t>Source: GfK TVB Media Comparisons Study 2023. M-S 4A-2A. Persons 18+.</a:t>
            </a:r>
          </a:p>
        </p:txBody>
      </p:sp>
      <p:graphicFrame>
        <p:nvGraphicFramePr>
          <p:cNvPr id="6" name="Chart 5"/>
          <p:cNvGraphicFramePr/>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pPr/>
              <a:t>22</a:t>
            </a:fld>
            <a:endParaRPr lang="en-US" dirty="0"/>
          </a:p>
        </p:txBody>
      </p:sp>
    </p:spTree>
    <p:extLst>
      <p:ext uri="{BB962C8B-B14F-4D97-AF65-F5344CB8AC3E}">
        <p14:creationId xmlns:p14="http://schemas.microsoft.com/office/powerpoint/2010/main" val="3346065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A519-1FCE-35A0-CA7E-8E9A606E1A96}"/>
              </a:ext>
            </a:extLst>
          </p:cNvPr>
          <p:cNvSpPr>
            <a:spLocks noGrp="1"/>
          </p:cNvSpPr>
          <p:nvPr>
            <p:ph type="title"/>
          </p:nvPr>
        </p:nvSpPr>
        <p:spPr>
          <a:xfrm>
            <a:off x="1" y="152400"/>
            <a:ext cx="12192000" cy="1338828"/>
          </a:xfrm>
        </p:spPr>
        <p:txBody>
          <a:bodyPr/>
          <a:lstStyle/>
          <a:p>
            <a:pPr>
              <a:lnSpc>
                <a:spcPct val="100000"/>
              </a:lnSpc>
            </a:pPr>
            <a:r>
              <a:rPr lang="en-US" sz="2700" dirty="0"/>
              <a:t>Numbers Quoted for Streaming by Industry Include Streaming Without Ads. </a:t>
            </a:r>
            <a:br>
              <a:rPr lang="en-US" sz="2700" dirty="0"/>
            </a:br>
            <a:r>
              <a:rPr lang="en-US" sz="2700" dirty="0">
                <a:solidFill>
                  <a:srgbClr val="0000FF"/>
                </a:solidFill>
                <a:latin typeface="+mj-lt"/>
                <a:ea typeface="+mj-ea"/>
                <a:cs typeface="+mj-cs"/>
              </a:rPr>
              <a:t>When looking only at platforms that have advertising, </a:t>
            </a:r>
            <a:br>
              <a:rPr lang="en-US" sz="2700" dirty="0">
                <a:solidFill>
                  <a:srgbClr val="0000FF"/>
                </a:solidFill>
                <a:latin typeface="+mj-lt"/>
                <a:ea typeface="+mj-ea"/>
                <a:cs typeface="+mj-cs"/>
              </a:rPr>
            </a:br>
            <a:r>
              <a:rPr lang="en-US" sz="2700" dirty="0">
                <a:solidFill>
                  <a:srgbClr val="0000FF"/>
                </a:solidFill>
                <a:latin typeface="+mj-lt"/>
                <a:ea typeface="+mj-ea"/>
                <a:cs typeface="+mj-cs"/>
              </a:rPr>
              <a:t>Linear TV Represents 80% of the Viewing Time</a:t>
            </a:r>
            <a:endParaRPr lang="en-US" sz="2700" dirty="0"/>
          </a:p>
        </p:txBody>
      </p:sp>
      <p:graphicFrame>
        <p:nvGraphicFramePr>
          <p:cNvPr id="8" name="Content Placeholder 7">
            <a:extLst>
              <a:ext uri="{FF2B5EF4-FFF2-40B4-BE49-F238E27FC236}">
                <a16:creationId xmlns:a16="http://schemas.microsoft.com/office/drawing/2014/main" id="{E9081A1F-18F3-2E86-38DA-FCEE8268CA72}"/>
              </a:ext>
            </a:extLst>
          </p:cNvPr>
          <p:cNvGraphicFramePr>
            <a:graphicFrameLocks noGrp="1"/>
          </p:cNvGraphicFramePr>
          <p:nvPr>
            <p:ph idx="1"/>
            <p:extLst>
              <p:ext uri="{D42A27DB-BD31-4B8C-83A1-F6EECF244321}">
                <p14:modId xmlns:p14="http://schemas.microsoft.com/office/powerpoint/2010/main" val="3009055203"/>
              </p:ext>
            </p:extLst>
          </p:nvPr>
        </p:nvGraphicFramePr>
        <p:xfrm>
          <a:off x="-533400" y="2176462"/>
          <a:ext cx="7010400"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76011D1-F926-F98B-CAD1-0D84427B78D1}"/>
              </a:ext>
            </a:extLst>
          </p:cNvPr>
          <p:cNvSpPr>
            <a:spLocks noGrp="1"/>
          </p:cNvSpPr>
          <p:nvPr>
            <p:ph type="sldNum" sz="quarter" idx="12"/>
          </p:nvPr>
        </p:nvSpPr>
        <p:spPr/>
        <p:txBody>
          <a:bodyPr/>
          <a:lstStyle/>
          <a:p>
            <a:fld id="{BB88B489-69ED-4F0A-A940-13A5E0BFFCBC}" type="slidenum">
              <a:rPr lang="en-US" smtClean="0"/>
              <a:pPr/>
              <a:t>23</a:t>
            </a:fld>
            <a:endParaRPr lang="en-US" dirty="0"/>
          </a:p>
        </p:txBody>
      </p:sp>
      <p:sp>
        <p:nvSpPr>
          <p:cNvPr id="5" name="Text Placeholder 4">
            <a:extLst>
              <a:ext uri="{FF2B5EF4-FFF2-40B4-BE49-F238E27FC236}">
                <a16:creationId xmlns:a16="http://schemas.microsoft.com/office/drawing/2014/main" id="{1FDCB0AA-98A7-2DB0-96F9-7DFC672E7006}"/>
              </a:ext>
            </a:extLst>
          </p:cNvPr>
          <p:cNvSpPr>
            <a:spLocks noGrp="1"/>
          </p:cNvSpPr>
          <p:nvPr>
            <p:ph type="body" sz="quarter" idx="13"/>
          </p:nvPr>
        </p:nvSpPr>
        <p:spPr>
          <a:xfrm>
            <a:off x="391937" y="6561557"/>
            <a:ext cx="8610599" cy="230832"/>
          </a:xfrm>
        </p:spPr>
        <p:txBody>
          <a:bodyPr/>
          <a:lstStyle/>
          <a:p>
            <a:r>
              <a:rPr lang="en-US" dirty="0"/>
              <a:t>Source: GfK TVB Media Comparisons Study 2023. M-S 4A-2A. Persons 18+. Time Spent on TV set viewing programming (not short form).</a:t>
            </a:r>
          </a:p>
        </p:txBody>
      </p:sp>
      <p:graphicFrame>
        <p:nvGraphicFramePr>
          <p:cNvPr id="9" name="Content Placeholder 7">
            <a:extLst>
              <a:ext uri="{FF2B5EF4-FFF2-40B4-BE49-F238E27FC236}">
                <a16:creationId xmlns:a16="http://schemas.microsoft.com/office/drawing/2014/main" id="{928FA739-AF1A-F31C-9AC3-BDD0D6D7072E}"/>
              </a:ext>
            </a:extLst>
          </p:cNvPr>
          <p:cNvGraphicFramePr>
            <a:graphicFrameLocks/>
          </p:cNvGraphicFramePr>
          <p:nvPr>
            <p:extLst>
              <p:ext uri="{D42A27DB-BD31-4B8C-83A1-F6EECF244321}">
                <p14:modId xmlns:p14="http://schemas.microsoft.com/office/powerpoint/2010/main" val="4171706806"/>
              </p:ext>
            </p:extLst>
          </p:nvPr>
        </p:nvGraphicFramePr>
        <p:xfrm>
          <a:off x="5410200" y="2176462"/>
          <a:ext cx="7010400" cy="399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F018F9C-0D72-710A-39ED-CFA0C88EF086}"/>
              </a:ext>
            </a:extLst>
          </p:cNvPr>
          <p:cNvSpPr txBox="1"/>
          <p:nvPr/>
        </p:nvSpPr>
        <p:spPr>
          <a:xfrm>
            <a:off x="1004369" y="1752600"/>
            <a:ext cx="3796231" cy="584775"/>
          </a:xfrm>
          <a:prstGeom prst="rect">
            <a:avLst/>
          </a:prstGeom>
          <a:noFill/>
        </p:spPr>
        <p:txBody>
          <a:bodyPr wrap="none" rtlCol="0">
            <a:spAutoFit/>
          </a:bodyPr>
          <a:lstStyle/>
          <a:p>
            <a:pPr algn="ctr"/>
            <a:r>
              <a:rPr lang="en-US" sz="1600" b="1" dirty="0"/>
              <a:t>Time Spent On TV Screen Linear +</a:t>
            </a:r>
            <a:br>
              <a:rPr lang="en-US" sz="1600" b="1" dirty="0"/>
            </a:br>
            <a:r>
              <a:rPr lang="en-US" sz="1600" b="1" dirty="0"/>
              <a:t>All Streaming (with &amp; without ads)</a:t>
            </a:r>
          </a:p>
        </p:txBody>
      </p:sp>
      <p:sp>
        <p:nvSpPr>
          <p:cNvPr id="7" name="TextBox 6">
            <a:extLst>
              <a:ext uri="{FF2B5EF4-FFF2-40B4-BE49-F238E27FC236}">
                <a16:creationId xmlns:a16="http://schemas.microsoft.com/office/drawing/2014/main" id="{F0B762A6-E36A-9440-038A-F1494FAA3732}"/>
              </a:ext>
            </a:extLst>
          </p:cNvPr>
          <p:cNvSpPr txBox="1"/>
          <p:nvPr/>
        </p:nvSpPr>
        <p:spPr>
          <a:xfrm>
            <a:off x="7467600" y="1752600"/>
            <a:ext cx="2755883" cy="584775"/>
          </a:xfrm>
          <a:prstGeom prst="rect">
            <a:avLst/>
          </a:prstGeom>
          <a:noFill/>
        </p:spPr>
        <p:txBody>
          <a:bodyPr wrap="none" rtlCol="0">
            <a:spAutoFit/>
          </a:bodyPr>
          <a:lstStyle/>
          <a:p>
            <a:pPr algn="ctr"/>
            <a:r>
              <a:rPr lang="en-US" sz="1600" b="1" dirty="0"/>
              <a:t>Time Spent on TV Screen</a:t>
            </a:r>
          </a:p>
          <a:p>
            <a:pPr algn="ctr"/>
            <a:r>
              <a:rPr lang="en-US" sz="1600" b="1" dirty="0"/>
              <a:t> With Ads Only</a:t>
            </a:r>
          </a:p>
        </p:txBody>
      </p:sp>
    </p:spTree>
    <p:extLst>
      <p:ext uri="{BB962C8B-B14F-4D97-AF65-F5344CB8AC3E}">
        <p14:creationId xmlns:p14="http://schemas.microsoft.com/office/powerpoint/2010/main" val="1093602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24</a:t>
            </a:fld>
            <a:endParaRPr lang="en-US" dirty="0">
              <a:solidFill>
                <a:prstClr val="black"/>
              </a:solidFill>
            </a:endParaRPr>
          </a:p>
        </p:txBody>
      </p:sp>
      <p:graphicFrame>
        <p:nvGraphicFramePr>
          <p:cNvPr id="7" name="Chart 6"/>
          <p:cNvGraphicFramePr/>
          <p:nvPr/>
        </p:nvGraphicFramePr>
        <p:xfrm>
          <a:off x="1752600" y="708537"/>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394916" y="6561557"/>
            <a:ext cx="9753600" cy="230832"/>
          </a:xfrm>
        </p:spPr>
        <p:txBody>
          <a:bodyPr/>
          <a:lstStyle/>
          <a:p>
            <a:r>
              <a:rPr lang="en-US" dirty="0"/>
              <a:t>Source: GfK TVB Media Comparisons Study 2023. M-S 4A-2A. Persons 18+.                                                                                                                            </a:t>
            </a:r>
          </a:p>
        </p:txBody>
      </p:sp>
      <p:sp>
        <p:nvSpPr>
          <p:cNvPr id="11" name="TextBox 10"/>
          <p:cNvSpPr txBox="1"/>
          <p:nvPr/>
        </p:nvSpPr>
        <p:spPr>
          <a:xfrm>
            <a:off x="7583269" y="4648200"/>
            <a:ext cx="646331" cy="369332"/>
          </a:xfrm>
          <a:prstGeom prst="rect">
            <a:avLst/>
          </a:prstGeom>
          <a:noFill/>
        </p:spPr>
        <p:txBody>
          <a:bodyPr wrap="none" rtlCol="0">
            <a:spAutoFit/>
          </a:bodyPr>
          <a:lstStyle/>
          <a:p>
            <a:r>
              <a:rPr lang="en-US" dirty="0"/>
              <a:t>1:56</a:t>
            </a:r>
          </a:p>
        </p:txBody>
      </p:sp>
      <p:sp>
        <p:nvSpPr>
          <p:cNvPr id="12" name="TextBox 11"/>
          <p:cNvSpPr txBox="1"/>
          <p:nvPr/>
        </p:nvSpPr>
        <p:spPr>
          <a:xfrm>
            <a:off x="4038600" y="1916668"/>
            <a:ext cx="646331" cy="369332"/>
          </a:xfrm>
          <a:prstGeom prst="rect">
            <a:avLst/>
          </a:prstGeom>
          <a:noFill/>
        </p:spPr>
        <p:txBody>
          <a:bodyPr wrap="none" rtlCol="0">
            <a:spAutoFit/>
          </a:bodyPr>
          <a:lstStyle/>
          <a:p>
            <a:r>
              <a:rPr lang="en-US" dirty="0"/>
              <a:t>7:19</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419595" y="171069"/>
            <a:ext cx="11352809" cy="590931"/>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a:t>
            </a:r>
          </a:p>
        </p:txBody>
      </p:sp>
    </p:spTree>
    <p:extLst>
      <p:ext uri="{BB962C8B-B14F-4D97-AF65-F5344CB8AC3E}">
        <p14:creationId xmlns:p14="http://schemas.microsoft.com/office/powerpoint/2010/main" val="3130700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Screen Size Matters</a:t>
            </a:r>
          </a:p>
        </p:txBody>
      </p:sp>
    </p:spTree>
    <p:extLst>
      <p:ext uri="{BB962C8B-B14F-4D97-AF65-F5344CB8AC3E}">
        <p14:creationId xmlns:p14="http://schemas.microsoft.com/office/powerpoint/2010/main" val="1434989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pPr/>
              <a:t>26</a:t>
            </a:fld>
            <a:endParaRPr lang="en-US" dirty="0"/>
          </a:p>
        </p:txBody>
      </p:sp>
      <p:sp>
        <p:nvSpPr>
          <p:cNvPr id="8" name="Text Placeholder 4">
            <a:extLst>
              <a:ext uri="{FF2B5EF4-FFF2-40B4-BE49-F238E27FC236}">
                <a16:creationId xmlns:a16="http://schemas.microsoft.com/office/drawing/2014/main" id="{047795C0-A039-4AE7-9430-42774312DBC1}"/>
              </a:ext>
            </a:extLst>
          </p:cNvPr>
          <p:cNvSpPr>
            <a:spLocks noGrp="1"/>
          </p:cNvSpPr>
          <p:nvPr>
            <p:ph type="body" sz="quarter" idx="13"/>
          </p:nvPr>
        </p:nvSpPr>
        <p:spPr>
          <a:xfrm>
            <a:off x="388959" y="6561557"/>
            <a:ext cx="8610599" cy="230832"/>
          </a:xfrm>
        </p:spPr>
        <p:txBody>
          <a:bodyPr/>
          <a:lstStyle/>
          <a:p>
            <a:r>
              <a:rPr lang="en-US" dirty="0"/>
              <a:t>Source: GfK TVB Media Comparisons Study 2023. M-S 4A-2A. Persons 18+.</a:t>
            </a:r>
          </a:p>
        </p:txBody>
      </p:sp>
      <p:graphicFrame>
        <p:nvGraphicFramePr>
          <p:cNvPr id="9" name="Chart 8">
            <a:extLst>
              <a:ext uri="{FF2B5EF4-FFF2-40B4-BE49-F238E27FC236}">
                <a16:creationId xmlns:a16="http://schemas.microsoft.com/office/drawing/2014/main" id="{CC6CDD1E-0B6D-4731-9BFC-822582BC728F}"/>
              </a:ext>
            </a:extLst>
          </p:cNvPr>
          <p:cNvGraphicFramePr/>
          <p:nvPr/>
        </p:nvGraphicFramePr>
        <p:xfrm>
          <a:off x="381000" y="1188383"/>
          <a:ext cx="11352809" cy="53648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9CA6B096-D0D1-4FEA-91CF-4DBA39DF1102}"/>
              </a:ext>
            </a:extLst>
          </p:cNvPr>
          <p:cNvSpPr>
            <a:spLocks noGrp="1"/>
          </p:cNvSpPr>
          <p:nvPr>
            <p:ph type="title"/>
          </p:nvPr>
        </p:nvSpPr>
        <p:spPr>
          <a:xfrm>
            <a:off x="419595" y="171373"/>
            <a:ext cx="11352809" cy="1421928"/>
          </a:xfrm>
        </p:spPr>
        <p:txBody>
          <a:bodyPr/>
          <a:lstStyle/>
          <a:p>
            <a:r>
              <a:rPr lang="en-US" sz="3200" dirty="0"/>
              <a:t>More than 4 Times As Many Respondents Viewed Programs With Ads on Linear TV on Their Larger Screen TV Set </a:t>
            </a:r>
            <a:br>
              <a:rPr lang="en-US" sz="3200" dirty="0"/>
            </a:br>
            <a:r>
              <a:rPr lang="en-US" sz="3200" dirty="0"/>
              <a:t>Than on Their Smartphone</a:t>
            </a:r>
          </a:p>
        </p:txBody>
      </p:sp>
    </p:spTree>
    <p:extLst>
      <p:ext uri="{BB962C8B-B14F-4D97-AF65-F5344CB8AC3E}">
        <p14:creationId xmlns:p14="http://schemas.microsoft.com/office/powerpoint/2010/main" val="4202587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a:xfrm>
            <a:off x="913905" y="1372945"/>
            <a:ext cx="10705604" cy="5038662"/>
          </a:xfrm>
        </p:spPr>
        <p:txBody>
          <a:bodyPr>
            <a:normAutofit/>
          </a:bodyPr>
          <a:lstStyle/>
          <a:p>
            <a:pPr marL="0" indent="0" algn="ctr">
              <a:buNone/>
            </a:pPr>
            <a:r>
              <a:rPr lang="en-US" sz="2800" dirty="0"/>
              <a:t>If the experience of viewing on the two screen sizes were comparable, the gap in time spent should be much narrower</a:t>
            </a:r>
          </a:p>
          <a:p>
            <a:pPr marL="0" indent="0">
              <a:buNone/>
            </a:pPr>
            <a:endParaRPr lang="en-US" sz="3600" dirty="0"/>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27</a:t>
            </a:fld>
            <a:endParaRPr lang="en-US" dirty="0"/>
          </a:p>
        </p:txBody>
      </p:sp>
      <p:graphicFrame>
        <p:nvGraphicFramePr>
          <p:cNvPr id="9" name="Content Placeholder 7">
            <a:extLst>
              <a:ext uri="{FF2B5EF4-FFF2-40B4-BE49-F238E27FC236}">
                <a16:creationId xmlns:a16="http://schemas.microsoft.com/office/drawing/2014/main" id="{219CD8F6-CDA5-4E51-9E35-AEC03FEBF4F0}"/>
              </a:ext>
            </a:extLst>
          </p:cNvPr>
          <p:cNvGraphicFramePr>
            <a:graphicFrameLocks/>
          </p:cNvGraphicFramePr>
          <p:nvPr>
            <p:extLst>
              <p:ext uri="{D42A27DB-BD31-4B8C-83A1-F6EECF244321}">
                <p14:modId xmlns:p14="http://schemas.microsoft.com/office/powerpoint/2010/main" val="1140497892"/>
              </p:ext>
            </p:extLst>
          </p:nvPr>
        </p:nvGraphicFramePr>
        <p:xfrm>
          <a:off x="609599" y="2230070"/>
          <a:ext cx="10820401" cy="4348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C36FD95B-DFC8-470D-B89C-6B46D1945BC8}"/>
              </a:ext>
            </a:extLst>
          </p:cNvPr>
          <p:cNvSpPr>
            <a:spLocks noGrp="1"/>
          </p:cNvSpPr>
          <p:nvPr>
            <p:ph type="body" sz="quarter" idx="13"/>
          </p:nvPr>
        </p:nvSpPr>
        <p:spPr>
          <a:xfrm>
            <a:off x="388619" y="6558439"/>
            <a:ext cx="8641773" cy="246221"/>
          </a:xfrm>
        </p:spPr>
        <p:txBody>
          <a:bodyPr/>
          <a:lstStyle/>
          <a:p>
            <a:r>
              <a:rPr lang="en-US" dirty="0"/>
              <a:t>Source: GfK TVB Media Comparisons Study 2023. M-S 4A-2A. Persons 18+. </a:t>
            </a:r>
          </a:p>
        </p:txBody>
      </p:sp>
      <p:sp>
        <p:nvSpPr>
          <p:cNvPr id="12" name="Title 11">
            <a:extLst>
              <a:ext uri="{FF2B5EF4-FFF2-40B4-BE49-F238E27FC236}">
                <a16:creationId xmlns:a16="http://schemas.microsoft.com/office/drawing/2014/main" id="{9743FFE9-9F10-465C-BD86-F0EF445C1990}"/>
              </a:ext>
            </a:extLst>
          </p:cNvPr>
          <p:cNvSpPr>
            <a:spLocks noGrp="1"/>
          </p:cNvSpPr>
          <p:nvPr>
            <p:ph type="title"/>
          </p:nvPr>
        </p:nvSpPr>
        <p:spPr>
          <a:xfrm>
            <a:off x="419595" y="159444"/>
            <a:ext cx="11352809" cy="1089529"/>
          </a:xfrm>
        </p:spPr>
        <p:txBody>
          <a:bodyPr/>
          <a:lstStyle/>
          <a:p>
            <a:r>
              <a:rPr lang="en-US" sz="3600" dirty="0"/>
              <a:t>A Measure of Engagement is How Much Time People Are Willing to Invest With a Platform Daily</a:t>
            </a:r>
          </a:p>
        </p:txBody>
      </p:sp>
    </p:spTree>
    <p:extLst>
      <p:ext uri="{BB962C8B-B14F-4D97-AF65-F5344CB8AC3E}">
        <p14:creationId xmlns:p14="http://schemas.microsoft.com/office/powerpoint/2010/main" val="131005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a:extLst>
              <a:ext uri="{FF2B5EF4-FFF2-40B4-BE49-F238E27FC236}">
                <a16:creationId xmlns:a16="http://schemas.microsoft.com/office/drawing/2014/main" id="{7BF48E1C-A702-E7F7-8B60-BE800F52CD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3" b="8696"/>
          <a:stretch/>
        </p:blipFill>
        <p:spPr>
          <a:xfrm>
            <a:off x="3077469" y="990600"/>
            <a:ext cx="6037061" cy="3992880"/>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54438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p:txBody>
          <a:bodyPr/>
          <a:lstStyle/>
          <a:p>
            <a:r>
              <a:rPr lang="en-US" dirty="0"/>
              <a:t>Methodology</a:t>
            </a:r>
          </a:p>
        </p:txBody>
      </p:sp>
      <p:sp>
        <p:nvSpPr>
          <p:cNvPr id="4" name="Slide Number Placeholder 3">
            <a:extLst>
              <a:ext uri="{FF2B5EF4-FFF2-40B4-BE49-F238E27FC236}">
                <a16:creationId xmlns:a16="http://schemas.microsoft.com/office/drawing/2014/main" id="{D1B83F5E-379C-425A-A336-8844201CA6BC}"/>
              </a:ext>
            </a:extLst>
          </p:cNvPr>
          <p:cNvSpPr>
            <a:spLocks noGrp="1"/>
          </p:cNvSpPr>
          <p:nvPr>
            <p:ph type="sldNum" sz="quarter" idx="4294967295"/>
          </p:nvPr>
        </p:nvSpPr>
        <p:spPr>
          <a:xfrm>
            <a:off x="11202988" y="6380163"/>
            <a:ext cx="989012" cy="365125"/>
          </a:xfrm>
        </p:spPr>
        <p:txBody>
          <a:bodyPr/>
          <a:lstStyle/>
          <a:p>
            <a:fld id="{BB88B489-69ED-4F0A-A940-13A5E0BFFCB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49022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917257035"/>
              </p:ext>
            </p:extLst>
          </p:nvPr>
        </p:nvGraphicFramePr>
        <p:xfrm>
          <a:off x="228600" y="373626"/>
          <a:ext cx="11885220" cy="54864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13084" y="152400"/>
            <a:ext cx="11352809" cy="1200329"/>
          </a:xfrm>
        </p:spPr>
        <p:txBody>
          <a:bodyPr/>
          <a:lstStyle/>
          <a:p>
            <a:pPr>
              <a:tabLst>
                <a:tab pos="684213" algn="l"/>
              </a:tabLst>
            </a:pPr>
            <a:r>
              <a:rPr lang="en-US" dirty="0"/>
              <a:t>The Primary Source For News:</a:t>
            </a:r>
            <a:br>
              <a:rPr lang="en-US" dirty="0"/>
            </a:br>
            <a:r>
              <a:rPr lang="en-US" dirty="0"/>
              <a:t>Broadcast Television</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390937" y="6192280"/>
            <a:ext cx="9012143" cy="553998"/>
          </a:xfrm>
        </p:spPr>
        <p:txBody>
          <a:bodyPr/>
          <a:lstStyle/>
          <a:p>
            <a:pPr>
              <a:lnSpc>
                <a:spcPct val="100000"/>
              </a:lnSpc>
            </a:pPr>
            <a:r>
              <a:rPr lang="en-US" dirty="0"/>
              <a:t>Source: GfK TVB Media Comparisons Study 2023. Persons 18+. Includes only those who chose a media. </a:t>
            </a:r>
            <a:br>
              <a:rPr lang="en-US" dirty="0"/>
            </a:br>
            <a:r>
              <a:rPr lang="en-US" dirty="0"/>
              <a:t>QO5 - Which one of the following sources, if any, would you say is your primary source for news?                                                                                         Broadcast TV News &amp; Broadcast TV News Websites/Apps include local TV station &amp; broadcast network telecasts and websites/apps for news/weather/sports.</a:t>
            </a:r>
          </a:p>
        </p:txBody>
      </p:sp>
      <p:sp>
        <p:nvSpPr>
          <p:cNvPr id="9" name="Rectangle 8"/>
          <p:cNvSpPr/>
          <p:nvPr/>
        </p:nvSpPr>
        <p:spPr>
          <a:xfrm>
            <a:off x="3424237" y="1438444"/>
            <a:ext cx="5343525" cy="523220"/>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rPr>
              <a:t>Which one of the following sources, if any,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rPr>
              <a:t>would you say is your primary source for news?</a:t>
            </a:r>
          </a:p>
        </p:txBody>
      </p:sp>
    </p:spTree>
    <p:extLst>
      <p:ext uri="{BB962C8B-B14F-4D97-AF65-F5344CB8AC3E}">
        <p14:creationId xmlns:p14="http://schemas.microsoft.com/office/powerpoint/2010/main" val="1382046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537524284"/>
              </p:ext>
            </p:extLst>
          </p:nvPr>
        </p:nvGraphicFramePr>
        <p:xfrm>
          <a:off x="302820" y="619950"/>
          <a:ext cx="11811000" cy="56181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24098" y="152400"/>
            <a:ext cx="11543804" cy="1089529"/>
          </a:xfrm>
        </p:spPr>
        <p:txBody>
          <a:bodyPr/>
          <a:lstStyle/>
          <a:p>
            <a:pPr>
              <a:tabLst>
                <a:tab pos="1371600" algn="l"/>
                <a:tab pos="6689725" algn="l"/>
              </a:tabLst>
            </a:pPr>
            <a:r>
              <a:rPr lang="en-US" sz="3600" dirty="0"/>
              <a:t>The Primary Source For Local Traffic, Weather &amp; Sports:</a:t>
            </a:r>
            <a:br>
              <a:rPr lang="en-US" sz="3600" dirty="0"/>
            </a:br>
            <a:r>
              <a:rPr lang="en-US" sz="3600" dirty="0"/>
              <a:t>Local Broadcast Television News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31</a:t>
            </a:fld>
            <a:endParaRPr lang="en-US" dirty="0">
              <a:solidFill>
                <a:prstClr val="black"/>
              </a:solidFill>
            </a:endParaRPr>
          </a:p>
        </p:txBody>
      </p:sp>
      <p:sp>
        <p:nvSpPr>
          <p:cNvPr id="5" name="Text Placeholder 4"/>
          <p:cNvSpPr>
            <a:spLocks noGrp="1"/>
          </p:cNvSpPr>
          <p:nvPr>
            <p:ph type="body" sz="quarter" idx="13"/>
          </p:nvPr>
        </p:nvSpPr>
        <p:spPr>
          <a:xfrm>
            <a:off x="391937" y="6304002"/>
            <a:ext cx="9448799" cy="553998"/>
          </a:xfrm>
        </p:spPr>
        <p:txBody>
          <a:bodyPr/>
          <a:lstStyle/>
          <a:p>
            <a:pPr>
              <a:lnSpc>
                <a:spcPct val="100000"/>
              </a:lnSpc>
            </a:pPr>
            <a:r>
              <a:rPr lang="en-US" dirty="0"/>
              <a:t>Source: GfK TVB Media Comparisons Study 2023. Persons 18+. Includes only those who chose a media.                                                                                              QO6 - What source do you turn to first for information about local weather, traffic, or sports? Streaming Radio &amp; Podcasts were under 1% each.</a:t>
            </a:r>
            <a:br>
              <a:rPr lang="en-US" dirty="0"/>
            </a:br>
            <a:endParaRPr lang="en-US" dirty="0"/>
          </a:p>
        </p:txBody>
      </p:sp>
      <p:sp>
        <p:nvSpPr>
          <p:cNvPr id="9" name="Rectangle 8"/>
          <p:cNvSpPr/>
          <p:nvPr/>
        </p:nvSpPr>
        <p:spPr>
          <a:xfrm>
            <a:off x="3593526" y="1524000"/>
            <a:ext cx="5004948" cy="523220"/>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rPr>
              <a:t>What source do you turn to first for information about local weather, traffic, or sports?</a:t>
            </a:r>
          </a:p>
        </p:txBody>
      </p:sp>
    </p:spTree>
    <p:extLst>
      <p:ext uri="{BB962C8B-B14F-4D97-AF65-F5344CB8AC3E}">
        <p14:creationId xmlns:p14="http://schemas.microsoft.com/office/powerpoint/2010/main" val="2193574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590931"/>
          </a:xfrm>
        </p:spPr>
        <p:txBody>
          <a:bodyPr/>
          <a:lstStyle/>
          <a:p>
            <a:r>
              <a:rPr lang="en-US" sz="3600" dirty="0"/>
              <a:t>Local Broadcast Television News: #1 For Trust</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387958" y="6207911"/>
            <a:ext cx="9617102" cy="553998"/>
          </a:xfrm>
        </p:spPr>
        <p:txBody>
          <a:bodyPr/>
          <a:lstStyle/>
          <a:p>
            <a:pPr>
              <a:lnSpc>
                <a:spcPct val="100000"/>
              </a:lnSpc>
            </a:pPr>
            <a:r>
              <a:rPr lang="en-US" dirty="0"/>
              <a:t>Source: GfK TVB Media Comparisons Study 2023. Persons 18+. Agree Strongly or Agree Somewhat. </a:t>
            </a:r>
            <a:br>
              <a:rPr lang="en-US" dirty="0"/>
            </a:br>
            <a:r>
              <a:rPr lang="en-US" dirty="0"/>
              <a:t>QO9 - For each source, please indicate the extent to which you agree or disagree with the following statement: I trust the News that I see/hear on this media source. </a:t>
            </a:r>
          </a:p>
        </p:txBody>
      </p:sp>
      <p:sp>
        <p:nvSpPr>
          <p:cNvPr id="6" name="Rectangle 5"/>
          <p:cNvSpPr/>
          <p:nvPr/>
        </p:nvSpPr>
        <p:spPr>
          <a:xfrm>
            <a:off x="1714500" y="876181"/>
            <a:ext cx="8763000" cy="800219"/>
          </a:xfrm>
          <a:prstGeom prst="rect">
            <a:avLst/>
          </a:prstGeom>
        </p:spPr>
        <p:txBody>
          <a:bodyPr wrap="square">
            <a:spAutoFit/>
          </a:bodyPr>
          <a:lstStyle/>
          <a:p>
            <a:pPr algn="ctr"/>
            <a:r>
              <a:rPr lang="en-US" sz="1400" b="1" dirty="0"/>
              <a:t>I trust the News that I see/hear on this media source:</a:t>
            </a:r>
            <a:endParaRPr lang="en-US" sz="2000" b="1" dirty="0"/>
          </a:p>
          <a:p>
            <a:pPr algn="ctr"/>
            <a:r>
              <a:rPr lang="en-US" sz="1800" b="1" dirty="0"/>
              <a:t>Percent Agree</a:t>
            </a:r>
          </a:p>
          <a:p>
            <a:pPr algn="ctr"/>
            <a:endParaRPr lang="en-US" sz="1400" b="1" dirty="0"/>
          </a:p>
        </p:txBody>
      </p:sp>
      <p:graphicFrame>
        <p:nvGraphicFramePr>
          <p:cNvPr id="8" name="Chart 7"/>
          <p:cNvGraphicFramePr/>
          <p:nvPr>
            <p:extLst>
              <p:ext uri="{D42A27DB-BD31-4B8C-83A1-F6EECF244321}">
                <p14:modId xmlns:p14="http://schemas.microsoft.com/office/powerpoint/2010/main" val="1949635438"/>
              </p:ext>
            </p:extLst>
          </p:nvPr>
        </p:nvGraphicFramePr>
        <p:xfrm>
          <a:off x="304800" y="1447800"/>
          <a:ext cx="11809020" cy="4803075"/>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C1450ECA-3160-4B7F-B45E-046C6CECD3F6}"/>
              </a:ext>
            </a:extLst>
          </p:cNvPr>
          <p:cNvSpPr/>
          <p:nvPr/>
        </p:nvSpPr>
        <p:spPr>
          <a:xfrm>
            <a:off x="11392450" y="1529983"/>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D14D818-840B-4394-8C61-EE9B2DEB210A}"/>
              </a:ext>
            </a:extLst>
          </p:cNvPr>
          <p:cNvSpPr/>
          <p:nvPr/>
        </p:nvSpPr>
        <p:spPr>
          <a:xfrm>
            <a:off x="10377343" y="270182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492A12D7-6042-4A54-AEF2-A970A29BFB38}"/>
              </a:ext>
            </a:extLst>
          </p:cNvPr>
          <p:cNvSpPr/>
          <p:nvPr/>
        </p:nvSpPr>
        <p:spPr>
          <a:xfrm>
            <a:off x="9621485" y="417576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4087758F-4F88-40FF-9530-8D9655955193}"/>
              </a:ext>
            </a:extLst>
          </p:cNvPr>
          <p:cNvSpPr/>
          <p:nvPr/>
        </p:nvSpPr>
        <p:spPr>
          <a:xfrm>
            <a:off x="7597140" y="593783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2223325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102655922"/>
              </p:ext>
            </p:extLst>
          </p:nvPr>
        </p:nvGraphicFramePr>
        <p:xfrm>
          <a:off x="228600" y="1541225"/>
          <a:ext cx="11734800" cy="49756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19595" y="152400"/>
            <a:ext cx="11352809" cy="978729"/>
          </a:xfrm>
        </p:spPr>
        <p:txBody>
          <a:bodyPr/>
          <a:lstStyle/>
          <a:p>
            <a:r>
              <a:rPr lang="en-US" sz="3200" dirty="0"/>
              <a:t>Local Broadcast Television News:</a:t>
            </a:r>
            <a:br>
              <a:rPr lang="en-US" sz="3200" dirty="0"/>
            </a:br>
            <a:r>
              <a:rPr lang="en-US" sz="3200" dirty="0"/>
              <a:t>Most Involved In Your Community</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387627" y="6361799"/>
            <a:ext cx="9296399" cy="400110"/>
          </a:xfrm>
        </p:spPr>
        <p:txBody>
          <a:bodyPr/>
          <a:lstStyle/>
          <a:p>
            <a:pPr>
              <a:lnSpc>
                <a:spcPct val="100000"/>
              </a:lnSpc>
            </a:pPr>
            <a:r>
              <a:rPr lang="en-US" dirty="0"/>
              <a:t>Source: GfK TVB Media Comparisons Study 2023. Persons 18+. Includes only those who chose a media. </a:t>
            </a:r>
            <a:br>
              <a:rPr lang="en-US" dirty="0"/>
            </a:br>
            <a:r>
              <a:rPr lang="en-US" dirty="0"/>
              <a:t>QO8 - And, which source of news do you feel is the most involved in your community? </a:t>
            </a:r>
          </a:p>
        </p:txBody>
      </p:sp>
      <p:sp>
        <p:nvSpPr>
          <p:cNvPr id="7" name="Rectangle 6"/>
          <p:cNvSpPr/>
          <p:nvPr/>
        </p:nvSpPr>
        <p:spPr>
          <a:xfrm>
            <a:off x="3890962" y="1143000"/>
            <a:ext cx="4410075" cy="584775"/>
          </a:xfrm>
          <a:prstGeom prst="rect">
            <a:avLst/>
          </a:prstGeom>
        </p:spPr>
        <p:txBody>
          <a:bodyPr wrap="square">
            <a:spAutoFit/>
          </a:bodyPr>
          <a:lstStyle/>
          <a:p>
            <a:pPr algn="ctr"/>
            <a:r>
              <a:rPr lang="en-US" sz="1600" b="1" dirty="0"/>
              <a:t>Which source of news do you feel is the most involved in your community?</a:t>
            </a:r>
          </a:p>
        </p:txBody>
      </p:sp>
    </p:spTree>
    <p:extLst>
      <p:ext uri="{BB962C8B-B14F-4D97-AF65-F5344CB8AC3E}">
        <p14:creationId xmlns:p14="http://schemas.microsoft.com/office/powerpoint/2010/main" val="198544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926934176"/>
              </p:ext>
            </p:extLst>
          </p:nvPr>
        </p:nvGraphicFramePr>
        <p:xfrm>
          <a:off x="1295400" y="1591101"/>
          <a:ext cx="9905010" cy="52831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19595" y="152400"/>
            <a:ext cx="11352809" cy="1089529"/>
          </a:xfrm>
        </p:spPr>
        <p:txBody>
          <a:bodyPr/>
          <a:lstStyle/>
          <a:p>
            <a:r>
              <a:rPr lang="en-US" sz="3600" dirty="0"/>
              <a:t>Local Broadcast Television Station Websites:</a:t>
            </a:r>
            <a:br>
              <a:rPr lang="en-US" sz="3600" dirty="0"/>
            </a:br>
            <a:r>
              <a:rPr lang="en-US" sz="3600" dirty="0"/>
              <a:t>Top Choice For Local Information On News And Events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5" name="Text Placeholder 4"/>
          <p:cNvSpPr>
            <a:spLocks noGrp="1"/>
          </p:cNvSpPr>
          <p:nvPr>
            <p:ph type="body" sz="quarter" idx="13"/>
          </p:nvPr>
        </p:nvSpPr>
        <p:spPr>
          <a:xfrm>
            <a:off x="387296" y="6207911"/>
            <a:ext cx="6476999" cy="553998"/>
          </a:xfrm>
        </p:spPr>
        <p:txBody>
          <a:bodyPr/>
          <a:lstStyle/>
          <a:p>
            <a:pPr>
              <a:lnSpc>
                <a:spcPct val="100000"/>
              </a:lnSpc>
            </a:pPr>
            <a:r>
              <a:rPr lang="en-US" dirty="0"/>
              <a:t>Source: GfK TVB Media Comparisons Study 2023. Persons 18+. Includes only those who answered.</a:t>
            </a:r>
            <a:br>
              <a:rPr lang="en-US" dirty="0"/>
            </a:br>
            <a:r>
              <a:rPr lang="en-US" dirty="0"/>
              <a:t>QO13 - Which one of the following websites are you most likely to turn to when you need information about local news or events? As a percentage of those that use websites and apps. </a:t>
            </a:r>
          </a:p>
        </p:txBody>
      </p:sp>
      <p:sp>
        <p:nvSpPr>
          <p:cNvPr id="9" name="Rectangle 8"/>
          <p:cNvSpPr/>
          <p:nvPr/>
        </p:nvSpPr>
        <p:spPr>
          <a:xfrm>
            <a:off x="2800349" y="1219444"/>
            <a:ext cx="6591300" cy="584775"/>
          </a:xfrm>
          <a:prstGeom prst="rect">
            <a:avLst/>
          </a:prstGeom>
        </p:spPr>
        <p:txBody>
          <a:bodyPr wrap="square">
            <a:spAutoFit/>
          </a:bodyPr>
          <a:lstStyle/>
          <a:p>
            <a:pPr algn="ctr" fontAlgn="base">
              <a:spcBef>
                <a:spcPct val="0"/>
              </a:spcBef>
              <a:spcAft>
                <a:spcPct val="0"/>
              </a:spcAft>
              <a:defRPr/>
            </a:pPr>
            <a:r>
              <a:rPr lang="en-US" sz="1600" b="1" kern="0" dirty="0">
                <a:solidFill>
                  <a:srgbClr val="000000"/>
                </a:solidFill>
              </a:rPr>
              <a:t> Websites Most Likely To Turn To When You Need Information</a:t>
            </a:r>
          </a:p>
          <a:p>
            <a:pPr algn="ctr" fontAlgn="base">
              <a:spcBef>
                <a:spcPct val="0"/>
              </a:spcBef>
              <a:spcAft>
                <a:spcPct val="0"/>
              </a:spcAft>
              <a:defRPr/>
            </a:pPr>
            <a:r>
              <a:rPr lang="en-US" sz="1600" b="1" kern="0" dirty="0">
                <a:solidFill>
                  <a:srgbClr val="000000"/>
                </a:solidFill>
              </a:rPr>
              <a:t>About Local News Or Events</a:t>
            </a:r>
          </a:p>
        </p:txBody>
      </p:sp>
    </p:spTree>
    <p:extLst>
      <p:ext uri="{BB962C8B-B14F-4D97-AF65-F5344CB8AC3E}">
        <p14:creationId xmlns:p14="http://schemas.microsoft.com/office/powerpoint/2010/main" val="1070472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Television: Motivator &amp; Influencer</a:t>
            </a:r>
          </a:p>
        </p:txBody>
      </p:sp>
    </p:spTree>
    <p:extLst>
      <p:ext uri="{BB962C8B-B14F-4D97-AF65-F5344CB8AC3E}">
        <p14:creationId xmlns:p14="http://schemas.microsoft.com/office/powerpoint/2010/main" val="3808244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1069"/>
            <a:ext cx="11352809" cy="646331"/>
          </a:xfrm>
        </p:spPr>
        <p:txBody>
          <a:bodyPr/>
          <a:lstStyle/>
          <a:p>
            <a:r>
              <a:rPr lang="en-US" dirty="0"/>
              <a:t>Television Ads Motivate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36</a:t>
            </a:fld>
            <a:endParaRPr lang="en-US" dirty="0">
              <a:solidFill>
                <a:prstClr val="black"/>
              </a:solidFill>
            </a:endParaRPr>
          </a:p>
        </p:txBody>
      </p:sp>
      <p:sp>
        <p:nvSpPr>
          <p:cNvPr id="5" name="Text Placeholder 4"/>
          <p:cNvSpPr>
            <a:spLocks noGrp="1"/>
          </p:cNvSpPr>
          <p:nvPr>
            <p:ph type="body" sz="quarter" idx="13"/>
          </p:nvPr>
        </p:nvSpPr>
        <p:spPr>
          <a:xfrm>
            <a:off x="389115" y="6207911"/>
            <a:ext cx="9410205" cy="553998"/>
          </a:xfrm>
        </p:spPr>
        <p:txBody>
          <a:bodyPr/>
          <a:lstStyle/>
          <a:p>
            <a:pPr eaLnBrk="0" hangingPunct="0">
              <a:lnSpc>
                <a:spcPct val="100000"/>
              </a:lnSpc>
            </a:pPr>
            <a:r>
              <a:rPr lang="en-US" dirty="0"/>
              <a:t>Source: GfK TVB Media Comparisons Study 2023. Persons 18+. </a:t>
            </a:r>
            <a:br>
              <a:rPr lang="en-US" dirty="0"/>
            </a:br>
            <a:r>
              <a:rPr lang="en-US" dirty="0"/>
              <a:t>QO2 -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graphicFrame>
        <p:nvGraphicFramePr>
          <p:cNvPr id="9" name="Chart 8"/>
          <p:cNvGraphicFramePr/>
          <p:nvPr/>
        </p:nvGraphicFramePr>
        <p:xfrm>
          <a:off x="419595" y="990600"/>
          <a:ext cx="11162804" cy="5163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1722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1"/>
            <a:ext cx="11352809" cy="1089529"/>
          </a:xfrm>
        </p:spPr>
        <p:txBody>
          <a:bodyPr/>
          <a:lstStyle/>
          <a:p>
            <a:r>
              <a:rPr lang="en-US" sz="3600" dirty="0"/>
              <a:t>Television is The Top Advertising Medium That</a:t>
            </a:r>
            <a:br>
              <a:rPr lang="en-US" sz="3600" dirty="0"/>
            </a:br>
            <a:r>
              <a:rPr lang="en-US" sz="3600" dirty="0"/>
              <a:t> Influences Purchase Decisions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37</a:t>
            </a:fld>
            <a:endParaRPr lang="en-US" dirty="0">
              <a:solidFill>
                <a:prstClr val="black"/>
              </a:solidFill>
            </a:endParaRPr>
          </a:p>
        </p:txBody>
      </p:sp>
      <p:sp>
        <p:nvSpPr>
          <p:cNvPr id="5" name="Text Placeholder 4"/>
          <p:cNvSpPr>
            <a:spLocks noGrp="1"/>
          </p:cNvSpPr>
          <p:nvPr>
            <p:ph type="body" sz="quarter" idx="13"/>
          </p:nvPr>
        </p:nvSpPr>
        <p:spPr>
          <a:xfrm>
            <a:off x="388626" y="6207911"/>
            <a:ext cx="7467599" cy="553998"/>
          </a:xfrm>
        </p:spPr>
        <p:txBody>
          <a:bodyPr/>
          <a:lstStyle/>
          <a:p>
            <a:pPr eaLnBrk="0" hangingPunct="0">
              <a:lnSpc>
                <a:spcPct val="100000"/>
              </a:lnSpc>
            </a:pPr>
            <a:r>
              <a:rPr lang="en-US" dirty="0"/>
              <a:t>Source: GfK TVB Media Comparisons Study 2023. Persons 18+. Includes only those who chose a media. </a:t>
            </a:r>
            <a:br>
              <a:rPr lang="en-US" dirty="0"/>
            </a:br>
            <a:r>
              <a:rPr lang="en-US" dirty="0"/>
              <a:t>QO1 -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6819404" y="4114800"/>
            <a:ext cx="4953000" cy="83099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rPr>
              <a:t>Advertising medium which you feel most influences you to make a purchase decision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rPr>
              <a:t>% Adults 18+ </a:t>
            </a:r>
          </a:p>
        </p:txBody>
      </p:sp>
      <p:graphicFrame>
        <p:nvGraphicFramePr>
          <p:cNvPr id="8" name="Chart 7">
            <a:extLst>
              <a:ext uri="{FF2B5EF4-FFF2-40B4-BE49-F238E27FC236}">
                <a16:creationId xmlns:a16="http://schemas.microsoft.com/office/drawing/2014/main" id="{D4F5FA13-5FB1-407D-BF2B-456AD4979843}"/>
              </a:ext>
            </a:extLst>
          </p:cNvPr>
          <p:cNvGraphicFramePr/>
          <p:nvPr/>
        </p:nvGraphicFramePr>
        <p:xfrm>
          <a:off x="419595" y="1183489"/>
          <a:ext cx="11162804" cy="50649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9916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38</a:t>
            </a:fld>
            <a:endParaRPr lang="en-US" dirty="0">
              <a:solidFill>
                <a:prstClr val="black"/>
              </a:solidFill>
            </a:endParaRPr>
          </a:p>
        </p:txBody>
      </p:sp>
      <p:sp>
        <p:nvSpPr>
          <p:cNvPr id="5" name="Text Placeholder 4"/>
          <p:cNvSpPr>
            <a:spLocks noGrp="1"/>
          </p:cNvSpPr>
          <p:nvPr>
            <p:ph type="body" sz="quarter" idx="13"/>
          </p:nvPr>
        </p:nvSpPr>
        <p:spPr>
          <a:xfrm>
            <a:off x="392269" y="6361799"/>
            <a:ext cx="8610599" cy="400110"/>
          </a:xfrm>
        </p:spPr>
        <p:txBody>
          <a:bodyPr/>
          <a:lstStyle/>
          <a:p>
            <a:pPr>
              <a:lnSpc>
                <a:spcPct val="100000"/>
              </a:lnSpc>
            </a:pPr>
            <a:r>
              <a:rPr lang="en-US" dirty="0"/>
              <a:t>Source: GfK TVB Media Comparisons Study 2023. Persons 18+.</a:t>
            </a:r>
            <a:br>
              <a:rPr lang="en-US" dirty="0"/>
            </a:br>
            <a:r>
              <a:rPr lang="en-US" dirty="0"/>
              <a:t>QO3 - Has an advertisement on television motivated you to go the Internet to find out more information about that product or service?</a:t>
            </a:r>
          </a:p>
        </p:txBody>
      </p:sp>
      <p:sp>
        <p:nvSpPr>
          <p:cNvPr id="6" name="Rectangle 5"/>
          <p:cNvSpPr/>
          <p:nvPr/>
        </p:nvSpPr>
        <p:spPr>
          <a:xfrm>
            <a:off x="1714499" y="14478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3264252118"/>
              </p:ext>
            </p:extLst>
          </p:nvPr>
        </p:nvGraphicFramePr>
        <p:xfrm>
          <a:off x="419596" y="1804166"/>
          <a:ext cx="11467604" cy="4729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0926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39</a:t>
            </a:fld>
            <a:endParaRPr lang="en-US" dirty="0">
              <a:solidFill>
                <a:prstClr val="black"/>
              </a:solidFill>
            </a:endParaRPr>
          </a:p>
        </p:txBody>
      </p:sp>
      <p:sp>
        <p:nvSpPr>
          <p:cNvPr id="5" name="Text Placeholder 4"/>
          <p:cNvSpPr>
            <a:spLocks noGrp="1"/>
          </p:cNvSpPr>
          <p:nvPr>
            <p:ph type="body" sz="quarter" idx="13"/>
          </p:nvPr>
        </p:nvSpPr>
        <p:spPr>
          <a:xfrm>
            <a:off x="392268" y="6207911"/>
            <a:ext cx="8610599" cy="553998"/>
          </a:xfrm>
        </p:spPr>
        <p:txBody>
          <a:bodyPr/>
          <a:lstStyle/>
          <a:p>
            <a:pPr>
              <a:lnSpc>
                <a:spcPct val="100000"/>
              </a:lnSpc>
            </a:pPr>
            <a:r>
              <a:rPr lang="en-US" dirty="0"/>
              <a:t>Source: GfK TVB Media Comparisons Study 2023. </a:t>
            </a:r>
            <a:br>
              <a:rPr lang="en-US" dirty="0"/>
            </a:br>
            <a:r>
              <a:rPr lang="en-US" dirty="0"/>
              <a:t>QO12 -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3" name="Chart 2">
            <a:extLst>
              <a:ext uri="{FF2B5EF4-FFF2-40B4-BE49-F238E27FC236}">
                <a16:creationId xmlns:a16="http://schemas.microsoft.com/office/drawing/2014/main" id="{C8A80FF3-37BA-ADD4-FF57-800C082C2F68}"/>
              </a:ext>
            </a:extLst>
          </p:cNvPr>
          <p:cNvGraphicFramePr/>
          <p:nvPr>
            <p:extLst>
              <p:ext uri="{D42A27DB-BD31-4B8C-83A1-F6EECF244321}">
                <p14:modId xmlns:p14="http://schemas.microsoft.com/office/powerpoint/2010/main" val="3716484897"/>
              </p:ext>
            </p:extLst>
          </p:nvPr>
        </p:nvGraphicFramePr>
        <p:xfrm>
          <a:off x="419596" y="1241929"/>
          <a:ext cx="11467604" cy="52915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05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dirty="0"/>
              <a:t>Research Methodology Overview</a:t>
            </a:r>
          </a:p>
        </p:txBody>
      </p:sp>
      <p:sp>
        <p:nvSpPr>
          <p:cNvPr id="5" name="Content Placeholder 4"/>
          <p:cNvSpPr>
            <a:spLocks noGrp="1"/>
          </p:cNvSpPr>
          <p:nvPr>
            <p:ph idx="1"/>
          </p:nvPr>
        </p:nvSpPr>
        <p:spPr>
          <a:xfrm>
            <a:off x="609601" y="813750"/>
            <a:ext cx="11353800" cy="4909963"/>
          </a:xfrm>
        </p:spPr>
        <p:txBody>
          <a:bodyPr>
            <a:noAutofit/>
          </a:bodyPr>
          <a:lstStyle/>
          <a:p>
            <a:pPr marL="1201738" indent="-1201738">
              <a:lnSpc>
                <a:spcPct val="100000"/>
              </a:lnSpc>
              <a:spcBef>
                <a:spcPts val="600"/>
              </a:spcBef>
              <a:buNone/>
            </a:pPr>
            <a:r>
              <a:rPr lang="en-US" sz="2400" b="1" dirty="0">
                <a:solidFill>
                  <a:schemeClr val="tx2"/>
                </a:solidFill>
              </a:rPr>
              <a:t> WHO:</a:t>
            </a:r>
          </a:p>
          <a:p>
            <a:pPr>
              <a:lnSpc>
                <a:spcPct val="100000"/>
              </a:lnSpc>
              <a:spcBef>
                <a:spcPts val="1200"/>
              </a:spcBef>
            </a:pPr>
            <a:r>
              <a:rPr lang="en-US" sz="2400" dirty="0">
                <a:solidFill>
                  <a:schemeClr val="tx2"/>
                </a:solidFill>
              </a:rPr>
              <a:t>Interviews were collected via opt-in panel. </a:t>
            </a:r>
            <a:br>
              <a:rPr lang="en-US" sz="2400" dirty="0">
                <a:solidFill>
                  <a:schemeClr val="tx2"/>
                </a:solidFill>
              </a:rPr>
            </a:br>
            <a:endParaRPr lang="en-US" sz="1800" dirty="0">
              <a:solidFill>
                <a:schemeClr val="tx2"/>
              </a:solidFill>
            </a:endParaRPr>
          </a:p>
          <a:p>
            <a:pPr>
              <a:lnSpc>
                <a:spcPct val="100000"/>
              </a:lnSpc>
              <a:spcBef>
                <a:spcPts val="1200"/>
              </a:spcBef>
            </a:pPr>
            <a:r>
              <a:rPr lang="en-US" sz="2400" dirty="0">
                <a:solidFill>
                  <a:schemeClr val="tx2"/>
                </a:solidFill>
              </a:rPr>
              <a:t>The base sample included over 4,000 Adults 18+: </a:t>
            </a:r>
          </a:p>
          <a:p>
            <a:pPr lvl="1">
              <a:lnSpc>
                <a:spcPct val="100000"/>
              </a:lnSpc>
              <a:spcBef>
                <a:spcPts val="600"/>
              </a:spcBef>
            </a:pPr>
            <a:r>
              <a:rPr lang="en-US" sz="2000" dirty="0">
                <a:solidFill>
                  <a:schemeClr val="tx2"/>
                </a:solidFill>
              </a:rPr>
              <a:t>3,700+ English-speaking panelists 18+ years of age and </a:t>
            </a:r>
          </a:p>
          <a:p>
            <a:pPr lvl="1">
              <a:lnSpc>
                <a:spcPct val="100000"/>
              </a:lnSpc>
              <a:spcBef>
                <a:spcPts val="600"/>
              </a:spcBef>
            </a:pPr>
            <a:r>
              <a:rPr lang="en-US" sz="2000" dirty="0">
                <a:solidFill>
                  <a:schemeClr val="tx2"/>
                </a:solidFill>
              </a:rPr>
              <a:t>An augment of 300 </a:t>
            </a:r>
            <a:r>
              <a:rPr lang="en-US" sz="2000" b="1" dirty="0">
                <a:solidFill>
                  <a:schemeClr val="tx2"/>
                </a:solidFill>
              </a:rPr>
              <a:t>Spanish speaking Hispanics </a:t>
            </a:r>
            <a:r>
              <a:rPr lang="en-US" sz="2000" dirty="0">
                <a:solidFill>
                  <a:schemeClr val="tx2"/>
                </a:solidFill>
              </a:rPr>
              <a:t>18+ years of age.</a:t>
            </a:r>
          </a:p>
          <a:p>
            <a:pPr marL="0" indent="0">
              <a:lnSpc>
                <a:spcPct val="100000"/>
              </a:lnSpc>
              <a:spcBef>
                <a:spcPts val="1200"/>
              </a:spcBef>
              <a:buNone/>
            </a:pPr>
            <a:r>
              <a:rPr lang="en-US" sz="2400" b="1" dirty="0">
                <a:solidFill>
                  <a:schemeClr val="tx2"/>
                </a:solidFill>
              </a:rPr>
              <a:t>How:</a:t>
            </a:r>
          </a:p>
          <a:p>
            <a:pPr>
              <a:lnSpc>
                <a:spcPct val="100000"/>
              </a:lnSpc>
              <a:spcBef>
                <a:spcPts val="1200"/>
              </a:spcBef>
            </a:pPr>
            <a:r>
              <a:rPr lang="en-US" sz="2400" b="1" dirty="0">
                <a:solidFill>
                  <a:schemeClr val="tx2"/>
                </a:solidFill>
              </a:rPr>
              <a:t> </a:t>
            </a:r>
            <a:r>
              <a:rPr lang="en-US" sz="2400" dirty="0">
                <a:solidFill>
                  <a:schemeClr val="tx2"/>
                </a:solidFill>
              </a:rPr>
              <a:t>Via a 21 minute online quantitative survey.</a:t>
            </a:r>
          </a:p>
          <a:p>
            <a:pPr>
              <a:lnSpc>
                <a:spcPct val="100000"/>
              </a:lnSpc>
              <a:spcBef>
                <a:spcPts val="1200"/>
              </a:spcBef>
            </a:pPr>
            <a:r>
              <a:rPr lang="en-US" sz="24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r>
              <a:rPr lang="en-US" sz="2400" b="1" dirty="0">
                <a:solidFill>
                  <a:schemeClr val="tx2"/>
                </a:solidFill>
              </a:rPr>
              <a:t>WHEN: </a:t>
            </a:r>
            <a:r>
              <a:rPr lang="en-US" sz="2400" dirty="0">
                <a:solidFill>
                  <a:schemeClr val="tx2"/>
                </a:solidFill>
              </a:rPr>
              <a:t>Interviews took place November 3</a:t>
            </a:r>
            <a:r>
              <a:rPr lang="en-US" sz="2400" baseline="30000" dirty="0">
                <a:solidFill>
                  <a:schemeClr val="tx2"/>
                </a:solidFill>
              </a:rPr>
              <a:t>rd</a:t>
            </a:r>
            <a:r>
              <a:rPr lang="en-US" sz="2400" dirty="0">
                <a:solidFill>
                  <a:schemeClr val="tx2"/>
                </a:solidFill>
              </a:rPr>
              <a:t> through December 1</a:t>
            </a:r>
            <a:r>
              <a:rPr lang="en-US" sz="2400" baseline="30000" dirty="0">
                <a:solidFill>
                  <a:schemeClr val="tx2"/>
                </a:solidFill>
              </a:rPr>
              <a:t>st</a:t>
            </a:r>
            <a:r>
              <a:rPr lang="en-US" sz="2400" dirty="0">
                <a:solidFill>
                  <a:schemeClr val="tx2"/>
                </a:solidFill>
              </a:rPr>
              <a:t>, 2022.</a:t>
            </a:r>
          </a:p>
          <a:p>
            <a:pPr marL="1035050" indent="-1035050">
              <a:lnSpc>
                <a:spcPct val="100000"/>
              </a:lnSpc>
              <a:spcBef>
                <a:spcPts val="1200"/>
              </a:spcBef>
              <a:buNone/>
            </a:pPr>
            <a:endParaRPr lang="en-US" sz="24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4</a:t>
            </a:fld>
            <a:endParaRPr lang="en-US" dirty="0">
              <a:solidFill>
                <a:srgbClr val="1C1C1C"/>
              </a:solidFill>
            </a:endParaRPr>
          </a:p>
        </p:txBody>
      </p:sp>
      <p:sp>
        <p:nvSpPr>
          <p:cNvPr id="3" name="Text Placeholder 2"/>
          <p:cNvSpPr>
            <a:spLocks noGrp="1"/>
          </p:cNvSpPr>
          <p:nvPr>
            <p:ph type="body" sz="quarter" idx="13"/>
          </p:nvPr>
        </p:nvSpPr>
        <p:spPr>
          <a:xfrm>
            <a:off x="381000" y="6553200"/>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269517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“Have you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40</a:t>
            </a:fld>
            <a:endParaRPr lang="en-US" dirty="0">
              <a:solidFill>
                <a:prstClr val="black"/>
              </a:solidFill>
            </a:endParaRPr>
          </a:p>
        </p:txBody>
      </p:sp>
      <p:sp>
        <p:nvSpPr>
          <p:cNvPr id="5" name="Text Placeholder 4"/>
          <p:cNvSpPr>
            <a:spLocks noGrp="1"/>
          </p:cNvSpPr>
          <p:nvPr>
            <p:ph type="body" sz="quarter" idx="13"/>
          </p:nvPr>
        </p:nvSpPr>
        <p:spPr>
          <a:xfrm>
            <a:off x="387627" y="6361799"/>
            <a:ext cx="8610599" cy="400110"/>
          </a:xfrm>
        </p:spPr>
        <p:txBody>
          <a:bodyPr/>
          <a:lstStyle/>
          <a:p>
            <a:pPr>
              <a:lnSpc>
                <a:spcPct val="100000"/>
              </a:lnSpc>
            </a:pPr>
            <a:r>
              <a:rPr lang="en-US" dirty="0"/>
              <a:t>Source: GfK TVB Media Comparisons Study 2023. Includes only those who answered all of the time, often, or sometimes.</a:t>
            </a:r>
            <a:br>
              <a:rPr lang="en-US" dirty="0"/>
            </a:br>
            <a:r>
              <a:rPr lang="en-US" dirty="0"/>
              <a:t>QO10 - Have you ever read or watched local broadcast TV station content on a social media site like Facebook, Twitter, Instagram, or TikTok?</a:t>
            </a:r>
          </a:p>
        </p:txBody>
      </p:sp>
      <p:graphicFrame>
        <p:nvGraphicFramePr>
          <p:cNvPr id="3" name="Chart 2">
            <a:extLst>
              <a:ext uri="{FF2B5EF4-FFF2-40B4-BE49-F238E27FC236}">
                <a16:creationId xmlns:a16="http://schemas.microsoft.com/office/drawing/2014/main" id="{AD8B1F5F-DDFD-7D70-10B4-A54A441E54A7}"/>
              </a:ext>
            </a:extLst>
          </p:cNvPr>
          <p:cNvGraphicFramePr/>
          <p:nvPr>
            <p:extLst>
              <p:ext uri="{D42A27DB-BD31-4B8C-83A1-F6EECF244321}">
                <p14:modId xmlns:p14="http://schemas.microsoft.com/office/powerpoint/2010/main" val="1432486787"/>
              </p:ext>
            </p:extLst>
          </p:nvPr>
        </p:nvGraphicFramePr>
        <p:xfrm>
          <a:off x="419596" y="1241929"/>
          <a:ext cx="11467604" cy="52915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4501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575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7642"/>
            <a:ext cx="11352809" cy="600472"/>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nvPr>
        </p:nvGraphicFramePr>
        <p:xfrm>
          <a:off x="533400" y="1066800"/>
          <a:ext cx="11353800" cy="491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42</a:t>
            </a:fld>
            <a:endParaRPr lang="en-US" dirty="0"/>
          </a:p>
        </p:txBody>
      </p:sp>
      <p:sp>
        <p:nvSpPr>
          <p:cNvPr id="3" name="Text Placeholder 2"/>
          <p:cNvSpPr>
            <a:spLocks noGrp="1"/>
          </p:cNvSpPr>
          <p:nvPr>
            <p:ph type="body" sz="quarter" idx="13"/>
          </p:nvPr>
        </p:nvSpPr>
        <p:spPr>
          <a:xfrm>
            <a:off x="387296" y="6324600"/>
            <a:ext cx="9556804" cy="457200"/>
          </a:xfrm>
        </p:spPr>
        <p:txBody>
          <a:bodyPr/>
          <a:lstStyle/>
          <a:p>
            <a:r>
              <a:rPr lang="en-US" dirty="0"/>
              <a:t>Source: GfK TVB Media Comparisons Study 2023.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2"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1062713"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352801"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562601"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852689"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99822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838200" y="5029200"/>
            <a:ext cx="10490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9436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4"/>
              <a:stretch>
                <a:fillRect/>
              </a:stretch>
            </p:blipFill>
            <p:spPr>
              <a:xfrm>
                <a:off x="6290311" y="6007718"/>
                <a:ext cx="327414" cy="295210"/>
              </a:xfrm>
              <a:prstGeom prst="rect">
                <a:avLst/>
              </a:prstGeom>
            </p:spPr>
          </p:pic>
          <p:pic>
            <p:nvPicPr>
              <p:cNvPr id="9" name="Picture 8"/>
              <p:cNvPicPr>
                <a:picLocks noChangeAspect="1"/>
              </p:cNvPicPr>
              <p:nvPr/>
            </p:nvPicPr>
            <p:blipFill>
              <a:blip r:embed="rId5"/>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1524251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1069"/>
            <a:ext cx="11352809" cy="590931"/>
          </a:xfrm>
        </p:spPr>
        <p:txBody>
          <a:bodyPr/>
          <a:lstStyle/>
          <a:p>
            <a:r>
              <a:rPr lang="en-US" sz="3600" dirty="0"/>
              <a:t>Out of 5 choices, the top 4 were Broadcast Networks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EFDE6-E0D7-4837-9BAC-C5447762A0EF}"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15" name="Rectangle 14"/>
          <p:cNvSpPr/>
          <p:nvPr/>
        </p:nvSpPr>
        <p:spPr>
          <a:xfrm>
            <a:off x="2205712" y="1038976"/>
            <a:ext cx="927517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ahoma"/>
                <a:ea typeface="+mn-ea"/>
                <a:cs typeface="Arial"/>
              </a:rPr>
              <a:t>If you could choose only </a:t>
            </a:r>
            <a:r>
              <a:rPr kumimoji="0" lang="en-US" sz="2000" b="1" i="0" u="none" strike="noStrike" kern="1200" cap="none" spc="0" normalizeH="0" baseline="0" noProof="0" dirty="0">
                <a:ln>
                  <a:noFill/>
                </a:ln>
                <a:solidFill>
                  <a:prstClr val="black"/>
                </a:solidFill>
                <a:effectLst/>
                <a:uLnTx/>
                <a:uFillTx/>
                <a:latin typeface="Tahoma"/>
                <a:ea typeface="+mn-ea"/>
                <a:cs typeface="Arial"/>
              </a:rPr>
              <a:t>five</a:t>
            </a:r>
            <a:r>
              <a:rPr kumimoji="0" lang="en-US" sz="2000" b="0" i="0" u="none" strike="noStrike" kern="1200" cap="none" spc="0" normalizeH="0" baseline="0" noProof="0" dirty="0">
                <a:ln>
                  <a:noFill/>
                </a:ln>
                <a:solidFill>
                  <a:prstClr val="black"/>
                </a:solidFill>
                <a:effectLst/>
                <a:uLnTx/>
                <a:uFillTx/>
                <a:latin typeface="Tahoma"/>
                <a:ea typeface="+mn-ea"/>
                <a:cs typeface="Arial"/>
              </a:rPr>
              <a:t> networks, which five would you choose? </a:t>
            </a:r>
          </a:p>
        </p:txBody>
      </p:sp>
      <p:graphicFrame>
        <p:nvGraphicFramePr>
          <p:cNvPr id="16" name="Content Placeholder 9"/>
          <p:cNvGraphicFramePr>
            <a:graphicFrameLocks/>
          </p:cNvGraphicFramePr>
          <p:nvPr/>
        </p:nvGraphicFramePr>
        <p:xfrm>
          <a:off x="6035749" y="1532237"/>
          <a:ext cx="6095999" cy="40829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9"/>
          <p:cNvGraphicFramePr>
            <a:graphicFrameLocks/>
          </p:cNvGraphicFramePr>
          <p:nvPr/>
        </p:nvGraphicFramePr>
        <p:xfrm>
          <a:off x="94614" y="1525579"/>
          <a:ext cx="5967023" cy="4114800"/>
        </p:xfrm>
        <a:graphic>
          <a:graphicData uri="http://schemas.openxmlformats.org/drawingml/2006/chart">
            <c:chart xmlns:c="http://schemas.openxmlformats.org/drawingml/2006/chart" xmlns:r="http://schemas.openxmlformats.org/officeDocument/2006/relationships" r:id="rId4"/>
          </a:graphicData>
        </a:graphic>
      </p:graphicFrame>
      <p:grpSp>
        <p:nvGrpSpPr>
          <p:cNvPr id="30" name="Group 29"/>
          <p:cNvGrpSpPr/>
          <p:nvPr/>
        </p:nvGrpSpPr>
        <p:grpSpPr>
          <a:xfrm>
            <a:off x="609600" y="4575389"/>
            <a:ext cx="4937051" cy="602822"/>
            <a:chOff x="609600" y="4640789"/>
            <a:chExt cx="4937051" cy="602822"/>
          </a:xfrm>
        </p:grpSpPr>
        <p:cxnSp>
          <p:nvCxnSpPr>
            <p:cNvPr id="31" name="Straight Connector 30"/>
            <p:cNvCxnSpPr/>
            <p:nvPr/>
          </p:nvCxnSpPr>
          <p:spPr>
            <a:xfrm>
              <a:off x="762000" y="4640789"/>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9600" y="4781946"/>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“A”</a:t>
              </a:r>
            </a:p>
          </p:txBody>
        </p:sp>
        <p:sp>
          <p:nvSpPr>
            <p:cNvPr id="33" name="TextBox 32"/>
            <p:cNvSpPr txBox="1"/>
            <p:nvPr/>
          </p:nvSpPr>
          <p:spPr>
            <a:xfrm>
              <a:off x="1539063" y="4776272"/>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“B”</a:t>
              </a:r>
            </a:p>
          </p:txBody>
        </p:sp>
        <p:sp>
          <p:nvSpPr>
            <p:cNvPr id="34" name="TextBox 33"/>
            <p:cNvSpPr txBox="1"/>
            <p:nvPr/>
          </p:nvSpPr>
          <p:spPr>
            <a:xfrm>
              <a:off x="2468526" y="4763881"/>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“C”</a:t>
              </a:r>
            </a:p>
          </p:txBody>
        </p:sp>
        <p:sp>
          <p:nvSpPr>
            <p:cNvPr id="35" name="TextBox 34"/>
            <p:cNvSpPr txBox="1"/>
            <p:nvPr/>
          </p:nvSpPr>
          <p:spPr>
            <a:xfrm>
              <a:off x="3397989" y="4755522"/>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“D”</a:t>
              </a:r>
            </a:p>
          </p:txBody>
        </p:sp>
        <p:sp>
          <p:nvSpPr>
            <p:cNvPr id="36" name="TextBox 35"/>
            <p:cNvSpPr txBox="1"/>
            <p:nvPr/>
          </p:nvSpPr>
          <p:spPr>
            <a:xfrm>
              <a:off x="4327451" y="4757831"/>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“E”</a:t>
              </a:r>
            </a:p>
          </p:txBody>
        </p:sp>
      </p:grpSp>
      <p:grpSp>
        <p:nvGrpSpPr>
          <p:cNvPr id="37" name="Group 36"/>
          <p:cNvGrpSpPr/>
          <p:nvPr/>
        </p:nvGrpSpPr>
        <p:grpSpPr>
          <a:xfrm>
            <a:off x="3619500" y="5518299"/>
            <a:ext cx="4953000" cy="381000"/>
            <a:chOff x="3352800" y="5964866"/>
            <a:chExt cx="4953000" cy="381000"/>
          </a:xfrm>
        </p:grpSpPr>
        <p:sp>
          <p:nvSpPr>
            <p:cNvPr id="38" name="Rectangle 37"/>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grpSp>
          <p:nvGrpSpPr>
            <p:cNvPr id="39" name="Group 38"/>
            <p:cNvGrpSpPr/>
            <p:nvPr/>
          </p:nvGrpSpPr>
          <p:grpSpPr>
            <a:xfrm>
              <a:off x="3429000" y="5986046"/>
              <a:ext cx="4872771" cy="338554"/>
              <a:chOff x="3429000" y="5986046"/>
              <a:chExt cx="4872771" cy="338554"/>
            </a:xfrm>
          </p:grpSpPr>
          <p:sp>
            <p:nvSpPr>
              <p:cNvPr id="40" name="TextBox 39"/>
              <p:cNvSpPr txBox="1"/>
              <p:nvPr/>
            </p:nvSpPr>
            <p:spPr>
              <a:xfrm>
                <a:off x="3651602" y="5986046"/>
                <a:ext cx="233390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a:ea typeface="+mn-ea"/>
                    <a:cs typeface="Arial"/>
                  </a:rPr>
                  <a:t>BROADCAST NETWORK</a:t>
                </a:r>
              </a:p>
            </p:txBody>
          </p:sp>
          <p:sp>
            <p:nvSpPr>
              <p:cNvPr id="41" name="TextBox 40"/>
              <p:cNvSpPr txBox="1"/>
              <p:nvPr/>
            </p:nvSpPr>
            <p:spPr>
              <a:xfrm>
                <a:off x="6518911" y="5986046"/>
                <a:ext cx="17828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a:ea typeface="+mn-ea"/>
                    <a:cs typeface="Arial"/>
                  </a:rPr>
                  <a:t>CABLE NETWORK</a:t>
                </a:r>
              </a:p>
            </p:txBody>
          </p:sp>
          <p:pic>
            <p:nvPicPr>
              <p:cNvPr id="42" name="Picture 41"/>
              <p:cNvPicPr>
                <a:picLocks noChangeAspect="1"/>
              </p:cNvPicPr>
              <p:nvPr/>
            </p:nvPicPr>
            <p:blipFill>
              <a:blip r:embed="rId5"/>
              <a:stretch>
                <a:fillRect/>
              </a:stretch>
            </p:blipFill>
            <p:spPr>
              <a:xfrm>
                <a:off x="6290311" y="6007718"/>
                <a:ext cx="327414" cy="295210"/>
              </a:xfrm>
              <a:prstGeom prst="rect">
                <a:avLst/>
              </a:prstGeom>
            </p:spPr>
          </p:pic>
          <p:pic>
            <p:nvPicPr>
              <p:cNvPr id="43" name="Picture 42"/>
              <p:cNvPicPr>
                <a:picLocks noChangeAspect="1"/>
              </p:cNvPicPr>
              <p:nvPr/>
            </p:nvPicPr>
            <p:blipFill>
              <a:blip r:embed="rId6"/>
              <a:stretch>
                <a:fillRect/>
              </a:stretch>
            </p:blipFill>
            <p:spPr>
              <a:xfrm>
                <a:off x="3429000" y="6005016"/>
                <a:ext cx="292704" cy="300615"/>
              </a:xfrm>
              <a:prstGeom prst="rect">
                <a:avLst/>
              </a:prstGeom>
            </p:spPr>
          </p:pic>
        </p:grpSp>
      </p:grpSp>
      <p:grpSp>
        <p:nvGrpSpPr>
          <p:cNvPr id="44" name="Group 43"/>
          <p:cNvGrpSpPr/>
          <p:nvPr/>
        </p:nvGrpSpPr>
        <p:grpSpPr>
          <a:xfrm>
            <a:off x="6645349" y="4575389"/>
            <a:ext cx="4937051" cy="602822"/>
            <a:chOff x="609600" y="4640789"/>
            <a:chExt cx="4937051" cy="602822"/>
          </a:xfrm>
        </p:grpSpPr>
        <p:cxnSp>
          <p:nvCxnSpPr>
            <p:cNvPr id="45" name="Straight Connector 44"/>
            <p:cNvCxnSpPr/>
            <p:nvPr/>
          </p:nvCxnSpPr>
          <p:spPr>
            <a:xfrm>
              <a:off x="762000" y="4640789"/>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09600" y="4781946"/>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“A”</a:t>
              </a:r>
            </a:p>
          </p:txBody>
        </p:sp>
        <p:sp>
          <p:nvSpPr>
            <p:cNvPr id="47" name="TextBox 46"/>
            <p:cNvSpPr txBox="1"/>
            <p:nvPr/>
          </p:nvSpPr>
          <p:spPr>
            <a:xfrm>
              <a:off x="1539063" y="4776272"/>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“B”</a:t>
              </a:r>
            </a:p>
          </p:txBody>
        </p:sp>
        <p:sp>
          <p:nvSpPr>
            <p:cNvPr id="48" name="TextBox 47"/>
            <p:cNvSpPr txBox="1"/>
            <p:nvPr/>
          </p:nvSpPr>
          <p:spPr>
            <a:xfrm>
              <a:off x="2468526" y="4763881"/>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“C”</a:t>
              </a:r>
            </a:p>
          </p:txBody>
        </p:sp>
        <p:sp>
          <p:nvSpPr>
            <p:cNvPr id="49" name="TextBox 48"/>
            <p:cNvSpPr txBox="1"/>
            <p:nvPr/>
          </p:nvSpPr>
          <p:spPr>
            <a:xfrm>
              <a:off x="3397989" y="4755522"/>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“D”</a:t>
              </a:r>
            </a:p>
          </p:txBody>
        </p:sp>
        <p:sp>
          <p:nvSpPr>
            <p:cNvPr id="50" name="TextBox 49"/>
            <p:cNvSpPr txBox="1"/>
            <p:nvPr/>
          </p:nvSpPr>
          <p:spPr>
            <a:xfrm>
              <a:off x="4327451" y="4757831"/>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“E”</a:t>
              </a:r>
            </a:p>
          </p:txBody>
        </p:sp>
      </p:grpSp>
      <p:sp>
        <p:nvSpPr>
          <p:cNvPr id="5" name="Text Placeholder 2">
            <a:extLst>
              <a:ext uri="{FF2B5EF4-FFF2-40B4-BE49-F238E27FC236}">
                <a16:creationId xmlns:a16="http://schemas.microsoft.com/office/drawing/2014/main" id="{971DF113-EC67-533C-A9EF-CC340BAA15FE}"/>
              </a:ext>
            </a:extLst>
          </p:cNvPr>
          <p:cNvSpPr txBox="1">
            <a:spLocks/>
          </p:cNvSpPr>
          <p:nvPr/>
        </p:nvSpPr>
        <p:spPr>
          <a:xfrm>
            <a:off x="387296" y="6324600"/>
            <a:ext cx="9556804" cy="457200"/>
          </a:xfrm>
          <a:prstGeom prst="rect">
            <a:avLst/>
          </a:prstGeom>
        </p:spPr>
        <p:txBody>
          <a:bodyPr vert="horz" wrap="square" lIns="91440" tIns="45720" rIns="91440" bIns="45720" rtlCol="0" anchor="b">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Media Comparisons Study 2023.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7" name="Text Placeholder 6">
            <a:extLst>
              <a:ext uri="{FF2B5EF4-FFF2-40B4-BE49-F238E27FC236}">
                <a16:creationId xmlns:a16="http://schemas.microsoft.com/office/drawing/2014/main" id="{87E0136A-C5BF-4BC5-1A9E-0E43575A848A}"/>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184971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381000" y="167640"/>
            <a:ext cx="11430000" cy="1089529"/>
          </a:xfrm>
          <a:prstGeom prst="rect">
            <a:avLst/>
          </a:prstGeom>
        </p:spPr>
        <p:txBody>
          <a:bodyPr wrap="square">
            <a:spAutoFit/>
          </a:bodyPr>
          <a:lstStyle/>
          <a:p>
            <a:r>
              <a:rPr lang="en-US" sz="3600" dirty="0"/>
              <a:t>“If you could choose only </a:t>
            </a:r>
            <a:r>
              <a:rPr lang="en-US" sz="3600" b="1" dirty="0"/>
              <a:t>five</a:t>
            </a:r>
            <a:r>
              <a:rPr lang="en-US" sz="3600" dirty="0"/>
              <a:t> networks, which five would you choose?”</a:t>
            </a:r>
          </a:p>
        </p:txBody>
      </p:sp>
      <p:graphicFrame>
        <p:nvGraphicFramePr>
          <p:cNvPr id="10" name="Content Placeholder 9"/>
          <p:cNvGraphicFramePr>
            <a:graphicFrameLocks noGrp="1"/>
          </p:cNvGraphicFramePr>
          <p:nvPr>
            <p:ph idx="1"/>
          </p:nvPr>
        </p:nvGraphicFramePr>
        <p:xfrm>
          <a:off x="118732" y="1200509"/>
          <a:ext cx="5943600" cy="397819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EFDE6-E0D7-4837-9BAC-C5447762A0EF}"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graphicFrame>
        <p:nvGraphicFramePr>
          <p:cNvPr id="16" name="Content Placeholder 9"/>
          <p:cNvGraphicFramePr>
            <a:graphicFrameLocks/>
          </p:cNvGraphicFramePr>
          <p:nvPr/>
        </p:nvGraphicFramePr>
        <p:xfrm>
          <a:off x="6172200" y="1200508"/>
          <a:ext cx="5867401" cy="3978193"/>
        </p:xfrm>
        <a:graphic>
          <a:graphicData uri="http://schemas.openxmlformats.org/drawingml/2006/chart">
            <c:chart xmlns:c="http://schemas.openxmlformats.org/drawingml/2006/chart" xmlns:r="http://schemas.openxmlformats.org/officeDocument/2006/relationships" r:id="rId4"/>
          </a:graphicData>
        </a:graphic>
      </p:graphicFrame>
      <p:grpSp>
        <p:nvGrpSpPr>
          <p:cNvPr id="41" name="Group 40"/>
          <p:cNvGrpSpPr/>
          <p:nvPr/>
        </p:nvGrpSpPr>
        <p:grpSpPr>
          <a:xfrm>
            <a:off x="609600" y="4627848"/>
            <a:ext cx="4937051" cy="639574"/>
            <a:chOff x="609600" y="4640789"/>
            <a:chExt cx="4937051" cy="602822"/>
          </a:xfrm>
        </p:grpSpPr>
        <p:cxnSp>
          <p:nvCxnSpPr>
            <p:cNvPr id="42" name="Straight Connector 41"/>
            <p:cNvCxnSpPr/>
            <p:nvPr/>
          </p:nvCxnSpPr>
          <p:spPr>
            <a:xfrm>
              <a:off x="762000" y="4640789"/>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09600" y="4781946"/>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“A”</a:t>
              </a:r>
            </a:p>
          </p:txBody>
        </p:sp>
        <p:sp>
          <p:nvSpPr>
            <p:cNvPr id="44" name="TextBox 43"/>
            <p:cNvSpPr txBox="1"/>
            <p:nvPr/>
          </p:nvSpPr>
          <p:spPr>
            <a:xfrm>
              <a:off x="1539063" y="4776272"/>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“B”</a:t>
              </a:r>
            </a:p>
          </p:txBody>
        </p:sp>
        <p:sp>
          <p:nvSpPr>
            <p:cNvPr id="45" name="TextBox 44"/>
            <p:cNvSpPr txBox="1"/>
            <p:nvPr/>
          </p:nvSpPr>
          <p:spPr>
            <a:xfrm>
              <a:off x="2468526" y="4763881"/>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“C”</a:t>
              </a:r>
            </a:p>
          </p:txBody>
        </p:sp>
        <p:sp>
          <p:nvSpPr>
            <p:cNvPr id="46" name="TextBox 45"/>
            <p:cNvSpPr txBox="1"/>
            <p:nvPr/>
          </p:nvSpPr>
          <p:spPr>
            <a:xfrm>
              <a:off x="3397989" y="4755522"/>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“D”</a:t>
              </a:r>
            </a:p>
          </p:txBody>
        </p:sp>
        <p:sp>
          <p:nvSpPr>
            <p:cNvPr id="47" name="TextBox 46"/>
            <p:cNvSpPr txBox="1"/>
            <p:nvPr/>
          </p:nvSpPr>
          <p:spPr>
            <a:xfrm>
              <a:off x="4327451" y="4757831"/>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“E”</a:t>
              </a:r>
            </a:p>
          </p:txBody>
        </p:sp>
      </p:grpSp>
      <p:grpSp>
        <p:nvGrpSpPr>
          <p:cNvPr id="48" name="Group 47"/>
          <p:cNvGrpSpPr/>
          <p:nvPr/>
        </p:nvGrpSpPr>
        <p:grpSpPr>
          <a:xfrm>
            <a:off x="6645349" y="4627848"/>
            <a:ext cx="4937051" cy="639574"/>
            <a:chOff x="609600" y="4640789"/>
            <a:chExt cx="4937051" cy="602822"/>
          </a:xfrm>
        </p:grpSpPr>
        <p:cxnSp>
          <p:nvCxnSpPr>
            <p:cNvPr id="49" name="Straight Connector 48"/>
            <p:cNvCxnSpPr/>
            <p:nvPr/>
          </p:nvCxnSpPr>
          <p:spPr>
            <a:xfrm>
              <a:off x="762000" y="4640789"/>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09600" y="4781946"/>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“A”</a:t>
              </a:r>
            </a:p>
          </p:txBody>
        </p:sp>
        <p:sp>
          <p:nvSpPr>
            <p:cNvPr id="51" name="TextBox 50"/>
            <p:cNvSpPr txBox="1"/>
            <p:nvPr/>
          </p:nvSpPr>
          <p:spPr>
            <a:xfrm>
              <a:off x="1539063" y="4776272"/>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“B”</a:t>
              </a:r>
            </a:p>
          </p:txBody>
        </p:sp>
        <p:sp>
          <p:nvSpPr>
            <p:cNvPr id="52" name="TextBox 51"/>
            <p:cNvSpPr txBox="1"/>
            <p:nvPr/>
          </p:nvSpPr>
          <p:spPr>
            <a:xfrm>
              <a:off x="2468526" y="4763881"/>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“C”</a:t>
              </a:r>
            </a:p>
          </p:txBody>
        </p:sp>
        <p:sp>
          <p:nvSpPr>
            <p:cNvPr id="53" name="TextBox 52"/>
            <p:cNvSpPr txBox="1"/>
            <p:nvPr/>
          </p:nvSpPr>
          <p:spPr>
            <a:xfrm>
              <a:off x="3397989" y="4755522"/>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“D”</a:t>
              </a:r>
            </a:p>
          </p:txBody>
        </p:sp>
        <p:sp>
          <p:nvSpPr>
            <p:cNvPr id="54" name="TextBox 53"/>
            <p:cNvSpPr txBox="1"/>
            <p:nvPr/>
          </p:nvSpPr>
          <p:spPr>
            <a:xfrm>
              <a:off x="4327451" y="4757831"/>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Network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a:ea typeface="+mn-ea"/>
                  <a:cs typeface="Arial"/>
                </a:rPr>
                <a:t>“E”</a:t>
              </a:r>
            </a:p>
          </p:txBody>
        </p:sp>
      </p:grpSp>
      <p:pic>
        <p:nvPicPr>
          <p:cNvPr id="6" name="Picture 5"/>
          <p:cNvPicPr>
            <a:picLocks noChangeAspect="1"/>
          </p:cNvPicPr>
          <p:nvPr/>
        </p:nvPicPr>
        <p:blipFill>
          <a:blip r:embed="rId5"/>
          <a:stretch>
            <a:fillRect/>
          </a:stretch>
        </p:blipFill>
        <p:spPr>
          <a:xfrm>
            <a:off x="2647951" y="5699376"/>
            <a:ext cx="304799" cy="313385"/>
          </a:xfrm>
          <a:prstGeom prst="rect">
            <a:avLst/>
          </a:prstGeom>
        </p:spPr>
      </p:pic>
      <p:grpSp>
        <p:nvGrpSpPr>
          <p:cNvPr id="7" name="Group 6">
            <a:extLst>
              <a:ext uri="{FF2B5EF4-FFF2-40B4-BE49-F238E27FC236}">
                <a16:creationId xmlns:a16="http://schemas.microsoft.com/office/drawing/2014/main" id="{DA2E4072-05B9-4BF4-B879-4DF22051428D}"/>
              </a:ext>
            </a:extLst>
          </p:cNvPr>
          <p:cNvGrpSpPr/>
          <p:nvPr/>
        </p:nvGrpSpPr>
        <p:grpSpPr>
          <a:xfrm>
            <a:off x="2514600" y="5676900"/>
            <a:ext cx="7162800" cy="381000"/>
            <a:chOff x="2514600" y="5676900"/>
            <a:chExt cx="7162800" cy="381000"/>
          </a:xfrm>
        </p:grpSpPr>
        <p:grpSp>
          <p:nvGrpSpPr>
            <p:cNvPr id="8" name="Group 7"/>
            <p:cNvGrpSpPr/>
            <p:nvPr/>
          </p:nvGrpSpPr>
          <p:grpSpPr>
            <a:xfrm>
              <a:off x="2514600" y="5676900"/>
              <a:ext cx="7162800" cy="381000"/>
              <a:chOff x="2514600" y="5676900"/>
              <a:chExt cx="7162800" cy="381000"/>
            </a:xfrm>
          </p:grpSpPr>
          <p:sp>
            <p:nvSpPr>
              <p:cNvPr id="32" name="Rectangle 31"/>
              <p:cNvSpPr/>
              <p:nvPr/>
            </p:nvSpPr>
            <p:spPr>
              <a:xfrm>
                <a:off x="2514600" y="5676900"/>
                <a:ext cx="7162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34" name="TextBox 33"/>
              <p:cNvSpPr txBox="1"/>
              <p:nvPr/>
            </p:nvSpPr>
            <p:spPr>
              <a:xfrm>
                <a:off x="5339735" y="5698123"/>
                <a:ext cx="220406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a:ea typeface="+mn-ea"/>
                    <a:cs typeface="Arial"/>
                  </a:rPr>
                  <a:t>ENGLISH BROADCAST</a:t>
                </a:r>
              </a:p>
            </p:txBody>
          </p:sp>
          <p:sp>
            <p:nvSpPr>
              <p:cNvPr id="35" name="TextBox 34"/>
              <p:cNvSpPr txBox="1"/>
              <p:nvPr/>
            </p:nvSpPr>
            <p:spPr>
              <a:xfrm>
                <a:off x="7848600" y="5698123"/>
                <a:ext cx="17828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a:ea typeface="+mn-ea"/>
                    <a:cs typeface="Arial"/>
                  </a:rPr>
                  <a:t>CABLE NETWORK</a:t>
                </a:r>
              </a:p>
            </p:txBody>
          </p:sp>
          <p:pic>
            <p:nvPicPr>
              <p:cNvPr id="36" name="Picture 35"/>
              <p:cNvPicPr>
                <a:picLocks noChangeAspect="1"/>
              </p:cNvPicPr>
              <p:nvPr/>
            </p:nvPicPr>
            <p:blipFill>
              <a:blip r:embed="rId6"/>
              <a:stretch>
                <a:fillRect/>
              </a:stretch>
            </p:blipFill>
            <p:spPr>
              <a:xfrm>
                <a:off x="7620000" y="5716434"/>
                <a:ext cx="327414" cy="295210"/>
              </a:xfrm>
              <a:prstGeom prst="rect">
                <a:avLst/>
              </a:prstGeom>
            </p:spPr>
          </p:pic>
          <p:pic>
            <p:nvPicPr>
              <p:cNvPr id="37" name="Picture 36"/>
              <p:cNvPicPr>
                <a:picLocks noChangeAspect="1"/>
              </p:cNvPicPr>
              <p:nvPr/>
            </p:nvPicPr>
            <p:blipFill>
              <a:blip r:embed="rId7"/>
              <a:stretch>
                <a:fillRect/>
              </a:stretch>
            </p:blipFill>
            <p:spPr>
              <a:xfrm>
                <a:off x="5117133" y="5708937"/>
                <a:ext cx="292704" cy="300615"/>
              </a:xfrm>
              <a:prstGeom prst="rect">
                <a:avLst/>
              </a:prstGeom>
            </p:spPr>
          </p:pic>
          <p:sp>
            <p:nvSpPr>
              <p:cNvPr id="38" name="TextBox 37"/>
              <p:cNvSpPr txBox="1"/>
              <p:nvPr/>
            </p:nvSpPr>
            <p:spPr>
              <a:xfrm>
                <a:off x="2895600" y="5698123"/>
                <a:ext cx="219617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a:ea typeface="+mn-ea"/>
                    <a:cs typeface="Arial"/>
                  </a:rPr>
                  <a:t>SPANISH BROADCAST</a:t>
                </a:r>
              </a:p>
            </p:txBody>
          </p:sp>
        </p:grpSp>
        <p:pic>
          <p:nvPicPr>
            <p:cNvPr id="5" name="Picture 4">
              <a:extLst>
                <a:ext uri="{FF2B5EF4-FFF2-40B4-BE49-F238E27FC236}">
                  <a16:creationId xmlns:a16="http://schemas.microsoft.com/office/drawing/2014/main" id="{F9F76C60-FF25-4546-8922-28C8B91002CC}"/>
                </a:ext>
              </a:extLst>
            </p:cNvPr>
            <p:cNvPicPr>
              <a:picLocks noChangeAspect="1"/>
            </p:cNvPicPr>
            <p:nvPr/>
          </p:nvPicPr>
          <p:blipFill>
            <a:blip r:embed="rId8"/>
            <a:stretch>
              <a:fillRect/>
            </a:stretch>
          </p:blipFill>
          <p:spPr>
            <a:xfrm>
              <a:off x="5119689" y="5717522"/>
              <a:ext cx="274977" cy="292030"/>
            </a:xfrm>
            <a:prstGeom prst="rect">
              <a:avLst/>
            </a:prstGeom>
          </p:spPr>
        </p:pic>
      </p:grpSp>
      <p:sp>
        <p:nvSpPr>
          <p:cNvPr id="2" name="Text Placeholder 2">
            <a:extLst>
              <a:ext uri="{FF2B5EF4-FFF2-40B4-BE49-F238E27FC236}">
                <a16:creationId xmlns:a16="http://schemas.microsoft.com/office/drawing/2014/main" id="{1F85E2B6-58A4-A61E-45EC-6FD3CF314014}"/>
              </a:ext>
            </a:extLst>
          </p:cNvPr>
          <p:cNvSpPr txBox="1">
            <a:spLocks/>
          </p:cNvSpPr>
          <p:nvPr/>
        </p:nvSpPr>
        <p:spPr>
          <a:xfrm>
            <a:off x="387296" y="6324600"/>
            <a:ext cx="9556804" cy="45720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Media Comparisons Study 2023.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1" name="Text Placeholder 10">
            <a:extLst>
              <a:ext uri="{FF2B5EF4-FFF2-40B4-BE49-F238E27FC236}">
                <a16:creationId xmlns:a16="http://schemas.microsoft.com/office/drawing/2014/main" id="{7D2126D2-8C07-494D-0D3C-3B57A751AC64}"/>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272119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52800" y="1219200"/>
            <a:ext cx="5257800" cy="2590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19595" y="152400"/>
            <a:ext cx="11352809" cy="590931"/>
          </a:xfrm>
        </p:spPr>
        <p:txBody>
          <a:bodyPr/>
          <a:lstStyle/>
          <a:p>
            <a:r>
              <a:rPr lang="en-US" sz="3600" dirty="0"/>
              <a:t>Out of 5 choices, 4 were Broadcast Networks</a:t>
            </a:r>
          </a:p>
        </p:txBody>
      </p:sp>
      <p:sp>
        <p:nvSpPr>
          <p:cNvPr id="3" name="Text Placeholder 2"/>
          <p:cNvSpPr>
            <a:spLocks noGrp="1"/>
          </p:cNvSpPr>
          <p:nvPr>
            <p:ph type="body" sz="quarter" idx="13"/>
          </p:nvPr>
        </p:nvSpPr>
        <p:spPr>
          <a:xfrm>
            <a:off x="388621" y="6197769"/>
            <a:ext cx="9550367" cy="507831"/>
          </a:xfrm>
        </p:spPr>
        <p:txBody>
          <a:bodyPr/>
          <a:lstStyle/>
          <a:p>
            <a:r>
              <a:rPr lang="en-US" dirty="0"/>
              <a:t>Source: GfK TVB Media Comparisons Study 2023.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1" y="719740"/>
            <a:ext cx="9275176" cy="400110"/>
          </a:xfrm>
          <a:prstGeom prst="rect">
            <a:avLst/>
          </a:prstGeom>
        </p:spPr>
        <p:txBody>
          <a:bodyPr wrap="square">
            <a:spAutoFit/>
          </a:bodyPr>
          <a:lstStyle/>
          <a:p>
            <a:pPr algn="ctr"/>
            <a:r>
              <a:rPr lang="en-US" sz="2000" dirty="0">
                <a:solidFill>
                  <a:prstClr val="black"/>
                </a:solidFill>
              </a:rPr>
              <a:t>If you could choose only </a:t>
            </a:r>
            <a:r>
              <a:rPr lang="en-US" sz="2000" b="1" dirty="0">
                <a:solidFill>
                  <a:prstClr val="black"/>
                </a:solidFill>
              </a:rPr>
              <a:t>five</a:t>
            </a:r>
            <a:r>
              <a:rPr lang="en-US" sz="2000" dirty="0">
                <a:solidFill>
                  <a:prstClr val="black"/>
                </a:solidFill>
              </a:rPr>
              <a:t> networks, which five would you choose? </a:t>
            </a:r>
          </a:p>
        </p:txBody>
      </p:sp>
      <p:grpSp>
        <p:nvGrpSpPr>
          <p:cNvPr id="9" name="Group 8"/>
          <p:cNvGrpSpPr/>
          <p:nvPr/>
        </p:nvGrpSpPr>
        <p:grpSpPr>
          <a:xfrm>
            <a:off x="3048000" y="457200"/>
            <a:ext cx="6248400" cy="3246337"/>
            <a:chOff x="609600" y="533400"/>
            <a:chExt cx="6248400" cy="3246337"/>
          </a:xfrm>
        </p:grpSpPr>
        <p:graphicFrame>
          <p:nvGraphicFramePr>
            <p:cNvPr id="16" name="Content Placeholder 9"/>
            <p:cNvGraphicFramePr>
              <a:graphicFrameLocks/>
            </p:cNvGraphicFramePr>
            <p:nvPr/>
          </p:nvGraphicFramePr>
          <p:xfrm>
            <a:off x="609600" y="533400"/>
            <a:ext cx="6248400" cy="3246337"/>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p:cNvCxnSpPr/>
            <p:nvPr/>
          </p:nvCxnSpPr>
          <p:spPr>
            <a:xfrm>
              <a:off x="1295400" y="3166730"/>
              <a:ext cx="464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43000" y="3193154"/>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“A”</a:t>
              </a:r>
            </a:p>
          </p:txBody>
        </p:sp>
        <p:sp>
          <p:nvSpPr>
            <p:cNvPr id="22" name="TextBox 21"/>
            <p:cNvSpPr txBox="1"/>
            <p:nvPr/>
          </p:nvSpPr>
          <p:spPr>
            <a:xfrm>
              <a:off x="2095500" y="3187480"/>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“B”</a:t>
              </a:r>
            </a:p>
          </p:txBody>
        </p:sp>
        <p:sp>
          <p:nvSpPr>
            <p:cNvPr id="23" name="TextBox 22"/>
            <p:cNvSpPr txBox="1"/>
            <p:nvPr/>
          </p:nvSpPr>
          <p:spPr>
            <a:xfrm>
              <a:off x="3048000" y="3175089"/>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“C”</a:t>
              </a:r>
            </a:p>
          </p:txBody>
        </p:sp>
        <p:sp>
          <p:nvSpPr>
            <p:cNvPr id="24" name="TextBox 23"/>
            <p:cNvSpPr txBox="1"/>
            <p:nvPr/>
          </p:nvSpPr>
          <p:spPr>
            <a:xfrm>
              <a:off x="4000500" y="3166730"/>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“D”</a:t>
              </a:r>
            </a:p>
          </p:txBody>
        </p:sp>
        <p:sp>
          <p:nvSpPr>
            <p:cNvPr id="25" name="TextBox 24"/>
            <p:cNvSpPr txBox="1"/>
            <p:nvPr/>
          </p:nvSpPr>
          <p:spPr>
            <a:xfrm>
              <a:off x="4953000" y="3169039"/>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“E”</a:t>
              </a:r>
            </a:p>
          </p:txBody>
        </p:sp>
      </p:grpSp>
      <p:graphicFrame>
        <p:nvGraphicFramePr>
          <p:cNvPr id="17" name="Content Placeholder 9"/>
          <p:cNvGraphicFramePr>
            <a:graphicFrameLocks/>
          </p:cNvGraphicFramePr>
          <p:nvPr/>
        </p:nvGraphicFramePr>
        <p:xfrm>
          <a:off x="381000" y="3810000"/>
          <a:ext cx="3914775" cy="2667000"/>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Straight Connector 25"/>
          <p:cNvCxnSpPr/>
          <p:nvPr/>
        </p:nvCxnSpPr>
        <p:spPr>
          <a:xfrm>
            <a:off x="811007" y="5741424"/>
            <a:ext cx="2951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0575" y="5786735"/>
            <a:ext cx="580090"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“A”</a:t>
            </a:r>
          </a:p>
        </p:txBody>
      </p:sp>
      <p:sp>
        <p:nvSpPr>
          <p:cNvPr id="28" name="TextBox 27"/>
          <p:cNvSpPr txBox="1"/>
          <p:nvPr/>
        </p:nvSpPr>
        <p:spPr>
          <a:xfrm>
            <a:off x="1461913" y="5786735"/>
            <a:ext cx="545791"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“B”</a:t>
            </a:r>
          </a:p>
        </p:txBody>
      </p:sp>
      <p:sp>
        <p:nvSpPr>
          <p:cNvPr id="29" name="TextBox 28"/>
          <p:cNvSpPr txBox="1"/>
          <p:nvPr/>
        </p:nvSpPr>
        <p:spPr>
          <a:xfrm>
            <a:off x="2098952" y="5786735"/>
            <a:ext cx="545791"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“C”</a:t>
            </a:r>
          </a:p>
        </p:txBody>
      </p:sp>
      <p:sp>
        <p:nvSpPr>
          <p:cNvPr id="30" name="TextBox 29"/>
          <p:cNvSpPr txBox="1"/>
          <p:nvPr/>
        </p:nvSpPr>
        <p:spPr>
          <a:xfrm>
            <a:off x="2735991" y="5786735"/>
            <a:ext cx="484692"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“D”</a:t>
            </a:r>
          </a:p>
        </p:txBody>
      </p:sp>
      <p:sp>
        <p:nvSpPr>
          <p:cNvPr id="31" name="TextBox 30"/>
          <p:cNvSpPr txBox="1"/>
          <p:nvPr/>
        </p:nvSpPr>
        <p:spPr>
          <a:xfrm>
            <a:off x="3311931" y="5786735"/>
            <a:ext cx="443688"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“E”</a:t>
            </a:r>
          </a:p>
        </p:txBody>
      </p:sp>
      <p:grpSp>
        <p:nvGrpSpPr>
          <p:cNvPr id="8" name="Group 7"/>
          <p:cNvGrpSpPr/>
          <p:nvPr/>
        </p:nvGrpSpPr>
        <p:grpSpPr>
          <a:xfrm>
            <a:off x="9144000" y="2216888"/>
            <a:ext cx="2667000" cy="800100"/>
            <a:chOff x="6934200" y="2019300"/>
            <a:chExt cx="2667000" cy="800100"/>
          </a:xfrm>
        </p:grpSpPr>
        <p:sp>
          <p:nvSpPr>
            <p:cNvPr id="45" name="Rectangle 44"/>
            <p:cNvSpPr/>
            <p:nvPr/>
          </p:nvSpPr>
          <p:spPr>
            <a:xfrm>
              <a:off x="6934200" y="2019300"/>
              <a:ext cx="2667000" cy="800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7233002" y="2040480"/>
              <a:ext cx="2333909" cy="338554"/>
            </a:xfrm>
            <a:prstGeom prst="rect">
              <a:avLst/>
            </a:prstGeom>
            <a:noFill/>
          </p:spPr>
          <p:txBody>
            <a:bodyPr wrap="none" rtlCol="0">
              <a:spAutoFit/>
            </a:bodyPr>
            <a:lstStyle/>
            <a:p>
              <a:r>
                <a:rPr lang="en-US" sz="1600" dirty="0">
                  <a:solidFill>
                    <a:prstClr val="black"/>
                  </a:solidFill>
                </a:rPr>
                <a:t>BROADCAST NETWORK</a:t>
              </a:r>
            </a:p>
          </p:txBody>
        </p:sp>
        <p:sp>
          <p:nvSpPr>
            <p:cNvPr id="48" name="TextBox 47"/>
            <p:cNvSpPr txBox="1"/>
            <p:nvPr/>
          </p:nvSpPr>
          <p:spPr>
            <a:xfrm>
              <a:off x="7228367" y="2417134"/>
              <a:ext cx="1782860" cy="338554"/>
            </a:xfrm>
            <a:prstGeom prst="rect">
              <a:avLst/>
            </a:prstGeom>
            <a:noFill/>
          </p:spPr>
          <p:txBody>
            <a:bodyPr wrap="none" rtlCol="0">
              <a:spAutoFit/>
            </a:bodyPr>
            <a:lstStyle/>
            <a:p>
              <a:r>
                <a:rPr lang="en-US" sz="1600" dirty="0">
                  <a:solidFill>
                    <a:prstClr val="black"/>
                  </a:solidFill>
                </a:rPr>
                <a:t>CABLE NETWORK</a:t>
              </a:r>
            </a:p>
          </p:txBody>
        </p:sp>
        <p:pic>
          <p:nvPicPr>
            <p:cNvPr id="49" name="Picture 48"/>
            <p:cNvPicPr>
              <a:picLocks noChangeAspect="1"/>
            </p:cNvPicPr>
            <p:nvPr/>
          </p:nvPicPr>
          <p:blipFill>
            <a:blip r:embed="rId5"/>
            <a:stretch>
              <a:fillRect/>
            </a:stretch>
          </p:blipFill>
          <p:spPr>
            <a:xfrm>
              <a:off x="6989134" y="2438806"/>
              <a:ext cx="327414" cy="295210"/>
            </a:xfrm>
            <a:prstGeom prst="rect">
              <a:avLst/>
            </a:prstGeom>
          </p:spPr>
        </p:pic>
        <p:pic>
          <p:nvPicPr>
            <p:cNvPr id="50" name="Picture 49"/>
            <p:cNvPicPr>
              <a:picLocks noChangeAspect="1"/>
            </p:cNvPicPr>
            <p:nvPr/>
          </p:nvPicPr>
          <p:blipFill>
            <a:blip r:embed="rId6"/>
            <a:stretch>
              <a:fillRect/>
            </a:stretch>
          </p:blipFill>
          <p:spPr>
            <a:xfrm>
              <a:off x="7010400" y="2059450"/>
              <a:ext cx="292704" cy="300615"/>
            </a:xfrm>
            <a:prstGeom prst="rect">
              <a:avLst/>
            </a:prstGeom>
          </p:spPr>
        </p:pic>
      </p:grpSp>
      <p:graphicFrame>
        <p:nvGraphicFramePr>
          <p:cNvPr id="63" name="Content Placeholder 9"/>
          <p:cNvGraphicFramePr>
            <a:graphicFrameLocks/>
          </p:cNvGraphicFramePr>
          <p:nvPr/>
        </p:nvGraphicFramePr>
        <p:xfrm>
          <a:off x="4138612" y="3810000"/>
          <a:ext cx="3914775" cy="2667000"/>
        </p:xfrm>
        <a:graphic>
          <a:graphicData uri="http://schemas.openxmlformats.org/drawingml/2006/chart">
            <c:chart xmlns:c="http://schemas.openxmlformats.org/drawingml/2006/chart" xmlns:r="http://schemas.openxmlformats.org/officeDocument/2006/relationships" r:id="rId7"/>
          </a:graphicData>
        </a:graphic>
      </p:graphicFrame>
      <p:cxnSp>
        <p:nvCxnSpPr>
          <p:cNvPr id="64" name="Straight Connector 63"/>
          <p:cNvCxnSpPr/>
          <p:nvPr/>
        </p:nvCxnSpPr>
        <p:spPr>
          <a:xfrm>
            <a:off x="4568619" y="5741424"/>
            <a:ext cx="2951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548187" y="5786735"/>
            <a:ext cx="580090"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“A”</a:t>
            </a:r>
          </a:p>
        </p:txBody>
      </p:sp>
      <p:sp>
        <p:nvSpPr>
          <p:cNvPr id="66" name="TextBox 65"/>
          <p:cNvSpPr txBox="1"/>
          <p:nvPr/>
        </p:nvSpPr>
        <p:spPr>
          <a:xfrm>
            <a:off x="5219525" y="5786735"/>
            <a:ext cx="545791"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“B”</a:t>
            </a:r>
          </a:p>
        </p:txBody>
      </p:sp>
      <p:sp>
        <p:nvSpPr>
          <p:cNvPr id="67" name="TextBox 66"/>
          <p:cNvSpPr txBox="1"/>
          <p:nvPr/>
        </p:nvSpPr>
        <p:spPr>
          <a:xfrm>
            <a:off x="5856564" y="5786735"/>
            <a:ext cx="545791"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“C”</a:t>
            </a:r>
          </a:p>
        </p:txBody>
      </p:sp>
      <p:sp>
        <p:nvSpPr>
          <p:cNvPr id="68" name="TextBox 67"/>
          <p:cNvSpPr txBox="1"/>
          <p:nvPr/>
        </p:nvSpPr>
        <p:spPr>
          <a:xfrm>
            <a:off x="6493603" y="5786735"/>
            <a:ext cx="484692"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“D”</a:t>
            </a:r>
          </a:p>
        </p:txBody>
      </p:sp>
      <p:sp>
        <p:nvSpPr>
          <p:cNvPr id="69" name="TextBox 68"/>
          <p:cNvSpPr txBox="1"/>
          <p:nvPr/>
        </p:nvSpPr>
        <p:spPr>
          <a:xfrm>
            <a:off x="7069543" y="5786735"/>
            <a:ext cx="443688"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“E”</a:t>
            </a:r>
          </a:p>
        </p:txBody>
      </p:sp>
      <p:graphicFrame>
        <p:nvGraphicFramePr>
          <p:cNvPr id="71" name="Content Placeholder 9"/>
          <p:cNvGraphicFramePr>
            <a:graphicFrameLocks/>
          </p:cNvGraphicFramePr>
          <p:nvPr/>
        </p:nvGraphicFramePr>
        <p:xfrm>
          <a:off x="7896225" y="3733800"/>
          <a:ext cx="3914775" cy="2667000"/>
        </p:xfrm>
        <a:graphic>
          <a:graphicData uri="http://schemas.openxmlformats.org/drawingml/2006/chart">
            <c:chart xmlns:c="http://schemas.openxmlformats.org/drawingml/2006/chart" xmlns:r="http://schemas.openxmlformats.org/officeDocument/2006/relationships" r:id="rId8"/>
          </a:graphicData>
        </a:graphic>
      </p:graphicFrame>
      <p:cxnSp>
        <p:nvCxnSpPr>
          <p:cNvPr id="72" name="Straight Connector 71"/>
          <p:cNvCxnSpPr/>
          <p:nvPr/>
        </p:nvCxnSpPr>
        <p:spPr>
          <a:xfrm>
            <a:off x="8326232" y="5741424"/>
            <a:ext cx="2951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305800" y="5786735"/>
            <a:ext cx="580090"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“A”</a:t>
            </a:r>
          </a:p>
        </p:txBody>
      </p:sp>
      <p:sp>
        <p:nvSpPr>
          <p:cNvPr id="74" name="TextBox 73"/>
          <p:cNvSpPr txBox="1"/>
          <p:nvPr/>
        </p:nvSpPr>
        <p:spPr>
          <a:xfrm>
            <a:off x="8977138" y="5786735"/>
            <a:ext cx="545791"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“B”</a:t>
            </a:r>
          </a:p>
        </p:txBody>
      </p:sp>
      <p:sp>
        <p:nvSpPr>
          <p:cNvPr id="75" name="TextBox 74"/>
          <p:cNvSpPr txBox="1"/>
          <p:nvPr/>
        </p:nvSpPr>
        <p:spPr>
          <a:xfrm>
            <a:off x="9614177" y="5786735"/>
            <a:ext cx="545791"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“C”</a:t>
            </a:r>
          </a:p>
        </p:txBody>
      </p:sp>
      <p:sp>
        <p:nvSpPr>
          <p:cNvPr id="76" name="TextBox 75"/>
          <p:cNvSpPr txBox="1"/>
          <p:nvPr/>
        </p:nvSpPr>
        <p:spPr>
          <a:xfrm>
            <a:off x="10251216" y="5786735"/>
            <a:ext cx="484692"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“D”</a:t>
            </a:r>
          </a:p>
        </p:txBody>
      </p:sp>
      <p:sp>
        <p:nvSpPr>
          <p:cNvPr id="77" name="TextBox 76"/>
          <p:cNvSpPr txBox="1"/>
          <p:nvPr/>
        </p:nvSpPr>
        <p:spPr>
          <a:xfrm>
            <a:off x="10827156" y="5786735"/>
            <a:ext cx="443688"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“E”</a:t>
            </a:r>
          </a:p>
        </p:txBody>
      </p:sp>
      <p:sp>
        <p:nvSpPr>
          <p:cNvPr id="78" name="Slide Number Placeholder 77"/>
          <p:cNvSpPr>
            <a:spLocks noGrp="1"/>
          </p:cNvSpPr>
          <p:nvPr>
            <p:ph type="sldNum" sz="quarter" idx="12"/>
          </p:nvPr>
        </p:nvSpPr>
        <p:spPr/>
        <p:txBody>
          <a:bodyPr/>
          <a:lstStyle/>
          <a:p>
            <a:fld id="{BB88B489-69ED-4F0A-A940-13A5E0BFFCBC}"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202796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411185"/>
            <a:ext cx="11425813" cy="1006429"/>
          </a:xfrm>
        </p:spPr>
        <p:txBody>
          <a:bodyPr/>
          <a:lstStyle/>
          <a:p>
            <a:r>
              <a:rPr lang="en-US" sz="6600" dirty="0"/>
              <a:t>Demographics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36" r="-2940" b="3333"/>
          <a:stretch/>
        </p:blipFill>
        <p:spPr bwMode="auto">
          <a:xfrm>
            <a:off x="3246944" y="1684198"/>
            <a:ext cx="5698112" cy="3489604"/>
          </a:xfrm>
          <a:prstGeom prst="rect">
            <a:avLst/>
          </a:prstGeom>
          <a:solidFill>
            <a:schemeClr val="bg1"/>
          </a:solidFill>
          <a:ln>
            <a:solidFill>
              <a:schemeClr val="tx2"/>
            </a:solidFill>
          </a:ln>
          <a:effectLst>
            <a:innerShdw blurRad="114300">
              <a:prstClr val="black"/>
            </a:innerShdw>
          </a:effectLst>
        </p:spPr>
      </p:pic>
    </p:spTree>
    <p:extLst>
      <p:ext uri="{BB962C8B-B14F-4D97-AF65-F5344CB8AC3E}">
        <p14:creationId xmlns:p14="http://schemas.microsoft.com/office/powerpoint/2010/main" val="2170522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590931"/>
          </a:xfrm>
        </p:spPr>
        <p:txBody>
          <a:bodyPr/>
          <a:lstStyle/>
          <a:p>
            <a:r>
              <a:rPr lang="en-US" sz="3600" dirty="0"/>
              <a:t>TV Has The Highest Reach for All Ages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91937" y="6361799"/>
            <a:ext cx="9399763" cy="400110"/>
          </a:xfrm>
        </p:spPr>
        <p:txBody>
          <a:bodyPr/>
          <a:lstStyle/>
          <a:p>
            <a:pPr>
              <a:lnSpc>
                <a:spcPct val="100000"/>
              </a:lnSpc>
            </a:pPr>
            <a:r>
              <a:rPr lang="en-US" dirty="0"/>
              <a:t>Source: GfK TVB Media Comparisons Study 2023. M-S 4A-2A.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7" name="Chart 6"/>
          <p:cNvGraphicFramePr/>
          <p:nvPr>
            <p:extLst>
              <p:ext uri="{D42A27DB-BD31-4B8C-83A1-F6EECF244321}">
                <p14:modId xmlns:p14="http://schemas.microsoft.com/office/powerpoint/2010/main" val="1094253074"/>
              </p:ext>
            </p:extLst>
          </p:nvPr>
        </p:nvGraphicFramePr>
        <p:xfrm>
          <a:off x="228600" y="752481"/>
          <a:ext cx="11921001" cy="5609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4495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The Difference in Time Spent for TV Versus Other Media is Dramatic, for All Age Groups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9115" y="6361799"/>
            <a:ext cx="9410205" cy="400110"/>
          </a:xfrm>
        </p:spPr>
        <p:txBody>
          <a:bodyPr/>
          <a:lstStyle/>
          <a:p>
            <a:pPr>
              <a:lnSpc>
                <a:spcPct val="100000"/>
              </a:lnSpc>
            </a:pPr>
            <a:r>
              <a:rPr lang="en-US" dirty="0"/>
              <a:t>Source: GfK TVB Media Comparisons Study 2023. M-S 4A-2A.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8" name="Chart 7">
            <a:extLst>
              <a:ext uri="{FF2B5EF4-FFF2-40B4-BE49-F238E27FC236}">
                <a16:creationId xmlns:a16="http://schemas.microsoft.com/office/drawing/2014/main" id="{929CC73A-8CAD-10B0-B06F-AAE8B5B5A8D2}"/>
              </a:ext>
            </a:extLst>
          </p:cNvPr>
          <p:cNvGraphicFramePr/>
          <p:nvPr>
            <p:extLst>
              <p:ext uri="{D42A27DB-BD31-4B8C-83A1-F6EECF244321}">
                <p14:modId xmlns:p14="http://schemas.microsoft.com/office/powerpoint/2010/main" val="3233000897"/>
              </p:ext>
            </p:extLst>
          </p:nvPr>
        </p:nvGraphicFramePr>
        <p:xfrm>
          <a:off x="228600" y="1066800"/>
          <a:ext cx="11921001" cy="52949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7176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53" y="150269"/>
            <a:ext cx="11352809" cy="535531"/>
          </a:xfrm>
        </p:spPr>
        <p:txBody>
          <a:bodyPr/>
          <a:lstStyle/>
          <a:p>
            <a:r>
              <a:rPr lang="en-US" sz="3200" dirty="0"/>
              <a:t>Adults 35+ Reach: TV Highest, Followed by Email &amp; Search</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90606" y="6361799"/>
            <a:ext cx="9858294" cy="400110"/>
          </a:xfrm>
        </p:spPr>
        <p:txBody>
          <a:bodyPr/>
          <a:lstStyle/>
          <a:p>
            <a:pPr>
              <a:lnSpc>
                <a:spcPct val="100000"/>
              </a:lnSpc>
            </a:pPr>
            <a:r>
              <a:rPr lang="en-US" dirty="0"/>
              <a:t>Source: GfK TVB Media Comparisons Study 2023. M-S 4A-2A. Adults 35+.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14" name="TextBox 13">
            <a:extLst>
              <a:ext uri="{FF2B5EF4-FFF2-40B4-BE49-F238E27FC236}">
                <a16:creationId xmlns:a16="http://schemas.microsoft.com/office/drawing/2014/main" id="{C66AA229-515E-483C-BBF5-91A56EB99C43}"/>
              </a:ext>
            </a:extLst>
          </p:cNvPr>
          <p:cNvSpPr txBox="1"/>
          <p:nvPr/>
        </p:nvSpPr>
        <p:spPr>
          <a:xfrm>
            <a:off x="4648200" y="762000"/>
            <a:ext cx="3049190" cy="307777"/>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 Reached Yesterday</a:t>
            </a:r>
          </a:p>
        </p:txBody>
      </p:sp>
      <p:graphicFrame>
        <p:nvGraphicFramePr>
          <p:cNvPr id="3" name="Chart 2">
            <a:extLst>
              <a:ext uri="{FF2B5EF4-FFF2-40B4-BE49-F238E27FC236}">
                <a16:creationId xmlns:a16="http://schemas.microsoft.com/office/drawing/2014/main" id="{5BEA600F-8092-89ED-FB23-BB2F700A5045}"/>
              </a:ext>
            </a:extLst>
          </p:cNvPr>
          <p:cNvGraphicFramePr/>
          <p:nvPr>
            <p:extLst>
              <p:ext uri="{D42A27DB-BD31-4B8C-83A1-F6EECF244321}">
                <p14:modId xmlns:p14="http://schemas.microsoft.com/office/powerpoint/2010/main" val="1168151864"/>
              </p:ext>
            </p:extLst>
          </p:nvPr>
        </p:nvGraphicFramePr>
        <p:xfrm>
          <a:off x="228600" y="1069777"/>
          <a:ext cx="11811000" cy="5178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823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6728" y="901337"/>
            <a:ext cx="11612872" cy="4909963"/>
          </a:xfrm>
        </p:spPr>
        <p:txBody>
          <a:bodyPr>
            <a:noAutofit/>
          </a:bodyPr>
          <a:lstStyle/>
          <a:p>
            <a:pPr>
              <a:lnSpc>
                <a:spcPct val="100000"/>
              </a:lnSpc>
              <a:spcBef>
                <a:spcPts val="1200"/>
              </a:spcBef>
            </a:pPr>
            <a:r>
              <a:rPr lang="en-US" sz="3200" dirty="0">
                <a:solidFill>
                  <a:schemeClr val="tx2"/>
                </a:solidFill>
              </a:rPr>
              <a:t>Two parts to the survey</a:t>
            </a:r>
          </a:p>
          <a:p>
            <a:pPr lvl="1">
              <a:lnSpc>
                <a:spcPct val="100000"/>
              </a:lnSpc>
              <a:spcBef>
                <a:spcPts val="1200"/>
              </a:spcBef>
            </a:pPr>
            <a:r>
              <a:rPr lang="en-US" sz="2800" dirty="0"/>
              <a:t>Time spent with media and reach</a:t>
            </a:r>
          </a:p>
          <a:p>
            <a:pPr lvl="1">
              <a:lnSpc>
                <a:spcPct val="100000"/>
              </a:lnSpc>
              <a:spcBef>
                <a:spcPts val="1200"/>
              </a:spcBef>
            </a:pPr>
            <a:r>
              <a:rPr lang="en-US" sz="2800" dirty="0">
                <a:solidFill>
                  <a:schemeClr val="tx2"/>
                </a:solidFill>
              </a:rPr>
              <a:t>Attitudinal and media preference questions</a:t>
            </a:r>
          </a:p>
          <a:p>
            <a:pPr lvl="1">
              <a:lnSpc>
                <a:spcPct val="100000"/>
              </a:lnSpc>
              <a:spcBef>
                <a:spcPts val="1200"/>
              </a:spcBef>
            </a:pPr>
            <a:endParaRPr lang="en-US" sz="2800" dirty="0">
              <a:solidFill>
                <a:schemeClr val="tx2"/>
              </a:solidFill>
            </a:endParaRPr>
          </a:p>
          <a:p>
            <a:pPr>
              <a:lnSpc>
                <a:spcPct val="100000"/>
              </a:lnSpc>
              <a:spcBef>
                <a:spcPts val="1200"/>
              </a:spcBef>
            </a:pPr>
            <a:r>
              <a:rPr lang="en-US" sz="3200" dirty="0">
                <a:solidFill>
                  <a:schemeClr val="tx2"/>
                </a:solidFill>
              </a:rPr>
              <a:t>There were also questions about usage of key categories </a:t>
            </a:r>
            <a:r>
              <a:rPr lang="en-US" sz="2000" dirty="0">
                <a:solidFill>
                  <a:schemeClr val="tx2"/>
                </a:solidFill>
              </a:rPr>
              <a:t>(Automotive, Home Remodelers, Legal, QSR, Shoppers, Urgent Care, Dentist/Eye Care, Voters, Online Sports Betting, Personal Insurance). </a:t>
            </a:r>
            <a:br>
              <a:rPr lang="en-US" sz="2000" dirty="0">
                <a:solidFill>
                  <a:schemeClr val="tx2"/>
                </a:solidFill>
              </a:rPr>
            </a:br>
            <a:r>
              <a:rPr lang="en-US" sz="3200" dirty="0">
                <a:solidFill>
                  <a:schemeClr val="tx2"/>
                </a:solidFill>
              </a:rPr>
              <a:t>This allowed for delineation of media usage and attitudes, by product categories </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5</a:t>
            </a:fld>
            <a:endParaRPr lang="en-US" dirty="0">
              <a:solidFill>
                <a:srgbClr val="1C1C1C"/>
              </a:solidFill>
            </a:endParaRPr>
          </a:p>
        </p:txBody>
      </p:sp>
      <p:sp>
        <p:nvSpPr>
          <p:cNvPr id="3" name="Text Placeholder 2"/>
          <p:cNvSpPr>
            <a:spLocks noGrp="1"/>
          </p:cNvSpPr>
          <p:nvPr>
            <p:ph type="body" sz="quarter" idx="13"/>
          </p:nvPr>
        </p:nvSpPr>
        <p:spPr>
          <a:xfrm>
            <a:off x="388628" y="6558588"/>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036809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53" y="76200"/>
            <a:ext cx="11352809" cy="978729"/>
          </a:xfrm>
        </p:spPr>
        <p:txBody>
          <a:bodyPr/>
          <a:lstStyle/>
          <a:p>
            <a:r>
              <a:rPr lang="en-US" sz="3200" dirty="0"/>
              <a:t>Adults 35+</a:t>
            </a:r>
            <a:br>
              <a:rPr lang="en-US" sz="3200" dirty="0"/>
            </a:br>
            <a:r>
              <a:rPr lang="en-US" sz="3200" dirty="0"/>
              <a:t>Time Spent: TV More Than 5X Higher Than Email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7627" y="6361799"/>
            <a:ext cx="9777453" cy="400110"/>
          </a:xfrm>
        </p:spPr>
        <p:txBody>
          <a:bodyPr/>
          <a:lstStyle/>
          <a:p>
            <a:pPr>
              <a:lnSpc>
                <a:spcPct val="100000"/>
              </a:lnSpc>
            </a:pPr>
            <a:r>
              <a:rPr lang="en-US" dirty="0"/>
              <a:t>Source: GfK TVB Media Comparisons Study 2023. M-S 4A-2A. Adults 35+.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16" name="TextBox 15">
            <a:extLst>
              <a:ext uri="{FF2B5EF4-FFF2-40B4-BE49-F238E27FC236}">
                <a16:creationId xmlns:a16="http://schemas.microsoft.com/office/drawing/2014/main" id="{7E736E7A-DA9D-42D1-99F5-42C32C745A0C}"/>
              </a:ext>
            </a:extLst>
          </p:cNvPr>
          <p:cNvSpPr txBox="1"/>
          <p:nvPr/>
        </p:nvSpPr>
        <p:spPr>
          <a:xfrm>
            <a:off x="4529362" y="1076980"/>
            <a:ext cx="3049190" cy="523220"/>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a:t>
            </a:r>
          </a:p>
          <a:p>
            <a:pPr algn="ctr" rtl="0">
              <a:defRPr sz="1400" b="1" i="0" u="none" strike="noStrike" kern="1200" spc="0" baseline="0">
                <a:solidFill>
                  <a:prstClr val="black"/>
                </a:solidFill>
                <a:latin typeface="+mn-lt"/>
                <a:ea typeface="+mn-ea"/>
                <a:cs typeface="+mn-cs"/>
              </a:defRPr>
            </a:pPr>
            <a:r>
              <a:rPr lang="en-US" sz="1400" b="1" i="0" baseline="0" dirty="0">
                <a:effectLst/>
              </a:rPr>
              <a:t>(In Hours:Minutes)</a:t>
            </a:r>
            <a:endParaRPr lang="en-US" sz="1400" dirty="0">
              <a:effectLst/>
            </a:endParaRPr>
          </a:p>
        </p:txBody>
      </p:sp>
      <p:graphicFrame>
        <p:nvGraphicFramePr>
          <p:cNvPr id="3" name="Chart 2">
            <a:extLst>
              <a:ext uri="{FF2B5EF4-FFF2-40B4-BE49-F238E27FC236}">
                <a16:creationId xmlns:a16="http://schemas.microsoft.com/office/drawing/2014/main" id="{F7B1652D-2F0A-5A5F-F648-C22779DC2C49}"/>
              </a:ext>
            </a:extLst>
          </p:cNvPr>
          <p:cNvGraphicFramePr/>
          <p:nvPr>
            <p:extLst>
              <p:ext uri="{D42A27DB-BD31-4B8C-83A1-F6EECF244321}">
                <p14:modId xmlns:p14="http://schemas.microsoft.com/office/powerpoint/2010/main" val="4268176783"/>
              </p:ext>
            </p:extLst>
          </p:nvPr>
        </p:nvGraphicFramePr>
        <p:xfrm>
          <a:off x="228600" y="1524000"/>
          <a:ext cx="118110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9734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53" y="76200"/>
            <a:ext cx="11352809" cy="978729"/>
          </a:xfrm>
        </p:spPr>
        <p:txBody>
          <a:bodyPr/>
          <a:lstStyle/>
          <a:p>
            <a:r>
              <a:rPr lang="en-US" sz="3200" dirty="0"/>
              <a:t>Adults 25-54</a:t>
            </a:r>
            <a:br>
              <a:rPr lang="en-US" sz="3200" dirty="0"/>
            </a:br>
            <a:r>
              <a:rPr lang="en-US" sz="3200" dirty="0"/>
              <a:t>Reach: TV Highest, Followed by Social Media &amp; Search</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90606" y="6361799"/>
            <a:ext cx="9858294" cy="400110"/>
          </a:xfrm>
        </p:spPr>
        <p:txBody>
          <a:bodyPr/>
          <a:lstStyle/>
          <a:p>
            <a:pPr>
              <a:lnSpc>
                <a:spcPct val="100000"/>
              </a:lnSpc>
            </a:pPr>
            <a:r>
              <a:rPr lang="en-US" dirty="0"/>
              <a:t>Source: GfK TVB Media Comparisons Study 2023. M-S 4A-2A. Adults 25-54.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14" name="TextBox 13">
            <a:extLst>
              <a:ext uri="{FF2B5EF4-FFF2-40B4-BE49-F238E27FC236}">
                <a16:creationId xmlns:a16="http://schemas.microsoft.com/office/drawing/2014/main" id="{C66AA229-515E-483C-BBF5-91A56EB99C43}"/>
              </a:ext>
            </a:extLst>
          </p:cNvPr>
          <p:cNvSpPr txBox="1"/>
          <p:nvPr/>
        </p:nvSpPr>
        <p:spPr>
          <a:xfrm>
            <a:off x="4648200" y="1066800"/>
            <a:ext cx="3049190" cy="307777"/>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 Reached Yesterday</a:t>
            </a:r>
          </a:p>
        </p:txBody>
      </p:sp>
      <p:graphicFrame>
        <p:nvGraphicFramePr>
          <p:cNvPr id="3" name="Chart 2">
            <a:extLst>
              <a:ext uri="{FF2B5EF4-FFF2-40B4-BE49-F238E27FC236}">
                <a16:creationId xmlns:a16="http://schemas.microsoft.com/office/drawing/2014/main" id="{5BEA600F-8092-89ED-FB23-BB2F700A5045}"/>
              </a:ext>
            </a:extLst>
          </p:cNvPr>
          <p:cNvGraphicFramePr/>
          <p:nvPr>
            <p:extLst>
              <p:ext uri="{D42A27DB-BD31-4B8C-83A1-F6EECF244321}">
                <p14:modId xmlns:p14="http://schemas.microsoft.com/office/powerpoint/2010/main" val="3500894891"/>
              </p:ext>
            </p:extLst>
          </p:nvPr>
        </p:nvGraphicFramePr>
        <p:xfrm>
          <a:off x="228600" y="1295400"/>
          <a:ext cx="11811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0470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53" y="76200"/>
            <a:ext cx="11352809" cy="978729"/>
          </a:xfrm>
        </p:spPr>
        <p:txBody>
          <a:bodyPr/>
          <a:lstStyle/>
          <a:p>
            <a:r>
              <a:rPr lang="en-US" sz="3200" dirty="0"/>
              <a:t>Adults 25-54</a:t>
            </a:r>
            <a:br>
              <a:rPr lang="en-US" sz="3200" dirty="0"/>
            </a:br>
            <a:r>
              <a:rPr lang="en-US" sz="3200" dirty="0"/>
              <a:t>Time Spent: TV 4X Higher Than Social Media</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7627" y="6361799"/>
            <a:ext cx="9777453" cy="400110"/>
          </a:xfrm>
        </p:spPr>
        <p:txBody>
          <a:bodyPr/>
          <a:lstStyle/>
          <a:p>
            <a:pPr>
              <a:lnSpc>
                <a:spcPct val="100000"/>
              </a:lnSpc>
            </a:pPr>
            <a:r>
              <a:rPr lang="en-US" dirty="0"/>
              <a:t>Source: GfK TVB Media Comparisons Study 2023. M-S 4A-2A. Adults 25-54.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16" name="TextBox 15">
            <a:extLst>
              <a:ext uri="{FF2B5EF4-FFF2-40B4-BE49-F238E27FC236}">
                <a16:creationId xmlns:a16="http://schemas.microsoft.com/office/drawing/2014/main" id="{7E736E7A-DA9D-42D1-99F5-42C32C745A0C}"/>
              </a:ext>
            </a:extLst>
          </p:cNvPr>
          <p:cNvSpPr txBox="1"/>
          <p:nvPr/>
        </p:nvSpPr>
        <p:spPr>
          <a:xfrm>
            <a:off x="4529362" y="1076980"/>
            <a:ext cx="3049190" cy="523220"/>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a:t>
            </a:r>
          </a:p>
          <a:p>
            <a:pPr algn="ctr" rtl="0">
              <a:defRPr sz="1400" b="1" i="0" u="none" strike="noStrike" kern="1200" spc="0" baseline="0">
                <a:solidFill>
                  <a:prstClr val="black"/>
                </a:solidFill>
                <a:latin typeface="+mn-lt"/>
                <a:ea typeface="+mn-ea"/>
                <a:cs typeface="+mn-cs"/>
              </a:defRPr>
            </a:pPr>
            <a:r>
              <a:rPr lang="en-US" sz="1400" b="1" i="0" baseline="0" dirty="0">
                <a:effectLst/>
              </a:rPr>
              <a:t>(In Hours:Minutes)</a:t>
            </a:r>
            <a:endParaRPr lang="en-US" sz="1400" dirty="0">
              <a:effectLst/>
            </a:endParaRPr>
          </a:p>
        </p:txBody>
      </p:sp>
      <p:graphicFrame>
        <p:nvGraphicFramePr>
          <p:cNvPr id="3" name="Chart 2">
            <a:extLst>
              <a:ext uri="{FF2B5EF4-FFF2-40B4-BE49-F238E27FC236}">
                <a16:creationId xmlns:a16="http://schemas.microsoft.com/office/drawing/2014/main" id="{F7B1652D-2F0A-5A5F-F648-C22779DC2C49}"/>
              </a:ext>
            </a:extLst>
          </p:cNvPr>
          <p:cNvGraphicFramePr/>
          <p:nvPr>
            <p:extLst>
              <p:ext uri="{D42A27DB-BD31-4B8C-83A1-F6EECF244321}">
                <p14:modId xmlns:p14="http://schemas.microsoft.com/office/powerpoint/2010/main" val="727011901"/>
              </p:ext>
            </p:extLst>
          </p:nvPr>
        </p:nvGraphicFramePr>
        <p:xfrm>
          <a:off x="228600" y="1524000"/>
          <a:ext cx="118110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1505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730362" cy="978729"/>
          </a:xfrm>
        </p:spPr>
        <p:txBody>
          <a:bodyPr/>
          <a:lstStyle/>
          <a:p>
            <a:r>
              <a:rPr lang="en-US" sz="3200" dirty="0"/>
              <a:t>Adults 18-34</a:t>
            </a:r>
            <a:br>
              <a:rPr lang="en-US" sz="3200" dirty="0"/>
            </a:br>
            <a:r>
              <a:rPr lang="en-US" sz="3200" dirty="0"/>
              <a:t>Reach: TV Highest, Followed by Social Media &amp; Streaming Video</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7627" y="6361799"/>
            <a:ext cx="9777453" cy="400110"/>
          </a:xfrm>
        </p:spPr>
        <p:txBody>
          <a:bodyPr/>
          <a:lstStyle/>
          <a:p>
            <a:pPr>
              <a:lnSpc>
                <a:spcPct val="100000"/>
              </a:lnSpc>
            </a:pPr>
            <a:r>
              <a:rPr lang="en-US" dirty="0"/>
              <a:t>Source: GfK TVB Media Comparisons Study 2023. M-S 4A-2A. Adults 18-34.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10" name="TextBox 9">
            <a:extLst>
              <a:ext uri="{FF2B5EF4-FFF2-40B4-BE49-F238E27FC236}">
                <a16:creationId xmlns:a16="http://schemas.microsoft.com/office/drawing/2014/main" id="{0ACF3724-9254-4DE5-A557-3B7F1AE30409}"/>
              </a:ext>
            </a:extLst>
          </p:cNvPr>
          <p:cNvSpPr txBox="1"/>
          <p:nvPr/>
        </p:nvSpPr>
        <p:spPr>
          <a:xfrm>
            <a:off x="4648200" y="1140023"/>
            <a:ext cx="3049190" cy="307777"/>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 Reached Yesterday</a:t>
            </a:r>
          </a:p>
        </p:txBody>
      </p:sp>
      <p:graphicFrame>
        <p:nvGraphicFramePr>
          <p:cNvPr id="3" name="Chart 2">
            <a:extLst>
              <a:ext uri="{FF2B5EF4-FFF2-40B4-BE49-F238E27FC236}">
                <a16:creationId xmlns:a16="http://schemas.microsoft.com/office/drawing/2014/main" id="{7A97AB31-8A98-3FFC-1914-CA4F53F0D7B6}"/>
              </a:ext>
            </a:extLst>
          </p:cNvPr>
          <p:cNvGraphicFramePr/>
          <p:nvPr>
            <p:extLst>
              <p:ext uri="{D42A27DB-BD31-4B8C-83A1-F6EECF244321}">
                <p14:modId xmlns:p14="http://schemas.microsoft.com/office/powerpoint/2010/main" val="1949496544"/>
              </p:ext>
            </p:extLst>
          </p:nvPr>
        </p:nvGraphicFramePr>
        <p:xfrm>
          <a:off x="228600" y="1295400"/>
          <a:ext cx="11811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1823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53" y="76200"/>
            <a:ext cx="11352809" cy="978729"/>
          </a:xfrm>
        </p:spPr>
        <p:txBody>
          <a:bodyPr/>
          <a:lstStyle/>
          <a:p>
            <a:r>
              <a:rPr lang="en-US" sz="3200" dirty="0"/>
              <a:t>Adults 18-34</a:t>
            </a:r>
            <a:br>
              <a:rPr lang="en-US" sz="3200" dirty="0"/>
            </a:br>
            <a:r>
              <a:rPr lang="en-US" sz="3200" dirty="0"/>
              <a:t>Time Spent: TV Dramatically Higher Than Any Platform</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7627" y="6381690"/>
            <a:ext cx="9853653" cy="400110"/>
          </a:xfrm>
        </p:spPr>
        <p:txBody>
          <a:bodyPr/>
          <a:lstStyle/>
          <a:p>
            <a:pPr>
              <a:lnSpc>
                <a:spcPct val="100000"/>
              </a:lnSpc>
            </a:pPr>
            <a:r>
              <a:rPr lang="en-US" dirty="0"/>
              <a:t>Source: GfK TVB Media Comparisons Study 2023. M-S 4A-2A. Adults 18-34.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16" name="TextBox 15">
            <a:extLst>
              <a:ext uri="{FF2B5EF4-FFF2-40B4-BE49-F238E27FC236}">
                <a16:creationId xmlns:a16="http://schemas.microsoft.com/office/drawing/2014/main" id="{7E736E7A-DA9D-42D1-99F5-42C32C745A0C}"/>
              </a:ext>
            </a:extLst>
          </p:cNvPr>
          <p:cNvSpPr txBox="1"/>
          <p:nvPr/>
        </p:nvSpPr>
        <p:spPr>
          <a:xfrm>
            <a:off x="4724400" y="1044661"/>
            <a:ext cx="3049190" cy="523220"/>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a:t>
            </a:r>
          </a:p>
          <a:p>
            <a:pPr algn="ctr" rtl="0">
              <a:defRPr sz="1400" b="1" i="0" u="none" strike="noStrike" kern="1200" spc="0" baseline="0">
                <a:solidFill>
                  <a:prstClr val="black"/>
                </a:solidFill>
                <a:latin typeface="+mn-lt"/>
                <a:ea typeface="+mn-ea"/>
                <a:cs typeface="+mn-cs"/>
              </a:defRPr>
            </a:pPr>
            <a:r>
              <a:rPr lang="en-US" sz="1400" b="1" i="0" baseline="0" dirty="0">
                <a:effectLst/>
              </a:rPr>
              <a:t>(In Hours:Minutes)</a:t>
            </a:r>
            <a:endParaRPr lang="en-US" sz="1400" dirty="0">
              <a:effectLst/>
            </a:endParaRPr>
          </a:p>
        </p:txBody>
      </p:sp>
      <p:graphicFrame>
        <p:nvGraphicFramePr>
          <p:cNvPr id="3" name="Chart 2">
            <a:extLst>
              <a:ext uri="{FF2B5EF4-FFF2-40B4-BE49-F238E27FC236}">
                <a16:creationId xmlns:a16="http://schemas.microsoft.com/office/drawing/2014/main" id="{A2C8BD5A-81BA-3121-FFCC-58937E89296A}"/>
              </a:ext>
            </a:extLst>
          </p:cNvPr>
          <p:cNvGraphicFramePr/>
          <p:nvPr>
            <p:extLst>
              <p:ext uri="{D42A27DB-BD31-4B8C-83A1-F6EECF244321}">
                <p14:modId xmlns:p14="http://schemas.microsoft.com/office/powerpoint/2010/main" val="203787217"/>
              </p:ext>
            </p:extLst>
          </p:nvPr>
        </p:nvGraphicFramePr>
        <p:xfrm>
          <a:off x="228600" y="1524001"/>
          <a:ext cx="11811000" cy="4837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1109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Black/African Americans &amp; Hispanics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p:blipFill>
        <p:spPr>
          <a:xfrm>
            <a:off x="6626994" y="1981200"/>
            <a:ext cx="4914900" cy="3276600"/>
          </a:xfrm>
          <a:prstGeom prst="rect">
            <a:avLst/>
          </a:prstGeom>
          <a:noFill/>
          <a:ln>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p:blipFill>
        <p:spPr>
          <a:xfrm>
            <a:off x="676576" y="1981200"/>
            <a:ext cx="4914900" cy="3276600"/>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1089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53" y="164271"/>
            <a:ext cx="11352809" cy="978729"/>
          </a:xfrm>
        </p:spPr>
        <p:txBody>
          <a:bodyPr/>
          <a:lstStyle/>
          <a:p>
            <a:r>
              <a:rPr lang="en-US" sz="3200" dirty="0"/>
              <a:t>TV Has Highest Reach of </a:t>
            </a:r>
            <a:br>
              <a:rPr lang="en-US" sz="3200" dirty="0"/>
            </a:br>
            <a:r>
              <a:rPr lang="en-US" sz="3200" dirty="0"/>
              <a:t>Ad Supported Platforms For Black/African Americans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7627" y="6361799"/>
            <a:ext cx="9372599" cy="400110"/>
          </a:xfrm>
        </p:spPr>
        <p:txBody>
          <a:bodyPr/>
          <a:lstStyle/>
          <a:p>
            <a:pPr>
              <a:lnSpc>
                <a:spcPct val="100000"/>
              </a:lnSpc>
            </a:pPr>
            <a:r>
              <a:rPr lang="en-US" dirty="0"/>
              <a:t>Source: GfK TVB Media Comparisons Study 2023. M-S 4A-2A.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8174C70E-41D2-40F4-A194-0981490E6BDF}"/>
              </a:ext>
            </a:extLst>
          </p:cNvPr>
          <p:cNvSpPr txBox="1"/>
          <p:nvPr/>
        </p:nvSpPr>
        <p:spPr>
          <a:xfrm>
            <a:off x="3049191" y="1076980"/>
            <a:ext cx="6093618" cy="523220"/>
          </a:xfrm>
          <a:prstGeom prst="rect">
            <a:avLst/>
          </a:prstGeom>
          <a:noFill/>
        </p:spPr>
        <p:txBody>
          <a:bodyPr wrap="square">
            <a:spAutoFit/>
          </a:bodyPr>
          <a:lstStyle/>
          <a:p>
            <a:pPr algn="ctr"/>
            <a:r>
              <a:rPr lang="en-US" sz="1400" b="1" dirty="0"/>
              <a:t>Black/African Americans</a:t>
            </a:r>
          </a:p>
          <a:p>
            <a:pPr algn="ctr"/>
            <a:r>
              <a:rPr lang="en-US" sz="1400" b="1" i="0" baseline="0" dirty="0">
                <a:effectLst/>
              </a:rPr>
              <a:t>% Reached Yesterday</a:t>
            </a:r>
          </a:p>
        </p:txBody>
      </p:sp>
      <p:graphicFrame>
        <p:nvGraphicFramePr>
          <p:cNvPr id="3" name="Chart 2">
            <a:extLst>
              <a:ext uri="{FF2B5EF4-FFF2-40B4-BE49-F238E27FC236}">
                <a16:creationId xmlns:a16="http://schemas.microsoft.com/office/drawing/2014/main" id="{B6A9195E-4CE6-9BEE-3DBD-A16E325EC992}"/>
              </a:ext>
            </a:extLst>
          </p:cNvPr>
          <p:cNvGraphicFramePr/>
          <p:nvPr>
            <p:extLst>
              <p:ext uri="{D42A27DB-BD31-4B8C-83A1-F6EECF244321}">
                <p14:modId xmlns:p14="http://schemas.microsoft.com/office/powerpoint/2010/main" val="1144983682"/>
              </p:ext>
            </p:extLst>
          </p:nvPr>
        </p:nvGraphicFramePr>
        <p:xfrm>
          <a:off x="228600" y="1295400"/>
          <a:ext cx="11811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1394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4271"/>
            <a:ext cx="11352809" cy="978729"/>
          </a:xfrm>
        </p:spPr>
        <p:txBody>
          <a:bodyPr/>
          <a:lstStyle/>
          <a:p>
            <a:r>
              <a:rPr lang="en-US" sz="3200" dirty="0"/>
              <a:t>Black/African Americans Spend the Most Time with Television</a:t>
            </a:r>
            <a:br>
              <a:rPr lang="en-US" sz="3200" dirty="0"/>
            </a:br>
            <a:r>
              <a:rPr lang="en-US" sz="3200" dirty="0"/>
              <a:t> of All Ad Supported Platforms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7627" y="6361799"/>
            <a:ext cx="9448799" cy="400110"/>
          </a:xfrm>
        </p:spPr>
        <p:txBody>
          <a:bodyPr/>
          <a:lstStyle/>
          <a:p>
            <a:pPr>
              <a:lnSpc>
                <a:spcPct val="100000"/>
              </a:lnSpc>
            </a:pPr>
            <a:r>
              <a:rPr lang="en-US" dirty="0"/>
              <a:t>Source: GfK TVB Media Comparisons Study 2023. M-S 4A-2A.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7" name="TextBox 6">
            <a:extLst>
              <a:ext uri="{FF2B5EF4-FFF2-40B4-BE49-F238E27FC236}">
                <a16:creationId xmlns:a16="http://schemas.microsoft.com/office/drawing/2014/main" id="{A444AEA6-B3F3-4A6B-9675-4B251ACB72CD}"/>
              </a:ext>
            </a:extLst>
          </p:cNvPr>
          <p:cNvSpPr txBox="1"/>
          <p:nvPr/>
        </p:nvSpPr>
        <p:spPr>
          <a:xfrm>
            <a:off x="3044786" y="1090136"/>
            <a:ext cx="6093618" cy="738664"/>
          </a:xfrm>
          <a:prstGeom prst="rect">
            <a:avLst/>
          </a:prstGeom>
          <a:noFill/>
        </p:spPr>
        <p:txBody>
          <a:bodyPr wrap="square">
            <a:spAutoFit/>
          </a:bodyPr>
          <a:lstStyle/>
          <a:p>
            <a:pPr algn="ctr"/>
            <a:r>
              <a:rPr lang="en-US" sz="1400" b="1" dirty="0"/>
              <a:t>Black/African Americans</a:t>
            </a:r>
          </a:p>
          <a:p>
            <a:pPr algn="ctr" rtl="0">
              <a:defRPr sz="1400" b="1" i="0" u="none" strike="noStrike" kern="1200" spc="0" baseline="0">
                <a:solidFill>
                  <a:srgbClr val="000000"/>
                </a:solidFill>
                <a:latin typeface="+mn-lt"/>
                <a:ea typeface="+mn-ea"/>
                <a:cs typeface="+mn-cs"/>
              </a:defRPr>
            </a:pPr>
            <a:r>
              <a:rPr lang="en-US" sz="1400" b="1" i="0" baseline="0" dirty="0">
                <a:effectLst/>
              </a:rPr>
              <a:t>Daily Time Spent Yesterday</a:t>
            </a:r>
            <a:endParaRPr lang="en-US" sz="1400" dirty="0">
              <a:effectLst/>
            </a:endParaRPr>
          </a:p>
          <a:p>
            <a:pPr algn="ctr" rtl="0">
              <a:defRPr sz="1400" b="1" i="0" u="none" strike="noStrike" kern="1200" spc="0" baseline="0">
                <a:solidFill>
                  <a:srgbClr val="000000"/>
                </a:solidFill>
                <a:latin typeface="+mn-lt"/>
                <a:ea typeface="+mn-ea"/>
                <a:cs typeface="+mn-cs"/>
              </a:defRPr>
            </a:pPr>
            <a:r>
              <a:rPr lang="en-US" sz="1400" b="1" i="0" baseline="0" dirty="0">
                <a:effectLst/>
              </a:rPr>
              <a:t>(In Hours:Minutes)</a:t>
            </a:r>
            <a:endParaRPr lang="en-US" sz="1400" dirty="0">
              <a:effectLst/>
            </a:endParaRPr>
          </a:p>
        </p:txBody>
      </p:sp>
      <p:graphicFrame>
        <p:nvGraphicFramePr>
          <p:cNvPr id="3" name="Chart 2">
            <a:extLst>
              <a:ext uri="{FF2B5EF4-FFF2-40B4-BE49-F238E27FC236}">
                <a16:creationId xmlns:a16="http://schemas.microsoft.com/office/drawing/2014/main" id="{44C3CE9D-5F50-19EF-2CC7-4C9CDC1E016A}"/>
              </a:ext>
            </a:extLst>
          </p:cNvPr>
          <p:cNvGraphicFramePr/>
          <p:nvPr>
            <p:extLst>
              <p:ext uri="{D42A27DB-BD31-4B8C-83A1-F6EECF244321}">
                <p14:modId xmlns:p14="http://schemas.microsoft.com/office/powerpoint/2010/main" val="2498445864"/>
              </p:ext>
            </p:extLst>
          </p:nvPr>
        </p:nvGraphicFramePr>
        <p:xfrm>
          <a:off x="228600" y="1725972"/>
          <a:ext cx="11811000" cy="4674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8331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53" y="164271"/>
            <a:ext cx="11352809" cy="978729"/>
          </a:xfrm>
        </p:spPr>
        <p:txBody>
          <a:bodyPr/>
          <a:lstStyle/>
          <a:p>
            <a:r>
              <a:rPr lang="en-US" sz="3200" dirty="0"/>
              <a:t>TV Has Highest Reach of </a:t>
            </a:r>
            <a:br>
              <a:rPr lang="en-US" sz="3200" dirty="0"/>
            </a:br>
            <a:r>
              <a:rPr lang="en-US" sz="3200" dirty="0"/>
              <a:t>Ad Supported Platforms For Hispanics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7627" y="6361799"/>
            <a:ext cx="9372599" cy="400110"/>
          </a:xfrm>
        </p:spPr>
        <p:txBody>
          <a:bodyPr/>
          <a:lstStyle/>
          <a:p>
            <a:pPr>
              <a:lnSpc>
                <a:spcPct val="100000"/>
              </a:lnSpc>
            </a:pPr>
            <a:r>
              <a:rPr lang="en-US" dirty="0"/>
              <a:t>Source: GfK TVB Media Comparisons Study 2023. M-S 4A-2A.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9" name="TextBox 8">
            <a:extLst>
              <a:ext uri="{FF2B5EF4-FFF2-40B4-BE49-F238E27FC236}">
                <a16:creationId xmlns:a16="http://schemas.microsoft.com/office/drawing/2014/main" id="{60090305-9DAD-4D36-AC92-57F7C3D0EBAF}"/>
              </a:ext>
            </a:extLst>
          </p:cNvPr>
          <p:cNvSpPr txBox="1"/>
          <p:nvPr/>
        </p:nvSpPr>
        <p:spPr>
          <a:xfrm>
            <a:off x="4496991" y="1096540"/>
            <a:ext cx="3198018" cy="523220"/>
          </a:xfrm>
          <a:prstGeom prst="rect">
            <a:avLst/>
          </a:prstGeom>
          <a:noFill/>
        </p:spPr>
        <p:txBody>
          <a:bodyPr wrap="square">
            <a:spAutoFit/>
          </a:bodyPr>
          <a:lstStyle/>
          <a:p>
            <a:pPr algn="ctr"/>
            <a:r>
              <a:rPr lang="en-US" sz="1400" b="1" dirty="0"/>
              <a:t>Hispanics</a:t>
            </a:r>
          </a:p>
          <a:p>
            <a:pPr algn="ctr"/>
            <a:r>
              <a:rPr lang="en-US" sz="1400" b="1" i="0" baseline="0" dirty="0">
                <a:effectLst/>
              </a:rPr>
              <a:t>% Reached Yesterday</a:t>
            </a:r>
          </a:p>
        </p:txBody>
      </p:sp>
      <p:graphicFrame>
        <p:nvGraphicFramePr>
          <p:cNvPr id="3" name="Chart 2">
            <a:extLst>
              <a:ext uri="{FF2B5EF4-FFF2-40B4-BE49-F238E27FC236}">
                <a16:creationId xmlns:a16="http://schemas.microsoft.com/office/drawing/2014/main" id="{1ADCD5F8-85B5-E6F5-EE15-3D192D59EF1F}"/>
              </a:ext>
            </a:extLst>
          </p:cNvPr>
          <p:cNvGraphicFramePr/>
          <p:nvPr>
            <p:extLst>
              <p:ext uri="{D42A27DB-BD31-4B8C-83A1-F6EECF244321}">
                <p14:modId xmlns:p14="http://schemas.microsoft.com/office/powerpoint/2010/main" val="316899480"/>
              </p:ext>
            </p:extLst>
          </p:nvPr>
        </p:nvGraphicFramePr>
        <p:xfrm>
          <a:off x="228600" y="1371600"/>
          <a:ext cx="11811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4965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1"/>
            <a:ext cx="11352809" cy="978729"/>
          </a:xfrm>
        </p:spPr>
        <p:txBody>
          <a:bodyPr/>
          <a:lstStyle/>
          <a:p>
            <a:r>
              <a:rPr lang="en-US" sz="3200" dirty="0"/>
              <a:t>Hispanics Spend the Most Time with Television</a:t>
            </a:r>
            <a:br>
              <a:rPr lang="en-US" sz="3200" dirty="0"/>
            </a:br>
            <a:r>
              <a:rPr lang="en-US" sz="3200" dirty="0"/>
              <a:t> of All Ad Supported Platforms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7627" y="6355080"/>
            <a:ext cx="9448799" cy="400110"/>
          </a:xfrm>
        </p:spPr>
        <p:txBody>
          <a:bodyPr/>
          <a:lstStyle/>
          <a:p>
            <a:pPr>
              <a:lnSpc>
                <a:spcPct val="100000"/>
              </a:lnSpc>
            </a:pPr>
            <a:r>
              <a:rPr lang="en-US" dirty="0"/>
              <a:t>Source: GfK TVB Media Comparisons Study 2023. M-S 4A-2A.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9" name="TextBox 8">
            <a:extLst>
              <a:ext uri="{FF2B5EF4-FFF2-40B4-BE49-F238E27FC236}">
                <a16:creationId xmlns:a16="http://schemas.microsoft.com/office/drawing/2014/main" id="{75475DDC-3738-43C1-B108-FC938DFCEA8D}"/>
              </a:ext>
            </a:extLst>
          </p:cNvPr>
          <p:cNvSpPr txBox="1"/>
          <p:nvPr/>
        </p:nvSpPr>
        <p:spPr>
          <a:xfrm>
            <a:off x="3049190" y="1066800"/>
            <a:ext cx="6093618" cy="738664"/>
          </a:xfrm>
          <a:prstGeom prst="rect">
            <a:avLst/>
          </a:prstGeom>
          <a:noFill/>
        </p:spPr>
        <p:txBody>
          <a:bodyPr wrap="square">
            <a:spAutoFit/>
          </a:bodyPr>
          <a:lstStyle/>
          <a:p>
            <a:pPr algn="ctr"/>
            <a:r>
              <a:rPr lang="en-US" sz="1400" b="1" dirty="0"/>
              <a:t>Hispanics</a:t>
            </a:r>
          </a:p>
          <a:p>
            <a:pPr algn="ctr" rtl="0">
              <a:defRPr sz="1400" b="1" i="0" u="none" strike="noStrike" kern="1200" spc="0" baseline="0">
                <a:solidFill>
                  <a:srgbClr val="000000"/>
                </a:solidFill>
                <a:latin typeface="+mn-lt"/>
                <a:ea typeface="+mn-ea"/>
                <a:cs typeface="+mn-cs"/>
              </a:defRPr>
            </a:pPr>
            <a:r>
              <a:rPr lang="en-US" sz="1400" b="1" i="0" baseline="0" dirty="0">
                <a:effectLst/>
              </a:rPr>
              <a:t>Daily Time Spent Yesterday</a:t>
            </a:r>
            <a:endParaRPr lang="en-US" sz="1400" dirty="0">
              <a:effectLst/>
            </a:endParaRPr>
          </a:p>
          <a:p>
            <a:pPr algn="ctr" rtl="0">
              <a:defRPr sz="1400" b="1" i="0" u="none" strike="noStrike" kern="1200" spc="0" baseline="0">
                <a:solidFill>
                  <a:srgbClr val="000000"/>
                </a:solidFill>
                <a:latin typeface="+mn-lt"/>
                <a:ea typeface="+mn-ea"/>
                <a:cs typeface="+mn-cs"/>
              </a:defRPr>
            </a:pPr>
            <a:r>
              <a:rPr lang="en-US" sz="1400" b="1" i="0" baseline="0" dirty="0">
                <a:effectLst/>
              </a:rPr>
              <a:t>(In Hours:Minutes)</a:t>
            </a:r>
            <a:endParaRPr lang="en-US" sz="1400" dirty="0">
              <a:effectLst/>
            </a:endParaRPr>
          </a:p>
        </p:txBody>
      </p:sp>
      <p:graphicFrame>
        <p:nvGraphicFramePr>
          <p:cNvPr id="3" name="Chart 2">
            <a:extLst>
              <a:ext uri="{FF2B5EF4-FFF2-40B4-BE49-F238E27FC236}">
                <a16:creationId xmlns:a16="http://schemas.microsoft.com/office/drawing/2014/main" id="{A2EBBCFE-E57D-97EA-2278-B91F08729367}"/>
              </a:ext>
            </a:extLst>
          </p:cNvPr>
          <p:cNvGraphicFramePr/>
          <p:nvPr>
            <p:extLst>
              <p:ext uri="{D42A27DB-BD31-4B8C-83A1-F6EECF244321}">
                <p14:modId xmlns:p14="http://schemas.microsoft.com/office/powerpoint/2010/main" val="3069410561"/>
              </p:ext>
            </p:extLst>
          </p:nvPr>
        </p:nvGraphicFramePr>
        <p:xfrm>
          <a:off x="228600" y="1729264"/>
          <a:ext cx="11811000" cy="4671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441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669724"/>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14" name="Group 13">
            <a:extLst>
              <a:ext uri="{FF2B5EF4-FFF2-40B4-BE49-F238E27FC236}">
                <a16:creationId xmlns:a16="http://schemas.microsoft.com/office/drawing/2014/main" id="{EB0B47A2-B444-2C75-1129-29633B9D9BAA}"/>
              </a:ext>
            </a:extLst>
          </p:cNvPr>
          <p:cNvGrpSpPr/>
          <p:nvPr/>
        </p:nvGrpSpPr>
        <p:grpSpPr>
          <a:xfrm>
            <a:off x="2209800" y="2514600"/>
            <a:ext cx="7772400" cy="2473720"/>
            <a:chOff x="2590800" y="2514600"/>
            <a:chExt cx="7772400" cy="2473720"/>
          </a:xfrm>
        </p:grpSpPr>
        <p:pic>
          <p:nvPicPr>
            <p:cNvPr id="10" name="Picture 9">
              <a:extLst>
                <a:ext uri="{FF2B5EF4-FFF2-40B4-BE49-F238E27FC236}">
                  <a16:creationId xmlns:a16="http://schemas.microsoft.com/office/drawing/2014/main" id="{0AD289B6-1ED9-E2F7-F0C9-501AEDA24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908" y="2514600"/>
              <a:ext cx="3298292" cy="2473720"/>
            </a:xfrm>
            <a:prstGeom prst="rect">
              <a:avLst/>
            </a:prstGeom>
            <a:noFill/>
            <a:ln>
              <a:solidFill>
                <a:schemeClr val="tx2"/>
              </a:solidFill>
            </a:ln>
            <a:effectLst>
              <a:innerShdw blurRad="114300">
                <a:prstClr val="black"/>
              </a:innerShdw>
            </a:effectLst>
          </p:spPr>
        </p:pic>
        <p:pic>
          <p:nvPicPr>
            <p:cNvPr id="12" name="Picture 11">
              <a:extLst>
                <a:ext uri="{FF2B5EF4-FFF2-40B4-BE49-F238E27FC236}">
                  <a16:creationId xmlns:a16="http://schemas.microsoft.com/office/drawing/2014/main" id="{C4915A19-D3BB-7EDF-9273-8EF2FF9B85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r="3574" b="4743"/>
            <a:stretch/>
          </p:blipFill>
          <p:spPr>
            <a:xfrm>
              <a:off x="2590800" y="2514600"/>
              <a:ext cx="3298292" cy="2473720"/>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F3784C34-738D-B82C-A4AF-595187F9165E}"/>
              </a:ext>
            </a:extLst>
          </p:cNvPr>
          <p:cNvGrpSpPr/>
          <p:nvPr/>
        </p:nvGrpSpPr>
        <p:grpSpPr>
          <a:xfrm>
            <a:off x="152400" y="3714155"/>
            <a:ext cx="11887200" cy="2756807"/>
            <a:chOff x="152400" y="3714155"/>
            <a:chExt cx="11887200" cy="2756807"/>
          </a:xfrm>
        </p:grpSpPr>
        <p:pic>
          <p:nvPicPr>
            <p:cNvPr id="26" name="Picture 25">
              <a:extLst>
                <a:ext uri="{FF2B5EF4-FFF2-40B4-BE49-F238E27FC236}">
                  <a16:creationId xmlns:a16="http://schemas.microsoft.com/office/drawing/2014/main" id="{D4D132A7-B9F2-E2B1-3B2A-8AD99DF26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7682" y="4654238"/>
              <a:ext cx="3121195" cy="1816724"/>
            </a:xfrm>
            <a:prstGeom prst="rect">
              <a:avLst/>
            </a:prstGeom>
            <a:ln w="19050">
              <a:solidFill>
                <a:schemeClr val="tx1"/>
              </a:solidFill>
            </a:ln>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016EA891-257A-02B8-0AB8-46A9B85471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258" y="4654238"/>
              <a:ext cx="3121195" cy="1816724"/>
            </a:xfrm>
            <a:prstGeom prst="rect">
              <a:avLst/>
            </a:prstGeom>
            <a:ln w="19050">
              <a:solidFill>
                <a:schemeClr val="tx1"/>
              </a:solidFill>
            </a:ln>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59722355-9C7B-A4E5-2897-FD7A1C10CC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8405" y="3714155"/>
              <a:ext cx="3121195" cy="1816724"/>
            </a:xfrm>
            <a:prstGeom prst="rect">
              <a:avLst/>
            </a:prstGeom>
            <a:ln w="19050">
              <a:solidFill>
                <a:schemeClr val="tx1"/>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A1F80474-A91D-3553-091B-ADA1ADF38C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3714155"/>
              <a:ext cx="3121195" cy="1816724"/>
            </a:xfrm>
            <a:prstGeom prst="rect">
              <a:avLst/>
            </a:prstGeom>
            <a:ln w="19050">
              <a:solidFill>
                <a:schemeClr val="tx1"/>
              </a:solidFill>
            </a:ln>
            <a:effectLst>
              <a:outerShdw blurRad="50800" dist="38100" dir="2700000" algn="tl" rotWithShape="0">
                <a:prstClr val="black">
                  <a:alpha val="40000"/>
                </a:prstClr>
              </a:outerShdw>
            </a:effectLst>
          </p:spPr>
        </p:pic>
      </p:grpSp>
      <p:sp>
        <p:nvSpPr>
          <p:cNvPr id="25" name="Title 1"/>
          <p:cNvSpPr>
            <a:spLocks noGrp="1"/>
          </p:cNvSpPr>
          <p:nvPr>
            <p:ph type="title"/>
          </p:nvPr>
        </p:nvSpPr>
        <p:spPr/>
        <p:txBody>
          <a:bodyPr/>
          <a:lstStyle/>
          <a:p>
            <a:r>
              <a:rPr lang="en-US" dirty="0"/>
              <a:t>Categories</a:t>
            </a:r>
          </a:p>
        </p:txBody>
      </p:sp>
      <p:pic>
        <p:nvPicPr>
          <p:cNvPr id="13" name="Picture 12">
            <a:extLst>
              <a:ext uri="{FF2B5EF4-FFF2-40B4-BE49-F238E27FC236}">
                <a16:creationId xmlns:a16="http://schemas.microsoft.com/office/drawing/2014/main" id="{028207E0-8091-58CD-3C1B-EB714A803E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7589" y="175973"/>
            <a:ext cx="3121195" cy="1816724"/>
          </a:xfrm>
          <a:prstGeom prst="rect">
            <a:avLst/>
          </a:prstGeom>
          <a:ln w="19050">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FB67C84-5CF4-CF67-32AF-ABEEDD5C91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4196" y="175973"/>
            <a:ext cx="3121195" cy="1816724"/>
          </a:xfrm>
          <a:prstGeom prst="rect">
            <a:avLst/>
          </a:prstGeom>
          <a:ln w="19050">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F2EA95C-73A2-2CB3-CB2E-26E1C5761F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35402" y="875144"/>
            <a:ext cx="3121195" cy="1816724"/>
          </a:xfrm>
          <a:prstGeom prst="rect">
            <a:avLst/>
          </a:prstGeom>
          <a:ln w="19050">
            <a:solidFill>
              <a:schemeClr val="tx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A07E749-23AB-53BE-6C41-89B155B29C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71436" y="2499882"/>
            <a:ext cx="3121195" cy="1816724"/>
          </a:xfrm>
          <a:prstGeom prst="rect">
            <a:avLst/>
          </a:prstGeom>
          <a:ln w="19050">
            <a:solidFill>
              <a:schemeClr val="tx1"/>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10E9BA2E-5578-9500-3A55-BACC1614A4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18859" y="2499882"/>
            <a:ext cx="3121195" cy="1816724"/>
          </a:xfrm>
          <a:prstGeom prst="rect">
            <a:avLst/>
          </a:prstGeom>
          <a:ln w="19050">
            <a:solidFill>
              <a:schemeClr val="tx1"/>
            </a:solidFill>
          </a:ln>
          <a:effectLst>
            <a:outerShdw blurRad="50800" dist="38100" dir="2700000" algn="tl" rotWithShape="0">
              <a:prstClr val="black">
                <a:alpha val="40000"/>
              </a:prstClr>
            </a:outerShdw>
          </a:effectLst>
        </p:spPr>
      </p:pic>
      <p:grpSp>
        <p:nvGrpSpPr>
          <p:cNvPr id="33" name="Group 32">
            <a:extLst>
              <a:ext uri="{FF2B5EF4-FFF2-40B4-BE49-F238E27FC236}">
                <a16:creationId xmlns:a16="http://schemas.microsoft.com/office/drawing/2014/main" id="{5E5B34F5-3CC8-84F4-25A7-90FA92B7965F}"/>
              </a:ext>
            </a:extLst>
          </p:cNvPr>
          <p:cNvGrpSpPr/>
          <p:nvPr/>
        </p:nvGrpSpPr>
        <p:grpSpPr>
          <a:xfrm>
            <a:off x="520916" y="1552872"/>
            <a:ext cx="11186176" cy="1816724"/>
            <a:chOff x="389976" y="1552872"/>
            <a:chExt cx="11186176" cy="1816724"/>
          </a:xfrm>
        </p:grpSpPr>
        <p:pic>
          <p:nvPicPr>
            <p:cNvPr id="17" name="Picture 16">
              <a:extLst>
                <a:ext uri="{FF2B5EF4-FFF2-40B4-BE49-F238E27FC236}">
                  <a16:creationId xmlns:a16="http://schemas.microsoft.com/office/drawing/2014/main" id="{59DFE3BA-2213-0E2F-456A-3D29B128BDE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54957" y="1552872"/>
              <a:ext cx="3121195" cy="1816724"/>
            </a:xfrm>
            <a:prstGeom prst="rect">
              <a:avLst/>
            </a:prstGeom>
            <a:ln w="19050">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63C996B-BAB8-CD32-A12F-C5566C2534D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9976" y="1552872"/>
              <a:ext cx="3121195" cy="1816724"/>
            </a:xfrm>
            <a:prstGeom prst="rect">
              <a:avLst/>
            </a:prstGeom>
            <a:ln w="19050">
              <a:solidFill>
                <a:schemeClr val="tx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311172627"/>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635001" y="999391"/>
          <a:ext cx="10972799" cy="54642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1447800" y="999391"/>
          <a:ext cx="10972799" cy="548640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533400" y="129671"/>
            <a:ext cx="11352809" cy="1089529"/>
          </a:xfrm>
        </p:spPr>
        <p:txBody>
          <a:bodyPr/>
          <a:lstStyle/>
          <a:p>
            <a:r>
              <a:rPr lang="en-US" sz="3600" dirty="0"/>
              <a:t>Broadcast TV is TV’s Primary </a:t>
            </a:r>
            <a:br>
              <a:rPr lang="en-US" sz="3600" dirty="0"/>
            </a:br>
            <a:r>
              <a:rPr lang="en-US" sz="3600" dirty="0"/>
              <a:t>Reach Engine For Key Categories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61</a:t>
            </a:fld>
            <a:endParaRPr lang="en-US" dirty="0"/>
          </a:p>
        </p:txBody>
      </p:sp>
      <p:sp>
        <p:nvSpPr>
          <p:cNvPr id="5" name="Text Placeholder 4"/>
          <p:cNvSpPr>
            <a:spLocks noGrp="1"/>
          </p:cNvSpPr>
          <p:nvPr>
            <p:ph type="body" sz="quarter" idx="13"/>
          </p:nvPr>
        </p:nvSpPr>
        <p:spPr>
          <a:xfrm>
            <a:off x="392268" y="6561557"/>
            <a:ext cx="8610599" cy="230832"/>
          </a:xfrm>
        </p:spPr>
        <p:txBody>
          <a:bodyPr/>
          <a:lstStyle/>
          <a:p>
            <a:r>
              <a:rPr lang="en-US" dirty="0"/>
              <a:t>Source: GfK TVB Media Comparisons Study 2023. M-S 4A-2A. Persons 18+. </a:t>
            </a:r>
            <a:endParaRPr lang="en-US" dirty="0">
              <a:solidFill>
                <a:srgbClr val="FF0000"/>
              </a:solidFill>
            </a:endParaRPr>
          </a:p>
        </p:txBody>
      </p:sp>
    </p:spTree>
    <p:extLst>
      <p:ext uri="{BB962C8B-B14F-4D97-AF65-F5344CB8AC3E}">
        <p14:creationId xmlns:p14="http://schemas.microsoft.com/office/powerpoint/2010/main" val="1200426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62</a:t>
            </a:fld>
            <a:endParaRPr lang="en-US" dirty="0"/>
          </a:p>
        </p:txBody>
      </p:sp>
      <p:sp>
        <p:nvSpPr>
          <p:cNvPr id="5" name="Text Placeholder 4"/>
          <p:cNvSpPr>
            <a:spLocks noGrp="1"/>
          </p:cNvSpPr>
          <p:nvPr>
            <p:ph type="body" sz="quarter" idx="13"/>
          </p:nvPr>
        </p:nvSpPr>
        <p:spPr>
          <a:xfrm>
            <a:off x="388959" y="6561557"/>
            <a:ext cx="8610599" cy="230832"/>
          </a:xfrm>
        </p:spPr>
        <p:txBody>
          <a:bodyPr/>
          <a:lstStyle/>
          <a:p>
            <a:r>
              <a:rPr lang="en-US" dirty="0"/>
              <a:t>Source: GfK TVB Media Comparisons Study 2023. M-S 4A-2A. Persons 18+ Car Buyers.</a:t>
            </a:r>
          </a:p>
        </p:txBody>
      </p:sp>
      <p:graphicFrame>
        <p:nvGraphicFramePr>
          <p:cNvPr id="7" name="Chart 6"/>
          <p:cNvGraphicFramePr/>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07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63</a:t>
            </a:fld>
            <a:endParaRPr lang="en-US" dirty="0"/>
          </a:p>
        </p:txBody>
      </p:sp>
      <p:sp>
        <p:nvSpPr>
          <p:cNvPr id="5" name="Text Placeholder 4"/>
          <p:cNvSpPr>
            <a:spLocks noGrp="1"/>
          </p:cNvSpPr>
          <p:nvPr>
            <p:ph type="body" sz="quarter" idx="13"/>
          </p:nvPr>
        </p:nvSpPr>
        <p:spPr>
          <a:xfrm>
            <a:off x="388959" y="6561557"/>
            <a:ext cx="8610599" cy="230832"/>
          </a:xfrm>
        </p:spPr>
        <p:txBody>
          <a:bodyPr/>
          <a:lstStyle/>
          <a:p>
            <a:r>
              <a:rPr lang="en-US" dirty="0"/>
              <a:t>Source: GfK TVB Media Comparisons Study 2023. M-S 4A-2A. Persons 18+ Dentist/Eye Doctor visitors.</a:t>
            </a:r>
          </a:p>
        </p:txBody>
      </p:sp>
      <p:graphicFrame>
        <p:nvGraphicFramePr>
          <p:cNvPr id="7" name="Chart 6"/>
          <p:cNvGraphicFramePr/>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832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8871"/>
            <a:ext cx="11543805" cy="1200329"/>
          </a:xfrm>
        </p:spPr>
        <p:txBody>
          <a:bodyPr/>
          <a:lstStyle/>
          <a:p>
            <a:r>
              <a:rPr lang="en-US" dirty="0"/>
              <a:t>Home Remodelers Spend the </a:t>
            </a:r>
            <a:br>
              <a:rPr lang="en-US" dirty="0"/>
            </a:br>
            <a:r>
              <a:rPr lang="en-US" dirty="0"/>
              <a:t>Most Time with Television </a:t>
            </a:r>
          </a:p>
        </p:txBody>
      </p:sp>
      <p:sp>
        <p:nvSpPr>
          <p:cNvPr id="4" name="Slide Number Placeholder 3"/>
          <p:cNvSpPr>
            <a:spLocks noGrp="1"/>
          </p:cNvSpPr>
          <p:nvPr>
            <p:ph type="sldNum" sz="quarter" idx="12"/>
          </p:nvPr>
        </p:nvSpPr>
        <p:spPr>
          <a:xfrm>
            <a:off x="11125199" y="6380100"/>
            <a:ext cx="988621" cy="365125"/>
          </a:xfrm>
        </p:spPr>
        <p:txBody>
          <a:bodyPr/>
          <a:lstStyle/>
          <a:p>
            <a:fld id="{BB88B489-69ED-4F0A-A940-13A5E0BFFCBC}" type="slidenum">
              <a:rPr lang="en-US" smtClean="0"/>
              <a:pPr/>
              <a:t>64</a:t>
            </a:fld>
            <a:endParaRPr lang="en-US" dirty="0"/>
          </a:p>
        </p:txBody>
      </p:sp>
      <p:sp>
        <p:nvSpPr>
          <p:cNvPr id="5" name="Text Placeholder 4"/>
          <p:cNvSpPr>
            <a:spLocks noGrp="1"/>
          </p:cNvSpPr>
          <p:nvPr>
            <p:ph type="body" sz="quarter" idx="13"/>
          </p:nvPr>
        </p:nvSpPr>
        <p:spPr>
          <a:xfrm>
            <a:off x="388619" y="6227802"/>
            <a:ext cx="8115301" cy="553998"/>
          </a:xfrm>
        </p:spPr>
        <p:txBody>
          <a:bodyPr/>
          <a:lstStyle/>
          <a:p>
            <a:r>
              <a:rPr lang="en-US" dirty="0"/>
              <a:t>Source: GfK TVB Media Comparisons Study 2023. M-S 4A-2A. Persons 18+ Plan to remodel any portion of current home in next year: Yes.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6" name="Chart 5">
            <a:extLst>
              <a:ext uri="{FF2B5EF4-FFF2-40B4-BE49-F238E27FC236}">
                <a16:creationId xmlns:a16="http://schemas.microsoft.com/office/drawing/2014/main" id="{4CC447F9-4B3C-E4F6-89A0-87B83B37E409}"/>
              </a:ext>
            </a:extLst>
          </p:cNvPr>
          <p:cNvGraphicFramePr/>
          <p:nvPr>
            <p:extLst>
              <p:ext uri="{D42A27DB-BD31-4B8C-83A1-F6EECF244321}">
                <p14:modId xmlns:p14="http://schemas.microsoft.com/office/powerpoint/2010/main" val="4009595999"/>
              </p:ext>
            </p:extLst>
          </p:nvPr>
        </p:nvGraphicFramePr>
        <p:xfrm>
          <a:off x="228600" y="1219200"/>
          <a:ext cx="11811000" cy="50086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26834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590931"/>
          </a:xfrm>
        </p:spPr>
        <p:txBody>
          <a:bodyPr/>
          <a:lstStyle/>
          <a:p>
            <a:r>
              <a:rPr lang="en-US" sz="3600" dirty="0"/>
              <a:t>TV Ads Top Motivator to Learn More About Products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65</a:t>
            </a:fld>
            <a:endParaRPr lang="en-US" dirty="0">
              <a:solidFill>
                <a:prstClr val="black"/>
              </a:solidFill>
            </a:endParaRPr>
          </a:p>
        </p:txBody>
      </p:sp>
      <p:sp>
        <p:nvSpPr>
          <p:cNvPr id="5" name="Text Placeholder 4"/>
          <p:cNvSpPr>
            <a:spLocks noGrp="1"/>
          </p:cNvSpPr>
          <p:nvPr>
            <p:ph type="body" sz="quarter" idx="13"/>
          </p:nvPr>
        </p:nvSpPr>
        <p:spPr>
          <a:xfrm>
            <a:off x="387627" y="6184058"/>
            <a:ext cx="9501413" cy="553998"/>
          </a:xfrm>
        </p:spPr>
        <p:txBody>
          <a:bodyPr/>
          <a:lstStyle/>
          <a:p>
            <a:pPr eaLnBrk="0" hangingPunct="0">
              <a:lnSpc>
                <a:spcPct val="100000"/>
              </a:lnSpc>
            </a:pPr>
            <a:r>
              <a:rPr lang="en-US" dirty="0"/>
              <a:t>Source: GfK TVB Media Comparisons Study 2023. Persons 18+. </a:t>
            </a:r>
            <a:br>
              <a:rPr lang="en-US" dirty="0"/>
            </a:br>
            <a:r>
              <a:rPr lang="en-US" dirty="0"/>
              <a:t>QO2 -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sp>
        <p:nvSpPr>
          <p:cNvPr id="26" name="TextBox 25"/>
          <p:cNvSpPr txBox="1"/>
          <p:nvPr/>
        </p:nvSpPr>
        <p:spPr>
          <a:xfrm>
            <a:off x="7327381" y="914400"/>
            <a:ext cx="2032929" cy="400110"/>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rPr>
              <a:t>Online Shoppers</a:t>
            </a:r>
          </a:p>
        </p:txBody>
      </p:sp>
      <p:graphicFrame>
        <p:nvGraphicFramePr>
          <p:cNvPr id="27" name="Chart 26"/>
          <p:cNvGraphicFramePr/>
          <p:nvPr>
            <p:extLst>
              <p:ext uri="{D42A27DB-BD31-4B8C-83A1-F6EECF244321}">
                <p14:modId xmlns:p14="http://schemas.microsoft.com/office/powerpoint/2010/main" val="1061238899"/>
              </p:ext>
            </p:extLst>
          </p:nvPr>
        </p:nvGraphicFramePr>
        <p:xfrm>
          <a:off x="304803" y="3908330"/>
          <a:ext cx="5791197" cy="20763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p:nvPr>
            <p:extLst>
              <p:ext uri="{D42A27DB-BD31-4B8C-83A1-F6EECF244321}">
                <p14:modId xmlns:p14="http://schemas.microsoft.com/office/powerpoint/2010/main" val="314641134"/>
              </p:ext>
            </p:extLst>
          </p:nvPr>
        </p:nvGraphicFramePr>
        <p:xfrm>
          <a:off x="6019799" y="1232389"/>
          <a:ext cx="5593770" cy="2076357"/>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p:cNvSpPr txBox="1"/>
          <p:nvPr/>
        </p:nvSpPr>
        <p:spPr>
          <a:xfrm>
            <a:off x="7250686" y="3617012"/>
            <a:ext cx="2303836" cy="400110"/>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rPr>
              <a:t>QSR/Casual Dining</a:t>
            </a:r>
          </a:p>
        </p:txBody>
      </p:sp>
      <p:graphicFrame>
        <p:nvGraphicFramePr>
          <p:cNvPr id="36" name="Chart 35"/>
          <p:cNvGraphicFramePr/>
          <p:nvPr>
            <p:extLst>
              <p:ext uri="{D42A27DB-BD31-4B8C-83A1-F6EECF244321}">
                <p14:modId xmlns:p14="http://schemas.microsoft.com/office/powerpoint/2010/main" val="525637899"/>
              </p:ext>
            </p:extLst>
          </p:nvPr>
        </p:nvGraphicFramePr>
        <p:xfrm>
          <a:off x="5943598" y="3945870"/>
          <a:ext cx="5715002" cy="2096137"/>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2047785" y="819090"/>
            <a:ext cx="2241319" cy="400110"/>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rPr>
              <a:t>In-Store Shoppers</a:t>
            </a:r>
          </a:p>
        </p:txBody>
      </p:sp>
      <p:graphicFrame>
        <p:nvGraphicFramePr>
          <p:cNvPr id="14" name="Chart 13"/>
          <p:cNvGraphicFramePr/>
          <p:nvPr>
            <p:extLst>
              <p:ext uri="{D42A27DB-BD31-4B8C-83A1-F6EECF244321}">
                <p14:modId xmlns:p14="http://schemas.microsoft.com/office/powerpoint/2010/main" val="412489963"/>
              </p:ext>
            </p:extLst>
          </p:nvPr>
        </p:nvGraphicFramePr>
        <p:xfrm>
          <a:off x="536294" y="1189417"/>
          <a:ext cx="5562598" cy="2081789"/>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CBB025FE-F06F-381E-EBE7-1E73AB28F733}"/>
              </a:ext>
            </a:extLst>
          </p:cNvPr>
          <p:cNvSpPr txBox="1"/>
          <p:nvPr/>
        </p:nvSpPr>
        <p:spPr>
          <a:xfrm>
            <a:off x="1776592" y="3543263"/>
            <a:ext cx="2342308" cy="40011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rPr>
              <a:t>Personal Insurance</a:t>
            </a:r>
          </a:p>
        </p:txBody>
      </p:sp>
    </p:spTree>
    <p:extLst>
      <p:ext uri="{BB962C8B-B14F-4D97-AF65-F5344CB8AC3E}">
        <p14:creationId xmlns:p14="http://schemas.microsoft.com/office/powerpoint/2010/main" val="2278883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 Reach and Time Spent</a:t>
            </a:r>
          </a:p>
        </p:txBody>
      </p:sp>
      <p:sp>
        <p:nvSpPr>
          <p:cNvPr id="3" name="Content Placeholder 2"/>
          <p:cNvSpPr>
            <a:spLocks noGrp="1"/>
          </p:cNvSpPr>
          <p:nvPr>
            <p:ph idx="1"/>
          </p:nvPr>
        </p:nvSpPr>
        <p:spPr>
          <a:xfrm>
            <a:off x="403553" y="1054546"/>
            <a:ext cx="11255047" cy="4889054"/>
          </a:xfrm>
        </p:spPr>
        <p:txBody>
          <a:bodyPr>
            <a:noAutofit/>
          </a:bodyPr>
          <a:lstStyle/>
          <a:p>
            <a:pPr marL="290513" indent="-290513">
              <a:lnSpc>
                <a:spcPct val="100000"/>
              </a:lnSpc>
              <a:spcBef>
                <a:spcPts val="2400"/>
              </a:spcBef>
            </a:pPr>
            <a:r>
              <a:rPr lang="en-US" sz="2400" dirty="0"/>
              <a:t>TV has the highest reach and time spent of all media platforms studied.</a:t>
            </a:r>
          </a:p>
          <a:p>
            <a:pPr marL="290513" indent="-290513">
              <a:lnSpc>
                <a:spcPct val="100000"/>
              </a:lnSpc>
              <a:spcBef>
                <a:spcPts val="2400"/>
              </a:spcBef>
            </a:pPr>
            <a:r>
              <a:rPr lang="en-US" sz="2400" dirty="0"/>
              <a:t>Most TV viewers are reached through broadcast TV.</a:t>
            </a:r>
          </a:p>
          <a:p>
            <a:pPr marL="290513" indent="-290513">
              <a:lnSpc>
                <a:spcPct val="100000"/>
              </a:lnSpc>
              <a:spcBef>
                <a:spcPts val="2400"/>
              </a:spcBef>
            </a:pPr>
            <a:r>
              <a:rPr lang="en-US" sz="2400" dirty="0"/>
              <a:t>If streaming platforms have no advertising, advertisers cannot reach these viewers. But Broadcast assets can reach most of them.</a:t>
            </a:r>
          </a:p>
          <a:p>
            <a:pPr marL="290513" indent="-290513">
              <a:lnSpc>
                <a:spcPct val="100000"/>
              </a:lnSpc>
              <a:spcBef>
                <a:spcPts val="2400"/>
              </a:spcBef>
            </a:pPr>
            <a:r>
              <a:rPr lang="en-US" sz="2400" dirty="0">
                <a:latin typeface="Tahoma" panose="020B0604030504040204" pitchFamily="34" charset="0"/>
                <a:ea typeface="Tahoma" panose="020B0604030504040204" pitchFamily="34" charset="0"/>
                <a:cs typeface="Tahoma" panose="020B0604030504040204" pitchFamily="34" charset="0"/>
              </a:rPr>
              <a:t>Broadcast websites add more reach to Broadcast TV than cable or streaming.</a:t>
            </a:r>
          </a:p>
          <a:p>
            <a:pPr marL="290513" indent="-290513">
              <a:lnSpc>
                <a:spcPct val="100000"/>
              </a:lnSpc>
              <a:spcBef>
                <a:spcPts val="2400"/>
              </a:spcBef>
            </a:pPr>
            <a:r>
              <a:rPr lang="en-US" sz="2400" dirty="0"/>
              <a:t>More than four times as many respondents viewed programs with ads on linear TV on their larger screen TV set than on their smartphone.</a:t>
            </a:r>
          </a:p>
          <a:p>
            <a:pPr marL="290513" indent="-290513">
              <a:lnSpc>
                <a:spcPct val="100000"/>
              </a:lnSpc>
              <a:spcBef>
                <a:spcPts val="2400"/>
              </a:spcBef>
            </a:pPr>
            <a:r>
              <a:rPr lang="en-US" sz="2400" dirty="0"/>
              <a:t>Numbers quoted for streaming by the industry include streaming without ads. When looking only at platforms that have advertising, linear TV represents 80% of the viewing time.</a:t>
            </a:r>
          </a:p>
          <a:p>
            <a:pPr marL="290513" indent="-290513">
              <a:lnSpc>
                <a:spcPct val="100000"/>
              </a:lnSpc>
              <a:spcBef>
                <a:spcPts val="2400"/>
              </a:spcBef>
            </a:pPr>
            <a:endParaRPr lang="en-US" sz="2400"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3859411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114"/>
            <a:ext cx="11352809" cy="646331"/>
          </a:xfrm>
        </p:spPr>
        <p:txBody>
          <a:bodyPr/>
          <a:lstStyle/>
          <a:p>
            <a:r>
              <a:rPr lang="en-US" dirty="0"/>
              <a:t>Key Findings: Attitude and Media Preference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450" y="1117226"/>
            <a:ext cx="11391403" cy="4944093"/>
          </a:xfrm>
        </p:spPr>
        <p:txBody>
          <a:bodyPr>
            <a:noAutofit/>
          </a:bodyPr>
          <a:lstStyle/>
          <a:p>
            <a:pPr>
              <a:lnSpc>
                <a:spcPct val="100000"/>
              </a:lnSpc>
              <a:spcBef>
                <a:spcPts val="1800"/>
              </a:spcBef>
            </a:pPr>
            <a:r>
              <a:rPr lang="en-US" sz="2400" dirty="0">
                <a:latin typeface="Tahoma" panose="020B0604030504040204" pitchFamily="34" charset="0"/>
                <a:ea typeface="Tahoma" panose="020B0604030504040204" pitchFamily="34" charset="0"/>
                <a:cs typeface="Tahoma" panose="020B0604030504040204" pitchFamily="34" charset="0"/>
              </a:rPr>
              <a:t>Local Broadcast TV is turned to most for local news.</a:t>
            </a:r>
          </a:p>
          <a:p>
            <a:pPr>
              <a:lnSpc>
                <a:spcPct val="100000"/>
              </a:lnSpc>
              <a:spcBef>
                <a:spcPts val="1800"/>
              </a:spcBef>
            </a:pPr>
            <a:r>
              <a:rPr lang="en-US" sz="2400" dirty="0">
                <a:latin typeface="Tahoma" panose="020B0604030504040204" pitchFamily="34" charset="0"/>
                <a:ea typeface="Tahoma" panose="020B0604030504040204" pitchFamily="34" charset="0"/>
                <a:cs typeface="Tahoma" panose="020B0604030504040204" pitchFamily="34" charset="0"/>
              </a:rPr>
              <a:t>Local TV news is the most trusted news source. Local TV News websites/apps are the most trusted digital source. Social Media is the least trusted platform.</a:t>
            </a:r>
          </a:p>
          <a:p>
            <a:pPr>
              <a:lnSpc>
                <a:spcPct val="100000"/>
              </a:lnSpc>
              <a:spcBef>
                <a:spcPts val="1800"/>
              </a:spcBef>
            </a:pPr>
            <a:r>
              <a:rPr lang="en-US" sz="2400" dirty="0">
                <a:latin typeface="Tahoma" panose="020B0604030504040204" pitchFamily="34" charset="0"/>
                <a:ea typeface="Tahoma" panose="020B0604030504040204" pitchFamily="34" charset="0"/>
                <a:cs typeface="Tahoma" panose="020B0604030504040204" pitchFamily="34" charset="0"/>
              </a:rPr>
              <a:t>TV is the top advertising medium for purchase influence and motivating respondents to learn more about products.</a:t>
            </a:r>
          </a:p>
          <a:p>
            <a:pPr>
              <a:lnSpc>
                <a:spcPct val="100000"/>
              </a:lnSpc>
              <a:spcBef>
                <a:spcPts val="1800"/>
              </a:spcBef>
            </a:pPr>
            <a:r>
              <a:rPr lang="en-US" sz="2400" dirty="0">
                <a:latin typeface="Tahoma" panose="020B0604030504040204" pitchFamily="34" charset="0"/>
                <a:ea typeface="Tahoma" panose="020B0604030504040204" pitchFamily="34" charset="0"/>
                <a:cs typeface="Tahoma" panose="020B0604030504040204" pitchFamily="34" charset="0"/>
              </a:rPr>
              <a:t>Television ads are motivation to do further research online.</a:t>
            </a:r>
          </a:p>
          <a:p>
            <a:pPr>
              <a:lnSpc>
                <a:spcPct val="100000"/>
              </a:lnSpc>
              <a:spcBef>
                <a:spcPts val="1800"/>
              </a:spcBef>
            </a:pPr>
            <a:r>
              <a:rPr lang="en-US" sz="2400" dirty="0">
                <a:latin typeface="Tahoma" panose="020B0604030504040204" pitchFamily="34" charset="0"/>
                <a:ea typeface="Tahoma" panose="020B0604030504040204" pitchFamily="34" charset="0"/>
                <a:cs typeface="Tahoma" panose="020B0604030504040204" pitchFamily="34" charset="0"/>
              </a:rPr>
              <a:t>Respondents watched ads on a local TV station website and read or watched local broadcast TV station content on a social media site.</a:t>
            </a:r>
          </a:p>
          <a:p>
            <a:pPr>
              <a:lnSpc>
                <a:spcPct val="100000"/>
              </a:lnSpc>
              <a:spcBef>
                <a:spcPts val="1800"/>
              </a:spcBef>
            </a:pPr>
            <a:r>
              <a:rPr lang="en-US" sz="2400" dirty="0"/>
              <a:t>When picking only five networks, the top four are on broadcast TV.</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7428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Key Findings: Demographics, Categories</a:t>
            </a:r>
          </a:p>
        </p:txBody>
      </p:sp>
      <p:sp>
        <p:nvSpPr>
          <p:cNvPr id="3" name="Content Placeholder 2"/>
          <p:cNvSpPr>
            <a:spLocks noGrp="1"/>
          </p:cNvSpPr>
          <p:nvPr>
            <p:ph idx="1"/>
          </p:nvPr>
        </p:nvSpPr>
        <p:spPr>
          <a:xfrm>
            <a:off x="381000" y="1219200"/>
            <a:ext cx="11506200" cy="4944093"/>
          </a:xfrm>
        </p:spPr>
        <p:txBody>
          <a:bodyPr>
            <a:noAutofit/>
          </a:bodyPr>
          <a:lstStyle/>
          <a:p>
            <a:pPr>
              <a:lnSpc>
                <a:spcPct val="100000"/>
              </a:lnSpc>
              <a:spcBef>
                <a:spcPts val="2400"/>
              </a:spcBef>
            </a:pPr>
            <a:r>
              <a:rPr lang="en-US" sz="2800" dirty="0">
                <a:latin typeface="Tahoma" panose="020B0604030504040204" pitchFamily="34" charset="0"/>
                <a:ea typeface="Tahoma" panose="020B0604030504040204" pitchFamily="34" charset="0"/>
                <a:cs typeface="Tahoma" panose="020B0604030504040204" pitchFamily="34" charset="0"/>
              </a:rPr>
              <a:t>Television is tops for reach for all age groups and categories.</a:t>
            </a:r>
          </a:p>
          <a:p>
            <a:pPr>
              <a:lnSpc>
                <a:spcPct val="100000"/>
              </a:lnSpc>
              <a:spcBef>
                <a:spcPts val="2400"/>
              </a:spcBef>
            </a:pPr>
            <a:r>
              <a:rPr lang="en-US" sz="2800" dirty="0">
                <a:latin typeface="Tahoma" panose="020B0604030504040204" pitchFamily="34" charset="0"/>
                <a:ea typeface="Tahoma" panose="020B0604030504040204" pitchFamily="34" charset="0"/>
                <a:cs typeface="Tahoma" panose="020B0604030504040204" pitchFamily="34" charset="0"/>
              </a:rPr>
              <a:t>All demographics spent at least 2.5 times more hours/minutes with TV than the next closest media platform – even adults 18-34. </a:t>
            </a:r>
          </a:p>
          <a:p>
            <a:pPr>
              <a:lnSpc>
                <a:spcPct val="100000"/>
              </a:lnSpc>
              <a:spcBef>
                <a:spcPts val="2400"/>
              </a:spcBef>
            </a:pPr>
            <a:r>
              <a:rPr lang="en-US" sz="2800" dirty="0">
                <a:latin typeface="Tahoma" panose="020B0604030504040204" pitchFamily="34" charset="0"/>
                <a:ea typeface="Tahoma" panose="020B0604030504040204" pitchFamily="34" charset="0"/>
                <a:cs typeface="Tahoma" panose="020B0604030504040204" pitchFamily="34" charset="0"/>
              </a:rPr>
              <a:t>For all demographics and categories measured, </a:t>
            </a:r>
            <a:r>
              <a:rPr lang="en-US" sz="2800" dirty="0"/>
              <a:t>TV ads strongly motivate respondents to do further research online.</a:t>
            </a:r>
            <a:endParaRPr lang="en-US" sz="2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2400"/>
              </a:spcBef>
            </a:pPr>
            <a:endParaRPr lang="en-US" sz="2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2400"/>
              </a:spcBef>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2313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11636" y="3449052"/>
            <a:ext cx="7568727" cy="1427747"/>
          </a:xfrm>
        </p:spPr>
        <p:txBody>
          <a:bodyPr/>
          <a:lstStyle/>
          <a:p>
            <a:r>
              <a:rPr lang="en-US" sz="8000" dirty="0"/>
              <a:t>Thank You!</a:t>
            </a:r>
          </a:p>
        </p:txBody>
      </p:sp>
    </p:spTree>
    <p:extLst>
      <p:ext uri="{BB962C8B-B14F-4D97-AF65-F5344CB8AC3E}">
        <p14:creationId xmlns:p14="http://schemas.microsoft.com/office/powerpoint/2010/main" val="116205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dirty="0">
                <a:solidFill>
                  <a:schemeClr val="tx2"/>
                </a:solidFill>
              </a:rPr>
              <a:t>Thinking about your use of “Media A” yesterday in any location, for about how long did you use “Media A” during each of these time periods?</a:t>
            </a:r>
          </a:p>
          <a:p>
            <a:endParaRPr lang="en-US" dirty="0">
              <a:solidFill>
                <a:schemeClr val="tx2"/>
              </a:solidFill>
            </a:endParaRPr>
          </a:p>
          <a:p>
            <a:pPr lvl="1"/>
            <a:endParaRPr lang="en-US" dirty="0">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261799907"/>
              </p:ext>
            </p:extLst>
          </p:nvPr>
        </p:nvGraphicFramePr>
        <p:xfrm>
          <a:off x="2031999" y="3581400"/>
          <a:ext cx="812799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8pm-2am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200" dirty="0"/>
              <a:t>If users spent even one minute a day with a platform they were included in that platform’s “Reach”</a:t>
            </a:r>
          </a:p>
          <a:p>
            <a:pPr marL="290513" indent="-290513"/>
            <a:endParaRPr lang="en-US" sz="3200" dirty="0"/>
          </a:p>
          <a:p>
            <a:pPr marL="290513" indent="-290513"/>
            <a:r>
              <a:rPr lang="en-US" sz="3200" dirty="0"/>
              <a:t>“Time Spent,”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8</a:t>
            </a:fld>
            <a:endParaRPr lang="en-US" dirty="0"/>
          </a:p>
        </p:txBody>
      </p:sp>
    </p:spTree>
    <p:extLst>
      <p:ext uri="{BB962C8B-B14F-4D97-AF65-F5344CB8AC3E}">
        <p14:creationId xmlns:p14="http://schemas.microsoft.com/office/powerpoint/2010/main" val="360435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themeOverride>
</file>

<file path=ppt/theme/themeOverride1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40225</TotalTime>
  <Words>5019</Words>
  <Application>Microsoft Office PowerPoint</Application>
  <PresentationFormat>Widescreen</PresentationFormat>
  <Paragraphs>582</Paragraphs>
  <Slides>69</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Tahoma</vt:lpstr>
      <vt:lpstr>Wingdings</vt:lpstr>
      <vt:lpstr>1_Office Theme</vt:lpstr>
      <vt:lpstr>PowerPoint Presentation</vt:lpstr>
      <vt:lpstr>Purpose of Media Comparisons Study</vt:lpstr>
      <vt:lpstr>Methodology</vt:lpstr>
      <vt:lpstr>Research Methodology Overview</vt:lpstr>
      <vt:lpstr>PowerPoint Presentation</vt:lpstr>
      <vt:lpstr>Part 1: Reach and Time Spent</vt:lpstr>
      <vt:lpstr>Reach and Time Spent Focus on the Individual and Their One Day Use of Media Platforms</vt:lpstr>
      <vt:lpstr>PowerPoint Presentation</vt:lpstr>
      <vt:lpstr>Respondents Were Asked Questions on their Media Use by Device/Outlet</vt:lpstr>
      <vt:lpstr>These are the media platforms measured. Respondents did not have to watch TV to be  included in the study.</vt:lpstr>
      <vt:lpstr>Media Key Guide for Reach &amp; Time-Spent</vt:lpstr>
      <vt:lpstr>Smartphone Usage Heavy for Social Media and Short Form Videos.  6 out of 10 Use PC for Email. Streaming Program Viewers Have Comparable Access for Smartphone and Computers</vt:lpstr>
      <vt:lpstr>Digital platform usage was asked separately for each device. Results for Reach and Time Spent reflect the total of all three digital devices.</vt:lpstr>
      <vt:lpstr>TV Has Highest Reach of Platforms  Broadcast Leads the Way</vt:lpstr>
      <vt:lpstr>Broadcast Programs Dominate Rankers. The Streaming Programs that Made the Cut Did NOT Carry Any Advertising</vt:lpstr>
      <vt:lpstr>Broadcast Builds Reach More Quickly with Fewer Programs Than Streaming Services’ Programming</vt:lpstr>
      <vt:lpstr>Broadcast TV is TV’s Primary Reach Engine</vt:lpstr>
      <vt:lpstr>Why is it Important That Cable Only Adds 1 Reach Point to Broadcast?</vt:lpstr>
      <vt:lpstr>Broadcast Websites Added More Reach to Broadcast TV than Cable or Streaming</vt:lpstr>
      <vt:lpstr>Streaming with NO Advertising: Advertisers Cannot Reach these Viewers  </vt:lpstr>
      <vt:lpstr>People Spend the Most Time with Television </vt:lpstr>
      <vt:lpstr>Most Time Spent with TV Programs  is On Linear TV</vt:lpstr>
      <vt:lpstr>Numbers Quoted for Streaming by Industry Include Streaming Without Ads.  When looking only at platforms that have advertising,  Linear TV Represents 80% of the Viewing Time</vt:lpstr>
      <vt:lpstr>PowerPoint Presentation</vt:lpstr>
      <vt:lpstr>Screen Size Matters</vt:lpstr>
      <vt:lpstr>More than 4 Times As Many Respondents Viewed Programs With Ads on Linear TV on Their Larger Screen TV Set  Than on Their Smartphone</vt:lpstr>
      <vt:lpstr>A Measure of Engagement is How Much Time People Are Willing to Invest With a Platform Daily</vt:lpstr>
      <vt:lpstr>Part 2: Attitude and Media Preference Questions</vt:lpstr>
      <vt:lpstr>PowerPoint Presentation</vt:lpstr>
      <vt:lpstr>The Primary Source For News: Broadcast Television</vt:lpstr>
      <vt:lpstr>The Primary Source For Local Traffic, Weather &amp; Sports: Local Broadcast Television News</vt:lpstr>
      <vt:lpstr>Local Broadcast Television News: #1 For Trust</vt:lpstr>
      <vt:lpstr>Local Broadcast Television News: Most Involved In Your Community</vt:lpstr>
      <vt:lpstr>Local Broadcast Television Station Websites: Top Choice For Local Information On News And Events</vt:lpstr>
      <vt:lpstr>Television: Motivator &amp; Influencer</vt:lpstr>
      <vt:lpstr>Television Ads Motivate To Learn More</vt:lpstr>
      <vt:lpstr>Television is The Top Advertising Medium That  Influences Purchase Decisions</vt:lpstr>
      <vt:lpstr>Television Ads Are Motivation To Do  Further Research Online</vt:lpstr>
      <vt:lpstr>“When visiting a local television station’s website/apps, do you look at the video ads?”</vt:lpstr>
      <vt:lpstr>“Have you read or watched local broadcast TV station content on a social media site?”</vt:lpstr>
      <vt:lpstr>If you could choose  only five networks,  which five would you choose?  </vt:lpstr>
      <vt:lpstr>Out of 5 choices, the top 4 were Broadcast Networks</vt:lpstr>
      <vt:lpstr>Out of 5 choices, the top 4 were Broadcast Networks</vt:lpstr>
      <vt:lpstr>“If you could choose only five networks, which five would you choose?”</vt:lpstr>
      <vt:lpstr>Out of 5 choices, 4 were Broadcast Networks</vt:lpstr>
      <vt:lpstr>Demographics</vt:lpstr>
      <vt:lpstr>TV Has The Highest Reach for All Ages</vt:lpstr>
      <vt:lpstr>The Difference in Time Spent for TV Versus Other Media is Dramatic, for All Age Groups</vt:lpstr>
      <vt:lpstr>Adults 35+ Reach: TV Highest, Followed by Email &amp; Search</vt:lpstr>
      <vt:lpstr>Adults 35+ Time Spent: TV More Than 5X Higher Than Email</vt:lpstr>
      <vt:lpstr>Adults 25-54 Reach: TV Highest, Followed by Social Media &amp; Search</vt:lpstr>
      <vt:lpstr>Adults 25-54 Time Spent: TV 4X Higher Than Social Media</vt:lpstr>
      <vt:lpstr>Adults 18-34 Reach: TV Highest, Followed by Social Media &amp; Streaming Video</vt:lpstr>
      <vt:lpstr>Adults 18-34 Time Spent: TV Dramatically Higher Than Any Platform</vt:lpstr>
      <vt:lpstr>Black/African Americans &amp; Hispanics</vt:lpstr>
      <vt:lpstr>TV Has Highest Reach of  Ad Supported Platforms For Black/African Americans</vt:lpstr>
      <vt:lpstr>Black/African Americans Spend the Most Time with Television  of All Ad Supported Platforms </vt:lpstr>
      <vt:lpstr>TV Has Highest Reach of  Ad Supported Platforms For Hispanics</vt:lpstr>
      <vt:lpstr>Hispanics Spend the Most Time with Television  of All Ad Supported Platforms </vt:lpstr>
      <vt:lpstr>Categories</vt:lpstr>
      <vt:lpstr>Broadcast TV is TV’s Primary  Reach Engine For Key Categories</vt:lpstr>
      <vt:lpstr>Streaming with NO Advertising:  Advertisers Cannot Reach these Viewers  </vt:lpstr>
      <vt:lpstr>Streaming with NO Advertising:  Advertisers Cannot Reach these Viewers  </vt:lpstr>
      <vt:lpstr>Home Remodelers Spend the  Most Time with Television </vt:lpstr>
      <vt:lpstr>TV Ads Top Motivator to Learn More About Products</vt:lpstr>
      <vt:lpstr>Key Findings: Reach and Time Spent</vt:lpstr>
      <vt:lpstr>Key Findings: Attitude and Media Preference</vt:lpstr>
      <vt:lpstr>Key Findings: Demographics, Categories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2595</cp:revision>
  <cp:lastPrinted>2023-01-17T20:44:08Z</cp:lastPrinted>
  <dcterms:created xsi:type="dcterms:W3CDTF">2017-03-08T14:37:33Z</dcterms:created>
  <dcterms:modified xsi:type="dcterms:W3CDTF">2023-02-27T22:10:28Z</dcterms:modified>
</cp:coreProperties>
</file>