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48" r:id="rId5"/>
    <p:sldMasterId id="2147483765" r:id="rId6"/>
    <p:sldMasterId id="2147483781" r:id="rId7"/>
    <p:sldMasterId id="2147483790" r:id="rId8"/>
  </p:sldMasterIdLst>
  <p:notesMasterIdLst>
    <p:notesMasterId r:id="rId31"/>
  </p:notesMasterIdLst>
  <p:handoutMasterIdLst>
    <p:handoutMasterId r:id="rId32"/>
  </p:handoutMasterIdLst>
  <p:sldIdLst>
    <p:sldId id="256" r:id="rId9"/>
    <p:sldId id="1448944320" r:id="rId10"/>
    <p:sldId id="1448944305" r:id="rId11"/>
    <p:sldId id="2757" r:id="rId12"/>
    <p:sldId id="2775" r:id="rId13"/>
    <p:sldId id="1448944317" r:id="rId14"/>
    <p:sldId id="1959" r:id="rId15"/>
    <p:sldId id="2785" r:id="rId16"/>
    <p:sldId id="1448944319" r:id="rId17"/>
    <p:sldId id="2790" r:id="rId18"/>
    <p:sldId id="1448944306" r:id="rId19"/>
    <p:sldId id="777" r:id="rId20"/>
    <p:sldId id="1448944307" r:id="rId21"/>
    <p:sldId id="1448944308" r:id="rId22"/>
    <p:sldId id="1448944309" r:id="rId23"/>
    <p:sldId id="1448944310" r:id="rId24"/>
    <p:sldId id="897" r:id="rId25"/>
    <p:sldId id="1448944311" r:id="rId26"/>
    <p:sldId id="1448944312" r:id="rId27"/>
    <p:sldId id="1448944313" r:id="rId28"/>
    <p:sldId id="899" r:id="rId29"/>
    <p:sldId id="886" r:id="rId30"/>
  </p:sldIdLst>
  <p:sldSz cx="9144000" cy="5143500" type="screen16x9"/>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DD1203-8850-922A-5CF5-8A01D419AE14}" name="Ben Schneider" initials="BRS" userId="Ben Schneider" providerId="None"/>
  <p188:author id="{9775050A-A074-38CC-91BE-6ADF48E68DA3}" name="Heather" initials="HE" userId="Heather" providerId="None"/>
  <p188:author id="{0F129845-47F0-25D2-6D33-1757482110B0}" name="NJ Office2" initials="NO" userId="S::nj2@PartaSolutionsdurablesI.onmicrosoft.com::00198764-0f0a-4924-86df-e34cf049a628" providerId="AD"/>
  <p188:author id="{F11FEE6B-8535-BA37-3F97-B4B977BB0BED}" name="Matt Phillips" initials="MP" userId="Matt Phillip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d Fay" initials="BF" lastIdx="18" clrIdx="0">
    <p:extLst>
      <p:ext uri="{19B8F6BF-5375-455C-9EA6-DF929625EA0E}">
        <p15:presenceInfo xmlns:p15="http://schemas.microsoft.com/office/powerpoint/2012/main" userId="Brad Fay" providerId="None"/>
      </p:ext>
    </p:extLst>
  </p:cmAuthor>
  <p:cmAuthor id="2" name="Matt Phillips" initials="MP" lastIdx="6" clrIdx="1">
    <p:extLst>
      <p:ext uri="{19B8F6BF-5375-455C-9EA6-DF929625EA0E}">
        <p15:presenceInfo xmlns:p15="http://schemas.microsoft.com/office/powerpoint/2012/main" userId="Matt Phillips" providerId="None"/>
      </p:ext>
    </p:extLst>
  </p:cmAuthor>
  <p:cmAuthor id="3" name="Ben Schneider" initials="BRS" lastIdx="2" clrIdx="2">
    <p:extLst>
      <p:ext uri="{19B8F6BF-5375-455C-9EA6-DF929625EA0E}">
        <p15:presenceInfo xmlns:p15="http://schemas.microsoft.com/office/powerpoint/2012/main" userId="Ben Schneider" providerId="None"/>
      </p:ext>
    </p:extLst>
  </p:cmAuthor>
  <p:cmAuthor id="4" name="Heather Evans" initials="HE" lastIdx="3" clrIdx="3">
    <p:extLst>
      <p:ext uri="{19B8F6BF-5375-455C-9EA6-DF929625EA0E}">
        <p15:presenceInfo xmlns:p15="http://schemas.microsoft.com/office/powerpoint/2012/main" userId="Heather Evans" providerId="None"/>
      </p:ext>
    </p:extLst>
  </p:cmAuthor>
  <p:cmAuthor id="5" name="George Noble" initials="GN" lastIdx="20" clrIdx="4">
    <p:extLst>
      <p:ext uri="{19B8F6BF-5375-455C-9EA6-DF929625EA0E}">
        <p15:presenceInfo xmlns:p15="http://schemas.microsoft.com/office/powerpoint/2012/main" userId="df1760c3f8ee1b1d" providerId="Windows Live"/>
      </p:ext>
    </p:extLst>
  </p:cmAuthor>
  <p:cmAuthor id="6" name="Denise Ryan" initials="DR" lastIdx="2" clrIdx="5">
    <p:extLst>
      <p:ext uri="{19B8F6BF-5375-455C-9EA6-DF929625EA0E}">
        <p15:presenceInfo xmlns:p15="http://schemas.microsoft.com/office/powerpoint/2012/main" userId="Denise Ry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1D4"/>
    <a:srgbClr val="C0504D"/>
    <a:srgbClr val="FFFF00"/>
    <a:srgbClr val="F2F2F2"/>
    <a:srgbClr val="EE5B1B"/>
    <a:srgbClr val="9BBB59"/>
    <a:srgbClr val="404040"/>
    <a:srgbClr val="4F81BD"/>
    <a:srgbClr val="B4CC83"/>
    <a:srgbClr val="7158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C872E-8C5D-4973-9826-1F6E9C6C1364}" v="63" dt="2023-12-05T17:29:14.2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4" autoAdjust="0"/>
    <p:restoredTop sz="96284" autoAdjust="0"/>
  </p:normalViewPr>
  <p:slideViewPr>
    <p:cSldViewPr snapToGrid="0" snapToObjects="1">
      <p:cViewPr varScale="1">
        <p:scale>
          <a:sx n="95" d="100"/>
          <a:sy n="95" d="100"/>
        </p:scale>
        <p:origin x="66" y="58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93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5.xml"/><Relationship Id="rId1" Type="http://schemas.microsoft.com/office/2011/relationships/chartStyle" Target="style1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321266536671629"/>
          <c:y val="2.8060326608944901E-2"/>
          <c:w val="0.70678455085414216"/>
          <c:h val="0.79022055637662103"/>
        </c:manualLayout>
      </c:layout>
      <c:barChart>
        <c:barDir val="bar"/>
        <c:grouping val="clustered"/>
        <c:varyColors val="0"/>
        <c:ser>
          <c:idx val="0"/>
          <c:order val="0"/>
          <c:tx>
            <c:strRef>
              <c:f>Sheet1!$A$2</c:f>
              <c:strCache>
                <c:ptCount val="1"/>
                <c:pt idx="0">
                  <c:v>News of the Day</c:v>
                </c:pt>
              </c:strCache>
            </c:strRef>
          </c:tx>
          <c:spPr>
            <a:solidFill>
              <a:schemeClr val="accent2"/>
            </a:solidFill>
          </c:spPr>
          <c:invertIfNegative val="0"/>
          <c:dLbls>
            <c:dLbl>
              <c:idx val="4"/>
              <c:spPr>
                <a:noFill/>
                <a:ln>
                  <a:noFill/>
                </a:ln>
                <a:effectLst/>
              </c:spPr>
              <c:txPr>
                <a:bodyPr/>
                <a:lstStyle/>
                <a:p>
                  <a:pPr>
                    <a:defRPr sz="1800" b="1"/>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705-C744-9804-EB510A96C7F0}"/>
                </c:ext>
              </c:extLst>
            </c:dLbl>
            <c:spPr>
              <a:noFill/>
              <a:ln>
                <a:noFill/>
              </a:ln>
              <a:effectLst/>
            </c:spPr>
            <c:txPr>
              <a:bodyPr/>
              <a:lstStyle/>
              <a:p>
                <a:pPr>
                  <a:defRPr sz="1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2015</c:v>
                </c:pt>
                <c:pt idx="1">
                  <c:v>2023</c:v>
                </c:pt>
              </c:strCache>
            </c:strRef>
          </c:cat>
          <c:val>
            <c:numRef>
              <c:f>Sheet1!$B$2:$D$2</c:f>
              <c:numCache>
                <c:formatCode>0%</c:formatCode>
                <c:ptCount val="2"/>
                <c:pt idx="0">
                  <c:v>0.34</c:v>
                </c:pt>
                <c:pt idx="1">
                  <c:v>0.51</c:v>
                </c:pt>
              </c:numCache>
            </c:numRef>
          </c:val>
          <c:extLst>
            <c:ext xmlns:c16="http://schemas.microsoft.com/office/drawing/2014/chart" uri="{C3380CC4-5D6E-409C-BE32-E72D297353CC}">
              <c16:uniqueId val="{00000000-539C-46FD-8067-404EB9FB2A0B}"/>
            </c:ext>
          </c:extLst>
        </c:ser>
        <c:dLbls>
          <c:showLegendKey val="0"/>
          <c:showVal val="1"/>
          <c:showCatName val="0"/>
          <c:showSerName val="0"/>
          <c:showPercent val="0"/>
          <c:showBubbleSize val="0"/>
        </c:dLbls>
        <c:gapWidth val="60"/>
        <c:axId val="550589000"/>
        <c:axId val="550591744"/>
      </c:barChart>
      <c:catAx>
        <c:axId val="550589000"/>
        <c:scaling>
          <c:orientation val="maxMin"/>
        </c:scaling>
        <c:delete val="0"/>
        <c:axPos val="l"/>
        <c:numFmt formatCode="General" sourceLinked="0"/>
        <c:majorTickMark val="out"/>
        <c:minorTickMark val="none"/>
        <c:tickLblPos val="nextTo"/>
        <c:txPr>
          <a:bodyPr/>
          <a:lstStyle/>
          <a:p>
            <a:pPr>
              <a:defRPr sz="2000"/>
            </a:pPr>
            <a:endParaRPr lang="en-US"/>
          </a:p>
        </c:txPr>
        <c:crossAx val="550591744"/>
        <c:crosses val="autoZero"/>
        <c:auto val="1"/>
        <c:lblAlgn val="ctr"/>
        <c:lblOffset val="100"/>
        <c:noMultiLvlLbl val="0"/>
      </c:catAx>
      <c:valAx>
        <c:axId val="550591744"/>
        <c:scaling>
          <c:orientation val="minMax"/>
          <c:max val="0.60000000000000009"/>
        </c:scaling>
        <c:delete val="1"/>
        <c:axPos val="t"/>
        <c:numFmt formatCode="0%" sourceLinked="1"/>
        <c:majorTickMark val="out"/>
        <c:minorTickMark val="none"/>
        <c:tickLblPos val="nextTo"/>
        <c:crossAx val="5505890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65202815674718"/>
          <c:y val="3.1074764782993539E-2"/>
          <c:w val="0.60512439097458948"/>
          <c:h val="0.96892523521700646"/>
        </c:manualLayout>
      </c:layout>
      <c:barChart>
        <c:barDir val="bar"/>
        <c:grouping val="clustered"/>
        <c:varyColors val="0"/>
        <c:ser>
          <c:idx val="0"/>
          <c:order val="0"/>
          <c:tx>
            <c:strRef>
              <c:f>Sheet1!$B$1</c:f>
              <c:strCache>
                <c:ptCount val="1"/>
                <c:pt idx="0">
                  <c:v>Series 1</c:v>
                </c:pt>
              </c:strCache>
            </c:strRef>
          </c:tx>
          <c:spPr>
            <a:solidFill>
              <a:srgbClr val="F8974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Total P18+</c:v>
                </c:pt>
                <c:pt idx="1">
                  <c:v>Hispanic</c:v>
                </c:pt>
                <c:pt idx="2">
                  <c:v>Black/African-American</c:v>
                </c:pt>
              </c:strCache>
            </c:strRef>
          </c:cat>
          <c:val>
            <c:numRef>
              <c:f>Sheet1!$B$2:$B$5</c:f>
              <c:numCache>
                <c:formatCode>0%</c:formatCode>
                <c:ptCount val="4"/>
                <c:pt idx="0">
                  <c:v>0.77900000000000003</c:v>
                </c:pt>
                <c:pt idx="1">
                  <c:v>0.71599999999999997</c:v>
                </c:pt>
                <c:pt idx="2">
                  <c:v>0.68899999999999995</c:v>
                </c:pt>
              </c:numCache>
            </c:numRef>
          </c:val>
          <c:extLst>
            <c:ext xmlns:c16="http://schemas.microsoft.com/office/drawing/2014/chart" uri="{C3380CC4-5D6E-409C-BE32-E72D297353CC}">
              <c16:uniqueId val="{00000000-8B6D-451D-9693-B24742FB9740}"/>
            </c:ext>
          </c:extLst>
        </c:ser>
        <c:dLbls>
          <c:showLegendKey val="0"/>
          <c:showVal val="0"/>
          <c:showCatName val="0"/>
          <c:showSerName val="0"/>
          <c:showPercent val="0"/>
          <c:showBubbleSize val="0"/>
        </c:dLbls>
        <c:gapWidth val="82"/>
        <c:axId val="362763360"/>
        <c:axId val="362761280"/>
      </c:barChart>
      <c:catAx>
        <c:axId val="362763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2761280"/>
        <c:crosses val="autoZero"/>
        <c:auto val="1"/>
        <c:lblAlgn val="ctr"/>
        <c:lblOffset val="100"/>
        <c:noMultiLvlLbl val="0"/>
      </c:catAx>
      <c:valAx>
        <c:axId val="362761280"/>
        <c:scaling>
          <c:orientation val="minMax"/>
          <c:min val="0.45"/>
        </c:scaling>
        <c:delete val="1"/>
        <c:axPos val="t"/>
        <c:numFmt formatCode="0%" sourceLinked="1"/>
        <c:majorTickMark val="out"/>
        <c:minorTickMark val="none"/>
        <c:tickLblPos val="nextTo"/>
        <c:crossAx val="36276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539155345085843E-2"/>
          <c:y val="0.20937455675610991"/>
          <c:w val="0.94092168930982834"/>
          <c:h val="0.6877070188798091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Registered voters P18+</c:v>
                </c:pt>
              </c:strCache>
            </c:strRef>
          </c:cat>
          <c:val>
            <c:numRef>
              <c:f>Sheet1!$B$2</c:f>
              <c:numCache>
                <c:formatCode>0%</c:formatCode>
                <c:ptCount val="1"/>
                <c:pt idx="0">
                  <c:v>0.5423</c:v>
                </c:pt>
              </c:numCache>
            </c:numRef>
          </c:val>
          <c:extLst>
            <c:ext xmlns:c16="http://schemas.microsoft.com/office/drawing/2014/chart" uri="{C3380CC4-5D6E-409C-BE32-E72D297353CC}">
              <c16:uniqueId val="{00000000-DD40-EE46-885E-2E985CB7A239}"/>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Registered voters P18+</c:v>
                </c:pt>
              </c:strCache>
            </c:strRef>
          </c:cat>
          <c:val>
            <c:numRef>
              <c:f>Sheet1!$C$2</c:f>
              <c:numCache>
                <c:formatCode>0%</c:formatCode>
                <c:ptCount val="1"/>
                <c:pt idx="0">
                  <c:v>0.4577</c:v>
                </c:pt>
              </c:numCache>
            </c:numRef>
          </c:val>
          <c:extLst>
            <c:ext xmlns:c16="http://schemas.microsoft.com/office/drawing/2014/chart" uri="{C3380CC4-5D6E-409C-BE32-E72D297353CC}">
              <c16:uniqueId val="{00000001-DD40-EE46-885E-2E985CB7A239}"/>
            </c:ext>
          </c:extLst>
        </c:ser>
        <c:dLbls>
          <c:showLegendKey val="0"/>
          <c:showVal val="0"/>
          <c:showCatName val="0"/>
          <c:showSerName val="0"/>
          <c:showPercent val="0"/>
          <c:showBubbleSize val="0"/>
        </c:dLbls>
        <c:gapWidth val="219"/>
        <c:overlap val="-27"/>
        <c:axId val="333671791"/>
        <c:axId val="333673519"/>
      </c:barChart>
      <c:catAx>
        <c:axId val="33367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3673519"/>
        <c:crosses val="autoZero"/>
        <c:auto val="1"/>
        <c:lblAlgn val="ctr"/>
        <c:lblOffset val="100"/>
        <c:noMultiLvlLbl val="0"/>
      </c:catAx>
      <c:valAx>
        <c:axId val="333673519"/>
        <c:scaling>
          <c:orientation val="minMax"/>
        </c:scaling>
        <c:delete val="1"/>
        <c:axPos val="l"/>
        <c:numFmt formatCode="0%" sourceLinked="1"/>
        <c:majorTickMark val="none"/>
        <c:minorTickMark val="none"/>
        <c:tickLblPos val="nextTo"/>
        <c:crossAx val="333671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89353850754717"/>
          <c:y val="5.5243155431040157E-2"/>
          <c:w val="0.59603402837299835"/>
          <c:h val="0.695748267886146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F6-4E85-8F5D-E064784460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F6-4E85-8F5D-E064784460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F6-4E85-8F5D-E064784460E0}"/>
              </c:ext>
            </c:extLst>
          </c:dPt>
          <c:dPt>
            <c:idx val="3"/>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7-42F6-4E85-8F5D-E064784460E0}"/>
              </c:ext>
            </c:extLst>
          </c:dPt>
          <c:dLbls>
            <c:dLbl>
              <c:idx val="0"/>
              <c:layout>
                <c:manualLayout>
                  <c:x val="0.2241213208690799"/>
                  <c:y val="8.7514099869621984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7235569-D89F-E847-9321-B73C0ED7BCE6}" type="VALUE">
                      <a:rPr lang="en-US" smtClean="0"/>
                      <a:pPr>
                        <a:defRPr sz="1400" b="1">
                          <a:solidFill>
                            <a:schemeClr val="bg1"/>
                          </a:solidFill>
                          <a:effectLst>
                            <a:outerShdw blurRad="38100" dist="38100" dir="2700000" algn="tl">
                              <a:srgbClr val="000000">
                                <a:alpha val="43137"/>
                              </a:srgbClr>
                            </a:outerShdw>
                          </a:effectLst>
                        </a:defRPr>
                      </a:pPr>
                      <a:t>[VALUE]</a:t>
                    </a:fld>
                    <a:endParaRPr lang="en-US" dirty="0"/>
                  </a:p>
                  <a:p>
                    <a:pPr>
                      <a:defRPr sz="1400" b="1">
                        <a:solidFill>
                          <a:schemeClr val="bg1"/>
                        </a:solidFill>
                        <a:effectLst>
                          <a:outerShdw blurRad="38100" dist="38100" dir="2700000" algn="tl">
                            <a:srgbClr val="000000">
                              <a:alpha val="43137"/>
                            </a:srgbClr>
                          </a:outerShdw>
                        </a:effectLst>
                      </a:defRPr>
                    </a:pPr>
                    <a:r>
                      <a:rPr lang="en-US" sz="1400" dirty="0"/>
                      <a:t>Very likely</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1688468429498733"/>
                      <c:h val="0.23075599612637349"/>
                    </c:manualLayout>
                  </c15:layout>
                  <c15:dlblFieldTable/>
                  <c15:showDataLabelsRange val="0"/>
                </c:ext>
                <c:ext xmlns:c16="http://schemas.microsoft.com/office/drawing/2014/chart" uri="{C3380CC4-5D6E-409C-BE32-E72D297353CC}">
                  <c16:uniqueId val="{00000001-42F6-4E85-8F5D-E064784460E0}"/>
                </c:ext>
              </c:extLst>
            </c:dLbl>
            <c:dLbl>
              <c:idx val="1"/>
              <c:layout>
                <c:manualLayout>
                  <c:x val="-0.25193038388725569"/>
                  <c:y val="0.16535286063328869"/>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fld id="{497FD087-BC8F-4141-9834-3AF84541BB84}" type="VALUE">
                      <a:rPr lang="en-US" sz="1200" smtClean="0">
                        <a:solidFill>
                          <a:schemeClr val="tx1"/>
                        </a:solidFill>
                      </a:rPr>
                      <a:pPr>
                        <a:defRPr sz="1200" b="1">
                          <a:solidFill>
                            <a:schemeClr val="tx1"/>
                          </a:solidFill>
                          <a:effectLst>
                            <a:outerShdw blurRad="38100" dist="38100" dir="2700000" algn="tl">
                              <a:srgbClr val="000000">
                                <a:alpha val="43137"/>
                              </a:srgbClr>
                            </a:outerShdw>
                          </a:effectLst>
                        </a:defRPr>
                      </a:pPr>
                      <a:t>[VALUE]</a:t>
                    </a:fld>
                    <a:endParaRPr lang="en-US" sz="1200" dirty="0">
                      <a:solidFill>
                        <a:schemeClr val="tx1"/>
                      </a:solidFill>
                    </a:endParaRPr>
                  </a:p>
                  <a:p>
                    <a:pPr>
                      <a:defRPr sz="1200" b="1">
                        <a:solidFill>
                          <a:schemeClr val="tx1"/>
                        </a:solidFill>
                        <a:effectLst>
                          <a:outerShdw blurRad="38100" dist="38100" dir="2700000" algn="tl">
                            <a:srgbClr val="000000">
                              <a:alpha val="43137"/>
                            </a:srgbClr>
                          </a:outerShdw>
                        </a:effectLst>
                      </a:defRPr>
                    </a:pPr>
                    <a:r>
                      <a:rPr lang="en-US" sz="1200" dirty="0">
                        <a:solidFill>
                          <a:schemeClr val="tx1"/>
                        </a:solidFill>
                      </a:rPr>
                      <a:t>Somewhat likely</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9629864009334839"/>
                      <c:h val="0.33617299538736733"/>
                    </c:manualLayout>
                  </c15:layout>
                  <c15:dlblFieldTable/>
                  <c15:showDataLabelsRange val="0"/>
                </c:ext>
                <c:ext xmlns:c16="http://schemas.microsoft.com/office/drawing/2014/chart" uri="{C3380CC4-5D6E-409C-BE32-E72D297353CC}">
                  <c16:uniqueId val="{00000003-42F6-4E85-8F5D-E064784460E0}"/>
                </c:ext>
              </c:extLst>
            </c:dLbl>
            <c:dLbl>
              <c:idx val="2"/>
              <c:layout>
                <c:manualLayout>
                  <c:x val="-0.20966366808985584"/>
                  <c:y val="-0.21380513987974559"/>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effectLst/>
                        <a:latin typeface="+mn-lt"/>
                        <a:ea typeface="+mn-ea"/>
                        <a:cs typeface="+mn-cs"/>
                      </a:defRPr>
                    </a:pPr>
                    <a:fld id="{AE0A70D8-B60E-D84B-899F-0C6EE6E88EF0}" type="VALUE">
                      <a:rPr lang="en-US" sz="1200" smtClean="0">
                        <a:solidFill>
                          <a:schemeClr val="tx1"/>
                        </a:solidFill>
                        <a:effectLst/>
                      </a:rPr>
                      <a:pPr>
                        <a:defRPr sz="1200" b="1">
                          <a:solidFill>
                            <a:schemeClr val="tx1"/>
                          </a:solidFill>
                          <a:effectLst/>
                        </a:defRPr>
                      </a:pPr>
                      <a:t>[VALUE]</a:t>
                    </a:fld>
                    <a:r>
                      <a:rPr lang="en-US" sz="1200" baseline="0" dirty="0">
                        <a:solidFill>
                          <a:schemeClr val="tx1"/>
                        </a:solidFill>
                        <a:effectLst/>
                      </a:rPr>
                      <a:t> </a:t>
                    </a:r>
                    <a:r>
                      <a:rPr lang="en-US" sz="1200" dirty="0">
                        <a:solidFill>
                          <a:schemeClr val="tx1"/>
                        </a:solidFill>
                        <a:effectLst/>
                      </a:rPr>
                      <a:t>Not very</a:t>
                    </a:r>
                    <a:r>
                      <a:rPr lang="en-US" sz="1200" baseline="0" dirty="0">
                        <a:solidFill>
                          <a:schemeClr val="tx1"/>
                        </a:solidFill>
                        <a:effectLst/>
                      </a:rPr>
                      <a:t> </a:t>
                    </a:r>
                    <a:r>
                      <a:rPr lang="en-US" sz="1200" dirty="0">
                        <a:solidFill>
                          <a:schemeClr val="tx1"/>
                        </a:solidFill>
                        <a:effectLst/>
                      </a:rPr>
                      <a:t>likely</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3982167335237226"/>
                      <c:h val="0.21876289550691902"/>
                    </c:manualLayout>
                  </c15:layout>
                  <c15:dlblFieldTable/>
                  <c15:showDataLabelsRange val="0"/>
                </c:ext>
                <c:ext xmlns:c16="http://schemas.microsoft.com/office/drawing/2014/chart" uri="{C3380CC4-5D6E-409C-BE32-E72D297353CC}">
                  <c16:uniqueId val="{00000005-42F6-4E85-8F5D-E064784460E0}"/>
                </c:ext>
              </c:extLst>
            </c:dLbl>
            <c:dLbl>
              <c:idx val="3"/>
              <c:layout>
                <c:manualLayout>
                  <c:x val="-7.1212861571489219E-2"/>
                  <c:y val="0"/>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fld id="{98D787DD-4978-5B42-99CC-D2ADD294BE78}" type="VALUE">
                      <a:rPr lang="en-US" sz="1200" smtClean="0">
                        <a:solidFill>
                          <a:schemeClr val="tx1"/>
                        </a:solidFill>
                      </a:rPr>
                      <a:pPr>
                        <a:defRPr sz="1200" b="1">
                          <a:solidFill>
                            <a:schemeClr val="tx1"/>
                          </a:solidFill>
                          <a:effectLst>
                            <a:outerShdw blurRad="38100" dist="38100" dir="2700000" algn="tl">
                              <a:srgbClr val="000000">
                                <a:alpha val="43137"/>
                              </a:srgbClr>
                            </a:outerShdw>
                          </a:effectLst>
                        </a:defRPr>
                      </a:pPr>
                      <a:t>[VALUE]</a:t>
                    </a:fld>
                    <a:r>
                      <a:rPr lang="en-US" sz="1200" baseline="0" dirty="0">
                        <a:solidFill>
                          <a:schemeClr val="tx1"/>
                        </a:solidFill>
                      </a:rPr>
                      <a:t> </a:t>
                    </a:r>
                    <a:r>
                      <a:rPr lang="en-US" sz="1200" dirty="0">
                        <a:solidFill>
                          <a:schemeClr val="tx1"/>
                        </a:solidFill>
                        <a:effectLst/>
                      </a:rPr>
                      <a:t>Not at all likely</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36803548245465373"/>
                      <c:h val="0.13810788857760042"/>
                    </c:manualLayout>
                  </c15:layout>
                  <c15:dlblFieldTable/>
                  <c15:showDataLabelsRange val="0"/>
                </c:ext>
                <c:ext xmlns:c16="http://schemas.microsoft.com/office/drawing/2014/chart" uri="{C3380CC4-5D6E-409C-BE32-E72D297353CC}">
                  <c16:uniqueId val="{00000007-42F6-4E85-8F5D-E064784460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likely</c:v>
                </c:pt>
                <c:pt idx="1">
                  <c:v>Somewhat likely</c:v>
                </c:pt>
                <c:pt idx="2">
                  <c:v>Not very likely</c:v>
                </c:pt>
                <c:pt idx="3">
                  <c:v>Not at all likely</c:v>
                </c:pt>
              </c:strCache>
            </c:strRef>
          </c:cat>
          <c:val>
            <c:numRef>
              <c:f>Sheet1!$B$2:$B$5</c:f>
              <c:numCache>
                <c:formatCode>0%</c:formatCode>
                <c:ptCount val="4"/>
                <c:pt idx="0">
                  <c:v>0.45269999999999999</c:v>
                </c:pt>
                <c:pt idx="1">
                  <c:v>0.25019999999999998</c:v>
                </c:pt>
                <c:pt idx="2">
                  <c:v>0.18840000000000001</c:v>
                </c:pt>
                <c:pt idx="3">
                  <c:v>0.109</c:v>
                </c:pt>
              </c:numCache>
            </c:numRef>
          </c:val>
          <c:extLst>
            <c:ext xmlns:c16="http://schemas.microsoft.com/office/drawing/2014/chart" uri="{C3380CC4-5D6E-409C-BE32-E72D297353CC}">
              <c16:uniqueId val="{00000008-42F6-4E85-8F5D-E064784460E0}"/>
            </c:ext>
          </c:extLst>
        </c:ser>
        <c:dLbls>
          <c:dLblPos val="inEnd"/>
          <c:showLegendKey val="0"/>
          <c:showVal val="1"/>
          <c:showCatName val="0"/>
          <c:showSerName val="0"/>
          <c:showPercent val="0"/>
          <c:showBubbleSize val="0"/>
          <c:showLeaderLines val="1"/>
        </c:dLbls>
        <c:firstSliceAng val="21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914300224249492E-2"/>
          <c:y val="0"/>
          <c:w val="0.97252290950573728"/>
          <c:h val="0.78100204940134477"/>
        </c:manualLayout>
      </c:layout>
      <c:lineChart>
        <c:grouping val="standard"/>
        <c:varyColors val="0"/>
        <c:ser>
          <c:idx val="0"/>
          <c:order val="0"/>
          <c:tx>
            <c:strRef>
              <c:f>Sheet1!$B$1</c:f>
              <c:strCache>
                <c:ptCount val="1"/>
                <c:pt idx="0">
                  <c:v>Television</c:v>
                </c:pt>
              </c:strCache>
            </c:strRef>
          </c:tx>
          <c:spPr>
            <a:ln>
              <a:solidFill>
                <a:schemeClr val="bg1"/>
              </a:solidFill>
            </a:ln>
            <a:effectLst>
              <a:outerShdw blurRad="50800" dist="38100" dir="2700000" algn="tl" rotWithShape="0">
                <a:prstClr val="black">
                  <a:alpha val="40000"/>
                </a:prstClr>
              </a:outerShdw>
            </a:effectLst>
          </c:spPr>
          <c:dLbls>
            <c:spPr>
              <a:noFill/>
              <a:ln>
                <a:noFill/>
              </a:ln>
              <a:effectLst/>
            </c:spPr>
            <c:txPr>
              <a:bodyPr/>
              <a:lstStyle/>
              <a:p>
                <a:pPr>
                  <a:defRPr sz="1400" b="0">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Awareness</c:v>
                </c:pt>
                <c:pt idx="1">
                  <c:v>Interest</c:v>
                </c:pt>
                <c:pt idx="2">
                  <c:v>Get More Info</c:v>
                </c:pt>
                <c:pt idx="3">
                  <c:v>Consider Voting</c:v>
                </c:pt>
                <c:pt idx="4">
                  <c:v>Vote</c:v>
                </c:pt>
              </c:strCache>
            </c:strRef>
          </c:cat>
          <c:val>
            <c:numRef>
              <c:f>Sheet1!$B$2:$B$6</c:f>
            </c:numRef>
          </c:val>
          <c:smooth val="0"/>
          <c:extLst>
            <c:ext xmlns:c16="http://schemas.microsoft.com/office/drawing/2014/chart" uri="{C3380CC4-5D6E-409C-BE32-E72D297353CC}">
              <c16:uniqueId val="{00000000-4DEF-4574-84E8-F1C036542B8C}"/>
            </c:ext>
          </c:extLst>
        </c:ser>
        <c:ser>
          <c:idx val="1"/>
          <c:order val="1"/>
          <c:tx>
            <c:strRef>
              <c:f>Sheet1!$C$1</c:f>
              <c:strCache>
                <c:ptCount val="1"/>
                <c:pt idx="0">
                  <c:v>Newspaper</c:v>
                </c:pt>
              </c:strCache>
            </c:strRef>
          </c:tx>
          <c:spPr>
            <a:ln>
              <a:solidFill>
                <a:schemeClr val="bg1"/>
              </a:solidFill>
            </a:ln>
            <a:effectLst>
              <a:outerShdw blurRad="50800" dist="38100" dir="2700000" algn="tl" rotWithShape="0">
                <a:prstClr val="black">
                  <a:alpha val="40000"/>
                </a:prstClr>
              </a:outerShdw>
            </a:effectLst>
          </c:spPr>
          <c:dLbls>
            <c:spPr>
              <a:noFill/>
              <a:ln>
                <a:noFill/>
              </a:ln>
              <a:effectLst/>
            </c:spPr>
            <c:txPr>
              <a:bodyPr/>
              <a:lstStyle/>
              <a:p>
                <a:pPr>
                  <a:defRPr>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Awareness</c:v>
                </c:pt>
                <c:pt idx="1">
                  <c:v>Interest</c:v>
                </c:pt>
                <c:pt idx="2">
                  <c:v>Get More Info</c:v>
                </c:pt>
                <c:pt idx="3">
                  <c:v>Consider Voting</c:v>
                </c:pt>
                <c:pt idx="4">
                  <c:v>Vote</c:v>
                </c:pt>
              </c:strCache>
            </c:strRef>
          </c:cat>
          <c:val>
            <c:numRef>
              <c:f>Sheet1!$C$2:$C$6</c:f>
            </c:numRef>
          </c:val>
          <c:smooth val="0"/>
          <c:extLst>
            <c:ext xmlns:c16="http://schemas.microsoft.com/office/drawing/2014/chart" uri="{C3380CC4-5D6E-409C-BE32-E72D297353CC}">
              <c16:uniqueId val="{00000001-4DEF-4574-84E8-F1C036542B8C}"/>
            </c:ext>
          </c:extLst>
        </c:ser>
        <c:ser>
          <c:idx val="2"/>
          <c:order val="2"/>
          <c:tx>
            <c:strRef>
              <c:f>Sheet1!$D$1</c:f>
              <c:strCache>
                <c:ptCount val="1"/>
                <c:pt idx="0">
                  <c:v>Network TV Website</c:v>
                </c:pt>
              </c:strCache>
            </c:strRef>
          </c:tx>
          <c:spPr>
            <a:ln>
              <a:solidFill>
                <a:schemeClr val="bg1"/>
              </a:solidFill>
            </a:ln>
            <a:effectLst>
              <a:outerShdw blurRad="50800" dist="38100" dir="2700000" algn="tl" rotWithShape="0">
                <a:prstClr val="black">
                  <a:alpha val="40000"/>
                </a:prstClr>
              </a:outerShdw>
            </a:effectLst>
          </c:spPr>
          <c:dLbls>
            <c:spPr>
              <a:noFill/>
              <a:ln>
                <a:noFill/>
              </a:ln>
              <a:effectLst/>
            </c:spPr>
            <c:txPr>
              <a:bodyPr/>
              <a:lstStyle/>
              <a:p>
                <a:pPr>
                  <a:defRPr>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Awareness</c:v>
                </c:pt>
                <c:pt idx="1">
                  <c:v>Interest</c:v>
                </c:pt>
                <c:pt idx="2">
                  <c:v>Get More Info</c:v>
                </c:pt>
                <c:pt idx="3">
                  <c:v>Consider Voting</c:v>
                </c:pt>
                <c:pt idx="4">
                  <c:v>Vote</c:v>
                </c:pt>
              </c:strCache>
            </c:strRef>
          </c:cat>
          <c:val>
            <c:numRef>
              <c:f>Sheet1!$D$2:$D$6</c:f>
            </c:numRef>
          </c:val>
          <c:smooth val="0"/>
          <c:extLst>
            <c:ext xmlns:c16="http://schemas.microsoft.com/office/drawing/2014/chart" uri="{C3380CC4-5D6E-409C-BE32-E72D297353CC}">
              <c16:uniqueId val="{00000002-4DEF-4574-84E8-F1C036542B8C}"/>
            </c:ext>
          </c:extLst>
        </c:ser>
        <c:ser>
          <c:idx val="3"/>
          <c:order val="3"/>
          <c:tx>
            <c:strRef>
              <c:f>Sheet1!$E$1</c:f>
              <c:strCache>
                <c:ptCount val="1"/>
                <c:pt idx="0">
                  <c:v>Local TV Station Website</c:v>
                </c:pt>
              </c:strCache>
            </c:strRef>
          </c:tx>
          <c:spPr>
            <a:ln>
              <a:solidFill>
                <a:schemeClr val="bg1"/>
              </a:solidFill>
            </a:ln>
            <a:effectLst>
              <a:outerShdw blurRad="50800" dist="38100" dir="2700000" algn="tl" rotWithShape="0">
                <a:prstClr val="black">
                  <a:alpha val="40000"/>
                </a:prstClr>
              </a:outerShdw>
            </a:effectLst>
          </c:spPr>
          <c:dLbls>
            <c:spPr>
              <a:noFill/>
              <a:ln>
                <a:noFill/>
              </a:ln>
              <a:effectLst/>
            </c:spPr>
            <c:txPr>
              <a:bodyPr/>
              <a:lstStyle/>
              <a:p>
                <a:pPr>
                  <a:defRPr>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Awareness</c:v>
                </c:pt>
                <c:pt idx="1">
                  <c:v>Interest</c:v>
                </c:pt>
                <c:pt idx="2">
                  <c:v>Get More Info</c:v>
                </c:pt>
                <c:pt idx="3">
                  <c:v>Consider Voting</c:v>
                </c:pt>
                <c:pt idx="4">
                  <c:v>Vote</c:v>
                </c:pt>
              </c:strCache>
            </c:strRef>
          </c:cat>
          <c:val>
            <c:numRef>
              <c:f>Sheet1!$E$2:$E$6</c:f>
            </c:numRef>
          </c:val>
          <c:smooth val="0"/>
          <c:extLst>
            <c:ext xmlns:c16="http://schemas.microsoft.com/office/drawing/2014/chart" uri="{C3380CC4-5D6E-409C-BE32-E72D297353CC}">
              <c16:uniqueId val="{00000003-4DEF-4574-84E8-F1C036542B8C}"/>
            </c:ext>
          </c:extLst>
        </c:ser>
        <c:ser>
          <c:idx val="4"/>
          <c:order val="4"/>
          <c:tx>
            <c:strRef>
              <c:f>Sheet1!$F$1</c:f>
              <c:strCache>
                <c:ptCount val="1"/>
                <c:pt idx="0">
                  <c:v>Email</c:v>
                </c:pt>
              </c:strCache>
            </c:strRef>
          </c:tx>
          <c:spPr>
            <a:ln>
              <a:solidFill>
                <a:schemeClr val="bg1"/>
              </a:solidFill>
            </a:ln>
            <a:effectLst>
              <a:outerShdw blurRad="50800" dist="38100" dir="2700000" algn="tl" rotWithShape="0">
                <a:prstClr val="black">
                  <a:alpha val="40000"/>
                </a:prstClr>
              </a:outerShdw>
            </a:effectLst>
          </c:spPr>
          <c:dLbls>
            <c:spPr>
              <a:noFill/>
              <a:ln>
                <a:noFill/>
              </a:ln>
              <a:effectLst/>
            </c:spPr>
            <c:txPr>
              <a:bodyPr/>
              <a:lstStyle/>
              <a:p>
                <a:pPr algn="ctr">
                  <a:defRPr lang="en-US" sz="1200" b="0" i="0" u="none" strike="noStrike" kern="1200" baseline="0">
                    <a:solidFill>
                      <a:srgbClr val="FFFFFF"/>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Awareness</c:v>
                </c:pt>
                <c:pt idx="1">
                  <c:v>Interest</c:v>
                </c:pt>
                <c:pt idx="2">
                  <c:v>Get More Info</c:v>
                </c:pt>
                <c:pt idx="3">
                  <c:v>Consider Voting</c:v>
                </c:pt>
                <c:pt idx="4">
                  <c:v>Vote</c:v>
                </c:pt>
              </c:strCache>
            </c:strRef>
          </c:cat>
          <c:val>
            <c:numRef>
              <c:f>Sheet1!$F$2:$F$6</c:f>
            </c:numRef>
          </c:val>
          <c:smooth val="0"/>
          <c:extLst>
            <c:ext xmlns:c16="http://schemas.microsoft.com/office/drawing/2014/chart" uri="{C3380CC4-5D6E-409C-BE32-E72D297353CC}">
              <c16:uniqueId val="{00000004-4DEF-4574-84E8-F1C036542B8C}"/>
            </c:ext>
          </c:extLst>
        </c:ser>
        <c:ser>
          <c:idx val="5"/>
          <c:order val="5"/>
          <c:tx>
            <c:strRef>
              <c:f>Sheet1!$G$1</c:f>
              <c:strCache>
                <c:ptCount val="1"/>
                <c:pt idx="0">
                  <c:v>Internet Search Engine</c:v>
                </c:pt>
              </c:strCache>
            </c:strRef>
          </c:tx>
          <c:spPr>
            <a:ln>
              <a:solidFill>
                <a:schemeClr val="bg1"/>
              </a:solidFill>
            </a:ln>
            <a:effectLst>
              <a:outerShdw blurRad="50800" dist="38100" dir="2700000" algn="tl" rotWithShape="0">
                <a:prstClr val="black">
                  <a:alpha val="40000"/>
                </a:prstClr>
              </a:outerShdw>
            </a:effectLst>
          </c:spPr>
          <c:dLbls>
            <c:spPr>
              <a:noFill/>
              <a:ln>
                <a:noFill/>
              </a:ln>
              <a:effectLst/>
            </c:spPr>
            <c:txPr>
              <a:bodyPr/>
              <a:lstStyle/>
              <a:p>
                <a:pPr>
                  <a:defRPr>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Awareness</c:v>
                </c:pt>
                <c:pt idx="1">
                  <c:v>Interest</c:v>
                </c:pt>
                <c:pt idx="2">
                  <c:v>Get More Info</c:v>
                </c:pt>
                <c:pt idx="3">
                  <c:v>Consider Voting</c:v>
                </c:pt>
                <c:pt idx="4">
                  <c:v>Vote</c:v>
                </c:pt>
              </c:strCache>
            </c:strRef>
          </c:cat>
          <c:val>
            <c:numRef>
              <c:f>Sheet1!$G$2:$G$6</c:f>
            </c:numRef>
          </c:val>
          <c:smooth val="0"/>
          <c:extLst>
            <c:ext xmlns:c16="http://schemas.microsoft.com/office/drawing/2014/chart" uri="{C3380CC4-5D6E-409C-BE32-E72D297353CC}">
              <c16:uniqueId val="{00000005-4DEF-4574-84E8-F1C036542B8C}"/>
            </c:ext>
          </c:extLst>
        </c:ser>
        <c:ser>
          <c:idx val="6"/>
          <c:order val="6"/>
          <c:tx>
            <c:strRef>
              <c:f>Sheet1!$H$1</c:f>
              <c:strCache>
                <c:ptCount val="1"/>
                <c:pt idx="0">
                  <c:v>Internet Video Ad</c:v>
                </c:pt>
              </c:strCache>
            </c:strRef>
          </c:tx>
          <c:spPr>
            <a:ln>
              <a:solidFill>
                <a:schemeClr val="bg1"/>
              </a:solidFill>
            </a:ln>
            <a:effectLst>
              <a:outerShdw blurRad="50800" dist="38100" dir="2700000" algn="tl" rotWithShape="0">
                <a:prstClr val="black">
                  <a:alpha val="40000"/>
                </a:prstClr>
              </a:outerShdw>
            </a:effectLst>
          </c:spPr>
          <c:dLbls>
            <c:spPr>
              <a:noFill/>
              <a:ln>
                <a:noFill/>
              </a:ln>
              <a:effectLst/>
            </c:spPr>
            <c:txPr>
              <a:bodyPr/>
              <a:lstStyle/>
              <a:p>
                <a:pPr algn="ctr">
                  <a:defRPr lang="en-US" sz="1200" b="0" i="0" u="none" strike="noStrike" kern="1200" baseline="0">
                    <a:solidFill>
                      <a:srgbClr val="FFFFFF"/>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Awareness</c:v>
                </c:pt>
                <c:pt idx="1">
                  <c:v>Interest</c:v>
                </c:pt>
                <c:pt idx="2">
                  <c:v>Get More Info</c:v>
                </c:pt>
                <c:pt idx="3">
                  <c:v>Consider Voting</c:v>
                </c:pt>
                <c:pt idx="4">
                  <c:v>Vote</c:v>
                </c:pt>
              </c:strCache>
            </c:strRef>
          </c:cat>
          <c:val>
            <c:numRef>
              <c:f>Sheet1!$H$2:$H$6</c:f>
            </c:numRef>
          </c:val>
          <c:smooth val="0"/>
          <c:extLst>
            <c:ext xmlns:c16="http://schemas.microsoft.com/office/drawing/2014/chart" uri="{C3380CC4-5D6E-409C-BE32-E72D297353CC}">
              <c16:uniqueId val="{00000006-4DEF-4574-84E8-F1C036542B8C}"/>
            </c:ext>
          </c:extLst>
        </c:ser>
        <c:ser>
          <c:idx val="7"/>
          <c:order val="7"/>
          <c:tx>
            <c:strRef>
              <c:f>Sheet1!$I$1</c:f>
              <c:strCache>
                <c:ptCount val="1"/>
                <c:pt idx="0">
                  <c:v>Radio</c:v>
                </c:pt>
              </c:strCache>
            </c:strRef>
          </c:tx>
          <c:spPr>
            <a:ln>
              <a:solidFill>
                <a:schemeClr val="bg1"/>
              </a:solidFill>
            </a:ln>
            <a:effectLst>
              <a:outerShdw blurRad="50800" dist="38100" dir="2700000" algn="tl" rotWithShape="0">
                <a:prstClr val="black">
                  <a:alpha val="40000"/>
                </a:prstClr>
              </a:outerShdw>
            </a:effectLst>
          </c:spPr>
          <c:dLbls>
            <c:delete val="1"/>
          </c:dLbls>
          <c:cat>
            <c:strRef>
              <c:f>Sheet1!$A$2:$A$6</c:f>
              <c:strCache>
                <c:ptCount val="5"/>
                <c:pt idx="0">
                  <c:v>Awareness</c:v>
                </c:pt>
                <c:pt idx="1">
                  <c:v>Interest</c:v>
                </c:pt>
                <c:pt idx="2">
                  <c:v>Get More Info</c:v>
                </c:pt>
                <c:pt idx="3">
                  <c:v>Consider Voting</c:v>
                </c:pt>
                <c:pt idx="4">
                  <c:v>Vote</c:v>
                </c:pt>
              </c:strCache>
            </c:strRef>
          </c:cat>
          <c:val>
            <c:numRef>
              <c:f>Sheet1!$I$2:$I$6</c:f>
            </c:numRef>
          </c:val>
          <c:smooth val="0"/>
          <c:extLst>
            <c:ext xmlns:c16="http://schemas.microsoft.com/office/drawing/2014/chart" uri="{C3380CC4-5D6E-409C-BE32-E72D297353CC}">
              <c16:uniqueId val="{00000007-4DEF-4574-84E8-F1C036542B8C}"/>
            </c:ext>
          </c:extLst>
        </c:ser>
        <c:ser>
          <c:idx val="8"/>
          <c:order val="8"/>
          <c:tx>
            <c:strRef>
              <c:f>Sheet1!$J$1</c:f>
              <c:strCache>
                <c:ptCount val="1"/>
                <c:pt idx="0">
                  <c:v>Social Media</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Sheet1!$J$2:$J$6</c:f>
            </c:numRef>
          </c:val>
          <c:smooth val="0"/>
          <c:extLst>
            <c:ext xmlns:c16="http://schemas.microsoft.com/office/drawing/2014/chart" uri="{C3380CC4-5D6E-409C-BE32-E72D297353CC}">
              <c16:uniqueId val="{00000008-4DEF-4574-84E8-F1C036542B8C}"/>
            </c:ext>
          </c:extLst>
        </c:ser>
        <c:ser>
          <c:idx val="9"/>
          <c:order val="9"/>
          <c:tx>
            <c:strRef>
              <c:f>Sheet1!$K$1</c:f>
              <c:strCache>
                <c:ptCount val="1"/>
                <c:pt idx="0">
                  <c:v>Outdoor</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Sheet1!$K$2:$K$6</c:f>
            </c:numRef>
          </c:val>
          <c:smooth val="0"/>
          <c:extLst>
            <c:ext xmlns:c16="http://schemas.microsoft.com/office/drawing/2014/chart" uri="{C3380CC4-5D6E-409C-BE32-E72D297353CC}">
              <c16:uniqueId val="{00000009-4DEF-4574-84E8-F1C036542B8C}"/>
            </c:ext>
          </c:extLst>
        </c:ser>
        <c:ser>
          <c:idx val="10"/>
          <c:order val="10"/>
          <c:tx>
            <c:strRef>
              <c:f>Sheet1!$L$1</c:f>
              <c:strCache>
                <c:ptCount val="1"/>
                <c:pt idx="0">
                  <c:v>Internet Display Ad</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Sheet1!$L$2:$L$6</c:f>
            </c:numRef>
          </c:val>
          <c:smooth val="0"/>
          <c:extLst>
            <c:ext xmlns:c16="http://schemas.microsoft.com/office/drawing/2014/chart" uri="{C3380CC4-5D6E-409C-BE32-E72D297353CC}">
              <c16:uniqueId val="{0000000A-4DEF-4574-84E8-F1C036542B8C}"/>
            </c:ext>
          </c:extLst>
        </c:ser>
        <c:ser>
          <c:idx val="11"/>
          <c:order val="11"/>
          <c:tx>
            <c:strRef>
              <c:f>Sheet1!$M$1</c:f>
              <c:strCache>
                <c:ptCount val="1"/>
                <c:pt idx="0">
                  <c:v>Streaming TV or Movies online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Sheet1!$M$2:$M$6</c:f>
            </c:numRef>
          </c:val>
          <c:smooth val="0"/>
          <c:extLst>
            <c:ext xmlns:c16="http://schemas.microsoft.com/office/drawing/2014/chart" uri="{C3380CC4-5D6E-409C-BE32-E72D297353CC}">
              <c16:uniqueId val="{0000000B-4DEF-4574-84E8-F1C036542B8C}"/>
            </c:ext>
          </c:extLst>
        </c:ser>
        <c:ser>
          <c:idx val="12"/>
          <c:order val="12"/>
          <c:tx>
            <c:strRef>
              <c:f>Sheet1!$N$1</c:f>
              <c:strCache>
                <c:ptCount val="1"/>
                <c:pt idx="0">
                  <c:v>Cell/Smart phone oother mobile device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Sheet1!$N$2:$N$6</c:f>
            </c:numRef>
          </c:val>
          <c:smooth val="0"/>
          <c:extLst>
            <c:ext xmlns:c16="http://schemas.microsoft.com/office/drawing/2014/chart" uri="{C3380CC4-5D6E-409C-BE32-E72D297353CC}">
              <c16:uniqueId val="{0000000C-4DEF-4574-84E8-F1C036542B8C}"/>
            </c:ext>
          </c:extLst>
        </c:ser>
        <c:ser>
          <c:idx val="13"/>
          <c:order val="13"/>
          <c:tx>
            <c:strRef>
              <c:f>Sheet1!$O$1</c:f>
              <c:strCache>
                <c:ptCount val="1"/>
                <c:pt idx="0">
                  <c:v>Magazines</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Sheet1!$O$2:$O$6</c:f>
            </c:numRef>
          </c:val>
          <c:smooth val="0"/>
          <c:extLst>
            <c:ext xmlns:c16="http://schemas.microsoft.com/office/drawing/2014/chart" uri="{C3380CC4-5D6E-409C-BE32-E72D297353CC}">
              <c16:uniqueId val="{0000000D-4DEF-4574-84E8-F1C036542B8C}"/>
            </c:ext>
          </c:extLst>
        </c:ser>
        <c:ser>
          <c:idx val="14"/>
          <c:order val="14"/>
          <c:tx>
            <c:strRef>
              <c:f>Sheet1!$P$1</c:f>
              <c:strCache>
                <c:ptCount val="1"/>
                <c:pt idx="0">
                  <c:v>Online Deal or coupon site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Sheet1!$P$2:$P$6</c:f>
            </c:numRef>
          </c:val>
          <c:smooth val="0"/>
          <c:extLst>
            <c:ext xmlns:c16="http://schemas.microsoft.com/office/drawing/2014/chart" uri="{C3380CC4-5D6E-409C-BE32-E72D297353CC}">
              <c16:uniqueId val="{0000000E-4DEF-4574-84E8-F1C036542B8C}"/>
            </c:ext>
          </c:extLst>
        </c:ser>
        <c:ser>
          <c:idx val="15"/>
          <c:order val="15"/>
          <c:tx>
            <c:strRef>
              <c:f>Sheet1!$Q$1</c:f>
              <c:strCache>
                <c:ptCount val="1"/>
                <c:pt idx="0">
                  <c:v>Tablet computer</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Sheet1!$Q$2:$Q$6</c:f>
            </c:numRef>
          </c:val>
          <c:smooth val="0"/>
          <c:extLst>
            <c:ext xmlns:c16="http://schemas.microsoft.com/office/drawing/2014/chart" uri="{C3380CC4-5D6E-409C-BE32-E72D297353CC}">
              <c16:uniqueId val="{0000000F-4DEF-4574-84E8-F1C036542B8C}"/>
            </c:ext>
          </c:extLst>
        </c:ser>
        <c:ser>
          <c:idx val="16"/>
          <c:order val="16"/>
          <c:tx>
            <c:strRef>
              <c:f>Sheet1!$R$1</c:f>
              <c:strCache>
                <c:ptCount val="1"/>
                <c:pt idx="0">
                  <c:v>Movie Theatre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Sheet1!$R$2:$R$6</c:f>
            </c:numRef>
          </c:val>
          <c:smooth val="0"/>
          <c:extLst>
            <c:ext xmlns:c16="http://schemas.microsoft.com/office/drawing/2014/chart" uri="{C3380CC4-5D6E-409C-BE32-E72D297353CC}">
              <c16:uniqueId val="{00000010-4DEF-4574-84E8-F1C036542B8C}"/>
            </c:ext>
          </c:extLst>
        </c:ser>
        <c:ser>
          <c:idx val="17"/>
          <c:order val="17"/>
          <c:tx>
            <c:strRef>
              <c:f>Sheet1!$S$1</c:f>
              <c:strCache>
                <c:ptCount val="1"/>
                <c:pt idx="0">
                  <c:v>Newspaper online only</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Sheet1!$S$2:$S$6</c:f>
            </c:numRef>
          </c:val>
          <c:smooth val="0"/>
          <c:extLst>
            <c:ext xmlns:c16="http://schemas.microsoft.com/office/drawing/2014/chart" uri="{C3380CC4-5D6E-409C-BE32-E72D297353CC}">
              <c16:uniqueId val="{00000011-4DEF-4574-84E8-F1C036542B8C}"/>
            </c:ext>
          </c:extLst>
        </c:ser>
        <c:ser>
          <c:idx val="18"/>
          <c:order val="18"/>
          <c:tx>
            <c:strRef>
              <c:f>Sheet1!$T$1</c:f>
              <c:strCache>
                <c:ptCount val="1"/>
                <c:pt idx="0">
                  <c:v>Blog or consumer review website</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Sheet1!$T$2:$T$6</c:f>
            </c:numRef>
          </c:val>
          <c:smooth val="0"/>
          <c:extLst>
            <c:ext xmlns:c16="http://schemas.microsoft.com/office/drawing/2014/chart" uri="{C3380CC4-5D6E-409C-BE32-E72D297353CC}">
              <c16:uniqueId val="{00000012-4DEF-4574-84E8-F1C036542B8C}"/>
            </c:ext>
          </c:extLst>
        </c:ser>
        <c:ser>
          <c:idx val="19"/>
          <c:order val="19"/>
          <c:tx>
            <c:strRef>
              <c:f>Sheet1!$U$1</c:f>
              <c:strCache>
                <c:ptCount val="1"/>
                <c:pt idx="0">
                  <c:v>Magazine online only</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Sheet1!$U$2:$U$6</c:f>
            </c:numRef>
          </c:val>
          <c:smooth val="0"/>
          <c:extLst>
            <c:ext xmlns:c16="http://schemas.microsoft.com/office/drawing/2014/chart" uri="{C3380CC4-5D6E-409C-BE32-E72D297353CC}">
              <c16:uniqueId val="{00000013-4DEF-4574-84E8-F1C036542B8C}"/>
            </c:ext>
          </c:extLst>
        </c:ser>
        <c:ser>
          <c:idx val="20"/>
          <c:order val="20"/>
          <c:tx>
            <c:strRef>
              <c:f>Sheet1!$V$1</c:f>
              <c:strCache>
                <c:ptCount val="1"/>
                <c:pt idx="0">
                  <c:v>Other</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Sheet1!$V$2:$V$6</c:f>
            </c:numRef>
          </c:val>
          <c:smooth val="0"/>
          <c:extLst>
            <c:ext xmlns:c16="http://schemas.microsoft.com/office/drawing/2014/chart" uri="{C3380CC4-5D6E-409C-BE32-E72D297353CC}">
              <c16:uniqueId val="{00000014-4DEF-4574-84E8-F1C036542B8C}"/>
            </c:ext>
          </c:extLst>
        </c:ser>
        <c:ser>
          <c:idx val="21"/>
          <c:order val="21"/>
          <c:tx>
            <c:strRef>
              <c:f>Sheet1!$W$1</c:f>
              <c:strCache>
                <c:ptCount val="1"/>
                <c:pt idx="0">
                  <c:v>Any Media</c:v>
                </c:pt>
              </c:strCache>
            </c:strRef>
          </c:tx>
          <c:spPr>
            <a:ln w="50800">
              <a:solidFill>
                <a:srgbClr val="7030A0"/>
              </a:solidFill>
            </a:ln>
            <a:effectLst>
              <a:outerShdw blurRad="50800" dist="38100" dir="2700000" algn="tl" rotWithShape="0">
                <a:prstClr val="black">
                  <a:alpha val="40000"/>
                </a:prstClr>
              </a:outerShdw>
            </a:effectLst>
          </c:spPr>
          <c:marker>
            <c:symbol val="square"/>
            <c:size val="11"/>
            <c:spPr>
              <a:solidFill>
                <a:srgbClr val="7030A0"/>
              </a:solidFill>
              <a:ln>
                <a:solidFill>
                  <a:srgbClr val="7030A0"/>
                </a:solidFill>
              </a:ln>
              <a:effectLst>
                <a:outerShdw blurRad="50800" dist="38100" dir="2700000" algn="tl" rotWithShape="0">
                  <a:prstClr val="black">
                    <a:alpha val="40000"/>
                  </a:prstClr>
                </a:outerShdw>
              </a:effectLst>
            </c:spPr>
          </c:marker>
          <c:dLbls>
            <c:numFmt formatCode="0%" sourceLinked="0"/>
            <c:spPr>
              <a:noFill/>
              <a:ln>
                <a:noFill/>
              </a:ln>
              <a:effectLst/>
            </c:spPr>
            <c:txPr>
              <a:bodyPr wrap="square" lIns="38100" tIns="19050" rIns="38100" bIns="19050" anchor="ctr">
                <a:spAutoFit/>
              </a:bodyPr>
              <a:lstStyle/>
              <a:p>
                <a:pPr>
                  <a:defRPr sz="1600">
                    <a:solidFill>
                      <a:srgbClr val="7030A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Awareness</c:v>
                </c:pt>
                <c:pt idx="1">
                  <c:v>Interest</c:v>
                </c:pt>
                <c:pt idx="2">
                  <c:v>Get More Info</c:v>
                </c:pt>
                <c:pt idx="3">
                  <c:v>Consider Voting</c:v>
                </c:pt>
                <c:pt idx="4">
                  <c:v>Vote</c:v>
                </c:pt>
              </c:strCache>
            </c:strRef>
          </c:cat>
          <c:val>
            <c:numRef>
              <c:f>Sheet1!$W$2:$W$6</c:f>
              <c:numCache>
                <c:formatCode>General</c:formatCode>
                <c:ptCount val="5"/>
                <c:pt idx="0">
                  <c:v>0.97</c:v>
                </c:pt>
                <c:pt idx="1">
                  <c:v>0.97</c:v>
                </c:pt>
                <c:pt idx="2">
                  <c:v>0.97</c:v>
                </c:pt>
                <c:pt idx="3">
                  <c:v>0.95</c:v>
                </c:pt>
                <c:pt idx="4">
                  <c:v>0.95</c:v>
                </c:pt>
              </c:numCache>
            </c:numRef>
          </c:val>
          <c:smooth val="0"/>
          <c:extLst>
            <c:ext xmlns:c16="http://schemas.microsoft.com/office/drawing/2014/chart" uri="{C3380CC4-5D6E-409C-BE32-E72D297353CC}">
              <c16:uniqueId val="{00000015-4DEF-4574-84E8-F1C036542B8C}"/>
            </c:ext>
          </c:extLst>
        </c:ser>
        <c:dLbls>
          <c:showLegendKey val="0"/>
          <c:showVal val="1"/>
          <c:showCatName val="0"/>
          <c:showSerName val="0"/>
          <c:showPercent val="0"/>
          <c:showBubbleSize val="0"/>
        </c:dLbls>
        <c:marker val="1"/>
        <c:smooth val="0"/>
        <c:axId val="403341224"/>
        <c:axId val="403341616"/>
      </c:lineChart>
      <c:catAx>
        <c:axId val="403341224"/>
        <c:scaling>
          <c:orientation val="minMax"/>
        </c:scaling>
        <c:delete val="1"/>
        <c:axPos val="b"/>
        <c:numFmt formatCode="General" sourceLinked="0"/>
        <c:majorTickMark val="out"/>
        <c:minorTickMark val="none"/>
        <c:tickLblPos val="nextTo"/>
        <c:crossAx val="403341616"/>
        <c:crosses val="autoZero"/>
        <c:auto val="1"/>
        <c:lblAlgn val="ctr"/>
        <c:lblOffset val="100"/>
        <c:noMultiLvlLbl val="0"/>
      </c:catAx>
      <c:valAx>
        <c:axId val="403341616"/>
        <c:scaling>
          <c:orientation val="minMax"/>
          <c:max val="1"/>
          <c:min val="0"/>
        </c:scaling>
        <c:delete val="1"/>
        <c:axPos val="l"/>
        <c:numFmt formatCode="0%" sourceLinked="0"/>
        <c:majorTickMark val="out"/>
        <c:minorTickMark val="none"/>
        <c:tickLblPos val="nextTo"/>
        <c:crossAx val="403341224"/>
        <c:crosses val="autoZero"/>
        <c:crossBetween val="between"/>
      </c:valAx>
      <c:spPr>
        <a:effectLst/>
        <a:scene3d>
          <a:camera prst="orthographicFront"/>
          <a:lightRig rig="threePt" dir="t"/>
        </a:scene3d>
        <a:sp3d>
          <a:bevelT/>
        </a:sp3d>
      </c:spPr>
    </c:plotArea>
    <c:plotVisOnly val="1"/>
    <c:dispBlanksAs val="gap"/>
    <c:showDLblsOverMax val="0"/>
  </c:chart>
  <c:spPr>
    <a:scene3d>
      <a:camera prst="orthographicFront"/>
      <a:lightRig rig="threePt" dir="t"/>
    </a:scene3d>
    <a:sp3d>
      <a:bevelT/>
    </a:sp3d>
  </c:spPr>
  <c:txPr>
    <a:bodyPr/>
    <a:lstStyle/>
    <a:p>
      <a:pPr>
        <a:defRPr sz="12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18319953855688E-2"/>
          <c:y val="6.8925422305481085E-2"/>
          <c:w val="0.97538805653030436"/>
          <c:h val="0.73285064217545837"/>
        </c:manualLayout>
      </c:layout>
      <c:barChart>
        <c:barDir val="col"/>
        <c:grouping val="stacked"/>
        <c:varyColors val="0"/>
        <c:ser>
          <c:idx val="0"/>
          <c:order val="0"/>
          <c:tx>
            <c:strRef>
              <c:f>Sheet1!$B$1</c:f>
              <c:strCache>
                <c:ptCount val="1"/>
                <c:pt idx="0">
                  <c:v>TV (Broadcast &amp; Cable)</c:v>
                </c:pt>
              </c:strCache>
            </c:strRef>
          </c:tx>
          <c:spPr>
            <a:solidFill>
              <a:srgbClr val="0505FF"/>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Get More Info</c:v>
                </c:pt>
                <c:pt idx="3">
                  <c:v>Consider Voting</c:v>
                </c:pt>
                <c:pt idx="4">
                  <c:v>Vote</c:v>
                </c:pt>
              </c:strCache>
            </c:strRef>
          </c:cat>
          <c:val>
            <c:numRef>
              <c:f>Sheet1!$B$2:$B$6</c:f>
              <c:numCache>
                <c:formatCode>0%</c:formatCode>
                <c:ptCount val="5"/>
                <c:pt idx="0">
                  <c:v>0.5</c:v>
                </c:pt>
                <c:pt idx="1">
                  <c:v>0.47</c:v>
                </c:pt>
                <c:pt idx="2">
                  <c:v>0.46</c:v>
                </c:pt>
                <c:pt idx="3">
                  <c:v>0.47</c:v>
                </c:pt>
                <c:pt idx="4">
                  <c:v>0.47</c:v>
                </c:pt>
              </c:numCache>
            </c:numRef>
          </c:val>
          <c:extLst>
            <c:ext xmlns:c16="http://schemas.microsoft.com/office/drawing/2014/chart" uri="{C3380CC4-5D6E-409C-BE32-E72D297353CC}">
              <c16:uniqueId val="{00000000-E86F-4E65-B1A7-18AB5348FE7F}"/>
            </c:ext>
          </c:extLst>
        </c:ser>
        <c:ser>
          <c:idx val="1"/>
          <c:order val="1"/>
          <c:tx>
            <c:strRef>
              <c:f>Sheet1!$C$1</c:f>
              <c:strCache>
                <c:ptCount val="1"/>
                <c:pt idx="0">
                  <c:v>Social Media</c:v>
                </c:pt>
              </c:strCache>
            </c:strRef>
          </c:tx>
          <c:spPr>
            <a:solidFill>
              <a:srgbClr val="FF0505"/>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Get More Info</c:v>
                </c:pt>
                <c:pt idx="3">
                  <c:v>Consider Voting</c:v>
                </c:pt>
                <c:pt idx="4">
                  <c:v>Vote</c:v>
                </c:pt>
              </c:strCache>
            </c:strRef>
          </c:cat>
          <c:val>
            <c:numRef>
              <c:f>Sheet1!$C$2:$C$6</c:f>
              <c:numCache>
                <c:formatCode>0%</c:formatCode>
                <c:ptCount val="5"/>
                <c:pt idx="0">
                  <c:v>0.08</c:v>
                </c:pt>
                <c:pt idx="1">
                  <c:v>0.08</c:v>
                </c:pt>
                <c:pt idx="2">
                  <c:v>0.08</c:v>
                </c:pt>
                <c:pt idx="3">
                  <c:v>0.08</c:v>
                </c:pt>
                <c:pt idx="4">
                  <c:v>7.0000000000000007E-2</c:v>
                </c:pt>
              </c:numCache>
            </c:numRef>
          </c:val>
          <c:extLst>
            <c:ext xmlns:c16="http://schemas.microsoft.com/office/drawing/2014/chart" uri="{C3380CC4-5D6E-409C-BE32-E72D297353CC}">
              <c16:uniqueId val="{00000001-E86F-4E65-B1A7-18AB5348FE7F}"/>
            </c:ext>
          </c:extLst>
        </c:ser>
        <c:ser>
          <c:idx val="2"/>
          <c:order val="2"/>
          <c:tx>
            <c:strRef>
              <c:f>Sheet1!$D$1</c:f>
              <c:strCache>
                <c:ptCount val="1"/>
                <c:pt idx="0">
                  <c:v>Streaming TV Shows w/Ads</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Get More Info</c:v>
                </c:pt>
                <c:pt idx="3">
                  <c:v>Consider Voting</c:v>
                </c:pt>
                <c:pt idx="4">
                  <c:v>Vote</c:v>
                </c:pt>
              </c:strCache>
            </c:strRef>
          </c:cat>
          <c:val>
            <c:numRef>
              <c:f>Sheet1!$D$2:$D$6</c:f>
              <c:numCache>
                <c:formatCode>0%</c:formatCode>
                <c:ptCount val="5"/>
                <c:pt idx="0">
                  <c:v>0.06</c:v>
                </c:pt>
                <c:pt idx="1">
                  <c:v>0.06</c:v>
                </c:pt>
                <c:pt idx="2">
                  <c:v>0.06</c:v>
                </c:pt>
                <c:pt idx="3">
                  <c:v>0.05</c:v>
                </c:pt>
                <c:pt idx="4">
                  <c:v>0.05</c:v>
                </c:pt>
              </c:numCache>
            </c:numRef>
          </c:val>
          <c:extLst>
            <c:ext xmlns:c16="http://schemas.microsoft.com/office/drawing/2014/chart" uri="{C3380CC4-5D6E-409C-BE32-E72D297353CC}">
              <c16:uniqueId val="{00000002-E86F-4E65-B1A7-18AB5348FE7F}"/>
            </c:ext>
          </c:extLst>
        </c:ser>
        <c:ser>
          <c:idx val="3"/>
          <c:order val="3"/>
          <c:tx>
            <c:strRef>
              <c:f>Sheet1!$E$1</c:f>
              <c:strCache>
                <c:ptCount val="1"/>
                <c:pt idx="0">
                  <c:v>Local TV Station Web/App</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Get More Info</c:v>
                </c:pt>
                <c:pt idx="3">
                  <c:v>Consider Voting</c:v>
                </c:pt>
                <c:pt idx="4">
                  <c:v>Vote</c:v>
                </c:pt>
              </c:strCache>
            </c:strRef>
          </c:cat>
          <c:val>
            <c:numRef>
              <c:f>Sheet1!$E$2:$E$6</c:f>
              <c:numCache>
                <c:formatCode>0%</c:formatCode>
                <c:ptCount val="5"/>
                <c:pt idx="0">
                  <c:v>0.05</c:v>
                </c:pt>
                <c:pt idx="1">
                  <c:v>0.05</c:v>
                </c:pt>
                <c:pt idx="2">
                  <c:v>0.05</c:v>
                </c:pt>
                <c:pt idx="3">
                  <c:v>0.05</c:v>
                </c:pt>
                <c:pt idx="4">
                  <c:v>0.05</c:v>
                </c:pt>
              </c:numCache>
            </c:numRef>
          </c:val>
          <c:extLst>
            <c:ext xmlns:c16="http://schemas.microsoft.com/office/drawing/2014/chart" uri="{C3380CC4-5D6E-409C-BE32-E72D297353CC}">
              <c16:uniqueId val="{00000003-E86F-4E65-B1A7-18AB5348FE7F}"/>
            </c:ext>
          </c:extLst>
        </c:ser>
        <c:ser>
          <c:idx val="4"/>
          <c:order val="4"/>
          <c:tx>
            <c:strRef>
              <c:f>Sheet1!$F$1</c:f>
              <c:strCache>
                <c:ptCount val="1"/>
                <c:pt idx="0">
                  <c:v>Radio</c:v>
                </c:pt>
              </c:strCache>
            </c:strRef>
          </c:tx>
          <c:spPr>
            <a:solidFill>
              <a:srgbClr val="B2E5FC"/>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Get More Info</c:v>
                </c:pt>
                <c:pt idx="3">
                  <c:v>Consider Voting</c:v>
                </c:pt>
                <c:pt idx="4">
                  <c:v>Vote</c:v>
                </c:pt>
              </c:strCache>
            </c:strRef>
          </c:cat>
          <c:val>
            <c:numRef>
              <c:f>Sheet1!$F$2:$F$6</c:f>
              <c:numCache>
                <c:formatCode>0%</c:formatCode>
                <c:ptCount val="5"/>
                <c:pt idx="0">
                  <c:v>0.04</c:v>
                </c:pt>
                <c:pt idx="1">
                  <c:v>0.03</c:v>
                </c:pt>
                <c:pt idx="2">
                  <c:v>0.04</c:v>
                </c:pt>
                <c:pt idx="3">
                  <c:v>0.04</c:v>
                </c:pt>
                <c:pt idx="4">
                  <c:v>0.03</c:v>
                </c:pt>
              </c:numCache>
            </c:numRef>
          </c:val>
          <c:extLst>
            <c:ext xmlns:c16="http://schemas.microsoft.com/office/drawing/2014/chart" uri="{C3380CC4-5D6E-409C-BE32-E72D297353CC}">
              <c16:uniqueId val="{00000004-E86F-4E65-B1A7-18AB5348FE7F}"/>
            </c:ext>
          </c:extLst>
        </c:ser>
        <c:ser>
          <c:idx val="5"/>
          <c:order val="5"/>
          <c:tx>
            <c:strRef>
              <c:f>Sheet1!$G$1</c:f>
              <c:strCache>
                <c:ptCount val="1"/>
                <c:pt idx="0">
                  <c:v>Streaming Video Other than TV/Movies</c:v>
                </c:pt>
              </c:strCache>
            </c:strRef>
          </c:tx>
          <c:spPr>
            <a:solidFill>
              <a:srgbClr val="C5E0B4"/>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5D-4A7D-9E21-775BA6895D9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1F-4380-B0E0-D7DD7FB62FEE}"/>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84-45C5-AD9F-12BDBECA7DF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8C-40A1-85B6-1355B2A3C43A}"/>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84-45C5-AD9F-12BDBECA7DF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Get More Info</c:v>
                </c:pt>
                <c:pt idx="3">
                  <c:v>Consider Voting</c:v>
                </c:pt>
                <c:pt idx="4">
                  <c:v>Vote</c:v>
                </c:pt>
              </c:strCache>
            </c:strRef>
          </c:cat>
          <c:val>
            <c:numRef>
              <c:f>Sheet1!$G$2:$G$6</c:f>
              <c:numCache>
                <c:formatCode>0%</c:formatCode>
                <c:ptCount val="5"/>
                <c:pt idx="0">
                  <c:v>0.04</c:v>
                </c:pt>
                <c:pt idx="1">
                  <c:v>0.05</c:v>
                </c:pt>
                <c:pt idx="2">
                  <c:v>0.04</c:v>
                </c:pt>
                <c:pt idx="3">
                  <c:v>0.04</c:v>
                </c:pt>
                <c:pt idx="4">
                  <c:v>0.04</c:v>
                </c:pt>
              </c:numCache>
            </c:numRef>
          </c:val>
          <c:extLst>
            <c:ext xmlns:c16="http://schemas.microsoft.com/office/drawing/2014/chart" uri="{C3380CC4-5D6E-409C-BE32-E72D297353CC}">
              <c16:uniqueId val="{00000005-E86F-4E65-B1A7-18AB5348FE7F}"/>
            </c:ext>
          </c:extLst>
        </c:ser>
        <c:ser>
          <c:idx val="6"/>
          <c:order val="6"/>
          <c:tx>
            <c:strRef>
              <c:f>Sheet1!$H$1</c:f>
              <c:strCache>
                <c:ptCount val="1"/>
                <c:pt idx="0">
                  <c:v>Ad in the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Get More Info</c:v>
                </c:pt>
                <c:pt idx="3">
                  <c:v>Consider Voting</c:v>
                </c:pt>
                <c:pt idx="4">
                  <c:v>Vote</c:v>
                </c:pt>
              </c:strCache>
            </c:strRef>
          </c:cat>
          <c:val>
            <c:numRef>
              <c:f>Sheet1!$H$2:$H$6</c:f>
              <c:numCache>
                <c:formatCode>0%</c:formatCode>
                <c:ptCount val="5"/>
                <c:pt idx="0">
                  <c:v>0.03</c:v>
                </c:pt>
                <c:pt idx="1">
                  <c:v>0.03</c:v>
                </c:pt>
                <c:pt idx="2">
                  <c:v>0.04</c:v>
                </c:pt>
                <c:pt idx="3">
                  <c:v>0.03</c:v>
                </c:pt>
                <c:pt idx="4">
                  <c:v>0.03</c:v>
                </c:pt>
              </c:numCache>
            </c:numRef>
          </c:val>
          <c:extLst>
            <c:ext xmlns:c16="http://schemas.microsoft.com/office/drawing/2014/chart" uri="{C3380CC4-5D6E-409C-BE32-E72D297353CC}">
              <c16:uniqueId val="{00000009-E86F-4E65-B1A7-18AB5348FE7F}"/>
            </c:ext>
          </c:extLst>
        </c:ser>
        <c:ser>
          <c:idx val="7"/>
          <c:order val="7"/>
          <c:tx>
            <c:strRef>
              <c:f>Sheet1!$I$1</c:f>
              <c:strCache>
                <c:ptCount val="1"/>
                <c:pt idx="0">
                  <c:v>Text Message</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7684-45C5-AD9F-12BDBECA7DF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Get More Info</c:v>
                </c:pt>
                <c:pt idx="3">
                  <c:v>Consider Voting</c:v>
                </c:pt>
                <c:pt idx="4">
                  <c:v>Vote</c:v>
                </c:pt>
              </c:strCache>
            </c:strRef>
          </c:cat>
          <c:val>
            <c:numRef>
              <c:f>Sheet1!$I$2:$I$6</c:f>
              <c:numCache>
                <c:formatCode>0%</c:formatCode>
                <c:ptCount val="5"/>
                <c:pt idx="0">
                  <c:v>0.03</c:v>
                </c:pt>
                <c:pt idx="1">
                  <c:v>0.03</c:v>
                </c:pt>
                <c:pt idx="2">
                  <c:v>0.03</c:v>
                </c:pt>
                <c:pt idx="3">
                  <c:v>0.03</c:v>
                </c:pt>
                <c:pt idx="4">
                  <c:v>0.02</c:v>
                </c:pt>
              </c:numCache>
            </c:numRef>
          </c:val>
          <c:extLst>
            <c:ext xmlns:c16="http://schemas.microsoft.com/office/drawing/2014/chart" uri="{C3380CC4-5D6E-409C-BE32-E72D297353CC}">
              <c16:uniqueId val="{0000000B-E86F-4E65-B1A7-18AB5348FE7F}"/>
            </c:ext>
          </c:extLst>
        </c:ser>
        <c:ser>
          <c:idx val="8"/>
          <c:order val="8"/>
          <c:tx>
            <c:strRef>
              <c:f>Sheet1!$J$1</c:f>
              <c:strCache>
                <c:ptCount val="1"/>
                <c:pt idx="0">
                  <c:v>Out of Home/Billboard</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Get More Info</c:v>
                </c:pt>
                <c:pt idx="3">
                  <c:v>Consider Voting</c:v>
                </c:pt>
                <c:pt idx="4">
                  <c:v>Vote</c:v>
                </c:pt>
              </c:strCache>
            </c:strRef>
          </c:cat>
          <c:val>
            <c:numRef>
              <c:f>Sheet1!$J$2:$J$6</c:f>
              <c:numCache>
                <c:formatCode>0%</c:formatCode>
                <c:ptCount val="5"/>
                <c:pt idx="0">
                  <c:v>0.02</c:v>
                </c:pt>
                <c:pt idx="1">
                  <c:v>0.02</c:v>
                </c:pt>
                <c:pt idx="2">
                  <c:v>0.02</c:v>
                </c:pt>
                <c:pt idx="3">
                  <c:v>0.02</c:v>
                </c:pt>
                <c:pt idx="4">
                  <c:v>0.02</c:v>
                </c:pt>
              </c:numCache>
            </c:numRef>
          </c:val>
          <c:extLst>
            <c:ext xmlns:c16="http://schemas.microsoft.com/office/drawing/2014/chart" uri="{C3380CC4-5D6E-409C-BE32-E72D297353CC}">
              <c16:uniqueId val="{0000000C-E86F-4E65-B1A7-18AB5348FE7F}"/>
            </c:ext>
          </c:extLst>
        </c:ser>
        <c:ser>
          <c:idx val="9"/>
          <c:order val="9"/>
          <c:tx>
            <c:strRef>
              <c:f>Sheet1!$K$1</c:f>
              <c:strCache>
                <c:ptCount val="1"/>
                <c:pt idx="0">
                  <c:v>Internet Video Ad</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7684-45C5-AD9F-12BDBECA7DF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Get More Info</c:v>
                </c:pt>
                <c:pt idx="3">
                  <c:v>Consider Voting</c:v>
                </c:pt>
                <c:pt idx="4">
                  <c:v>Vote</c:v>
                </c:pt>
              </c:strCache>
            </c:strRef>
          </c:cat>
          <c:val>
            <c:numRef>
              <c:f>Sheet1!$K$2:$K$6</c:f>
              <c:numCache>
                <c:formatCode>0%</c:formatCode>
                <c:ptCount val="5"/>
                <c:pt idx="0">
                  <c:v>0.02</c:v>
                </c:pt>
                <c:pt idx="1">
                  <c:v>0.03</c:v>
                </c:pt>
                <c:pt idx="2">
                  <c:v>0.03</c:v>
                </c:pt>
                <c:pt idx="3">
                  <c:v>0.03</c:v>
                </c:pt>
                <c:pt idx="4">
                  <c:v>0.03</c:v>
                </c:pt>
              </c:numCache>
            </c:numRef>
          </c:val>
          <c:extLst>
            <c:ext xmlns:c16="http://schemas.microsoft.com/office/drawing/2014/chart" uri="{C3380CC4-5D6E-409C-BE32-E72D297353CC}">
              <c16:uniqueId val="{0000000D-E86F-4E65-B1A7-18AB5348FE7F}"/>
            </c:ext>
          </c:extLst>
        </c:ser>
        <c:ser>
          <c:idx val="10"/>
          <c:order val="10"/>
          <c:tx>
            <c:strRef>
              <c:f>Sheet1!$L$1</c:f>
              <c:strCache>
                <c:ptCount val="1"/>
                <c:pt idx="0">
                  <c:v>Newspaper (Print Only)</c:v>
                </c:pt>
              </c:strCache>
            </c:strRef>
          </c:tx>
          <c:spPr>
            <a:solidFill>
              <a:srgbClr val="007A54"/>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Get More Info</c:v>
                </c:pt>
                <c:pt idx="3">
                  <c:v>Consider Voting</c:v>
                </c:pt>
                <c:pt idx="4">
                  <c:v>Vote</c:v>
                </c:pt>
              </c:strCache>
            </c:strRef>
          </c:cat>
          <c:val>
            <c:numRef>
              <c:f>Sheet1!$L$2:$L$6</c:f>
              <c:numCache>
                <c:formatCode>0%</c:formatCode>
                <c:ptCount val="5"/>
                <c:pt idx="0">
                  <c:v>0.01</c:v>
                </c:pt>
                <c:pt idx="1">
                  <c:v>0.02</c:v>
                </c:pt>
                <c:pt idx="2">
                  <c:v>0.02</c:v>
                </c:pt>
                <c:pt idx="3">
                  <c:v>0.01</c:v>
                </c:pt>
                <c:pt idx="4">
                  <c:v>0.02</c:v>
                </c:pt>
              </c:numCache>
            </c:numRef>
          </c:val>
          <c:extLst>
            <c:ext xmlns:c16="http://schemas.microsoft.com/office/drawing/2014/chart" uri="{C3380CC4-5D6E-409C-BE32-E72D297353CC}">
              <c16:uniqueId val="{0000000E-E86F-4E65-B1A7-18AB5348FE7F}"/>
            </c:ext>
          </c:extLst>
        </c:ser>
        <c:ser>
          <c:idx val="11"/>
          <c:order val="11"/>
          <c:tx>
            <c:strRef>
              <c:f>Sheet1!$M$1</c:f>
              <c:strCache>
                <c:ptCount val="1"/>
                <c:pt idx="0">
                  <c:v>Online Newspaper</c:v>
                </c:pt>
              </c:strCache>
            </c:strRef>
          </c:tx>
          <c:spPr>
            <a:solidFill>
              <a:srgbClr val="B25E3C"/>
            </a:solidFill>
            <a:ln>
              <a:solidFill>
                <a:schemeClr val="tx1"/>
              </a:solidFill>
            </a:ln>
            <a:effectLst>
              <a:outerShdw blurRad="50800" dist="38100" dir="2700000" algn="tl" rotWithShape="0">
                <a:prstClr val="black">
                  <a:alpha val="40000"/>
                </a:prstClr>
              </a:outerShdw>
            </a:effectLst>
          </c:spPr>
          <c:invertIfNegative val="0"/>
          <c:cat>
            <c:strRef>
              <c:f>Sheet1!$A$2:$A$6</c:f>
              <c:strCache>
                <c:ptCount val="5"/>
                <c:pt idx="0">
                  <c:v>Awareness</c:v>
                </c:pt>
                <c:pt idx="1">
                  <c:v>Interest</c:v>
                </c:pt>
                <c:pt idx="2">
                  <c:v>Get More Info</c:v>
                </c:pt>
                <c:pt idx="3">
                  <c:v>Consider Voting</c:v>
                </c:pt>
                <c:pt idx="4">
                  <c:v>Vote</c:v>
                </c:pt>
              </c:strCache>
            </c:strRef>
          </c:cat>
          <c:val>
            <c:numRef>
              <c:f>Sheet1!$M$2:$M$6</c:f>
              <c:numCache>
                <c:formatCode>0%</c:formatCode>
                <c:ptCount val="5"/>
                <c:pt idx="0">
                  <c:v>0.01</c:v>
                </c:pt>
                <c:pt idx="1">
                  <c:v>0.01</c:v>
                </c:pt>
                <c:pt idx="2">
                  <c:v>0.01</c:v>
                </c:pt>
                <c:pt idx="3">
                  <c:v>0.01</c:v>
                </c:pt>
                <c:pt idx="4">
                  <c:v>0.02</c:v>
                </c:pt>
              </c:numCache>
            </c:numRef>
          </c:val>
          <c:extLst>
            <c:ext xmlns:c16="http://schemas.microsoft.com/office/drawing/2014/chart" uri="{C3380CC4-5D6E-409C-BE32-E72D297353CC}">
              <c16:uniqueId val="{0000000F-E86F-4E65-B1A7-18AB5348FE7F}"/>
            </c:ext>
          </c:extLst>
        </c:ser>
        <c:ser>
          <c:idx val="12"/>
          <c:order val="12"/>
          <c:tx>
            <c:strRef>
              <c:f>Sheet1!$N$1</c:f>
              <c:strCache>
                <c:ptCount val="1"/>
                <c:pt idx="0">
                  <c:v>Email</c:v>
                </c:pt>
              </c:strCache>
            </c:strRef>
          </c:tx>
          <c:spPr>
            <a:solidFill>
              <a:schemeClr val="accent1">
                <a:lumMod val="80000"/>
                <a:lumOff val="2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Sheet1!$N$2:$N$6</c:f>
            </c:numRef>
          </c:val>
          <c:extLst>
            <c:ext xmlns:c16="http://schemas.microsoft.com/office/drawing/2014/chart" uri="{C3380CC4-5D6E-409C-BE32-E72D297353CC}">
              <c16:uniqueId val="{00000010-E86F-4E65-B1A7-18AB5348FE7F}"/>
            </c:ext>
          </c:extLst>
        </c:ser>
        <c:ser>
          <c:idx val="13"/>
          <c:order val="13"/>
          <c:tx>
            <c:strRef>
              <c:f>Sheet1!$O$1</c:f>
              <c:strCache>
                <c:ptCount val="1"/>
                <c:pt idx="0">
                  <c:v>Email2</c:v>
                </c:pt>
              </c:strCache>
            </c:strRef>
          </c:tx>
          <c:spPr>
            <a:solidFill>
              <a:schemeClr val="accent2">
                <a:lumMod val="80000"/>
                <a:lumOff val="2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Sheet1!$O$2:$O$6</c:f>
            </c:numRef>
          </c:val>
          <c:extLst>
            <c:ext xmlns:c16="http://schemas.microsoft.com/office/drawing/2014/chart" uri="{C3380CC4-5D6E-409C-BE32-E72D297353CC}">
              <c16:uniqueId val="{00000011-E86F-4E65-B1A7-18AB5348FE7F}"/>
            </c:ext>
          </c:extLst>
        </c:ser>
        <c:ser>
          <c:idx val="14"/>
          <c:order val="14"/>
          <c:tx>
            <c:strRef>
              <c:f>Sheet1!$P$1</c:f>
              <c:strCache>
                <c:ptCount val="1"/>
                <c:pt idx="0">
                  <c:v>Online newspaper2</c:v>
                </c:pt>
              </c:strCache>
            </c:strRef>
          </c:tx>
          <c:spPr>
            <a:solidFill>
              <a:schemeClr val="accent3">
                <a:lumMod val="80000"/>
                <a:lumOff val="2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Sheet1!$P$2:$P$6</c:f>
            </c:numRef>
          </c:val>
          <c:extLst>
            <c:ext xmlns:c16="http://schemas.microsoft.com/office/drawing/2014/chart" uri="{C3380CC4-5D6E-409C-BE32-E72D297353CC}">
              <c16:uniqueId val="{00000012-E86F-4E65-B1A7-18AB5348FE7F}"/>
            </c:ext>
          </c:extLst>
        </c:ser>
        <c:ser>
          <c:idx val="15"/>
          <c:order val="15"/>
          <c:tx>
            <c:strRef>
              <c:f>Sheet1!$Q$1</c:f>
              <c:strCache>
                <c:ptCount val="1"/>
                <c:pt idx="0">
                  <c:v>Ad on a website</c:v>
                </c:pt>
              </c:strCache>
            </c:strRef>
          </c:tx>
          <c:spPr>
            <a:solidFill>
              <a:schemeClr val="accent4">
                <a:lumMod val="80000"/>
                <a:lumOff val="2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Sheet1!$Q$2:$Q$6</c:f>
            </c:numRef>
          </c:val>
          <c:extLst>
            <c:ext xmlns:c16="http://schemas.microsoft.com/office/drawing/2014/chart" uri="{C3380CC4-5D6E-409C-BE32-E72D297353CC}">
              <c16:uniqueId val="{00000013-E86F-4E65-B1A7-18AB5348FE7F}"/>
            </c:ext>
          </c:extLst>
        </c:ser>
        <c:ser>
          <c:idx val="16"/>
          <c:order val="16"/>
          <c:tx>
            <c:strRef>
              <c:f>Sheet1!$R$1</c:f>
              <c:strCache>
                <c:ptCount val="1"/>
                <c:pt idx="0">
                  <c:v>Other internet</c:v>
                </c:pt>
              </c:strCache>
            </c:strRef>
          </c:tx>
          <c:spPr>
            <a:solidFill>
              <a:schemeClr val="accent5">
                <a:lumMod val="80000"/>
                <a:lumOff val="2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Sheet1!$R$2:$R$6</c:f>
            </c:numRef>
          </c:val>
          <c:extLst>
            <c:ext xmlns:c16="http://schemas.microsoft.com/office/drawing/2014/chart" uri="{C3380CC4-5D6E-409C-BE32-E72D297353CC}">
              <c16:uniqueId val="{00000014-E86F-4E65-B1A7-18AB5348FE7F}"/>
            </c:ext>
          </c:extLst>
        </c:ser>
        <c:ser>
          <c:idx val="17"/>
          <c:order val="17"/>
          <c:tx>
            <c:strRef>
              <c:f>Sheet1!$S$1</c:f>
              <c:strCache>
                <c:ptCount val="1"/>
                <c:pt idx="0">
                  <c:v>Search engine</c:v>
                </c:pt>
              </c:strCache>
            </c:strRef>
          </c:tx>
          <c:spPr>
            <a:solidFill>
              <a:schemeClr val="accent6">
                <a:lumMod val="80000"/>
                <a:lumOff val="2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Sheet1!$S$2:$S$6</c:f>
            </c:numRef>
          </c:val>
          <c:extLst>
            <c:ext xmlns:c16="http://schemas.microsoft.com/office/drawing/2014/chart" uri="{C3380CC4-5D6E-409C-BE32-E72D297353CC}">
              <c16:uniqueId val="{00000015-E86F-4E65-B1A7-18AB5348FE7F}"/>
            </c:ext>
          </c:extLst>
        </c:ser>
        <c:ser>
          <c:idx val="18"/>
          <c:order val="18"/>
          <c:tx>
            <c:strRef>
              <c:f>Sheet1!$T$1</c:f>
              <c:strCache>
                <c:ptCount val="1"/>
                <c:pt idx="0">
                  <c:v>Internet display/banner</c:v>
                </c:pt>
              </c:strCache>
            </c:strRef>
          </c:tx>
          <c:spPr>
            <a:solidFill>
              <a:schemeClr val="accent1">
                <a:lumMod val="8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Sheet1!$T$2:$T$6</c:f>
            </c:numRef>
          </c:val>
          <c:extLst>
            <c:ext xmlns:c16="http://schemas.microsoft.com/office/drawing/2014/chart" uri="{C3380CC4-5D6E-409C-BE32-E72D297353CC}">
              <c16:uniqueId val="{00000016-E86F-4E65-B1A7-18AB5348FE7F}"/>
            </c:ext>
          </c:extLst>
        </c:ser>
        <c:ser>
          <c:idx val="19"/>
          <c:order val="19"/>
          <c:tx>
            <c:strRef>
              <c:f>Sheet1!$U$1</c:f>
              <c:strCache>
                <c:ptCount val="1"/>
                <c:pt idx="0">
                  <c:v>Radio web/app</c:v>
                </c:pt>
              </c:strCache>
            </c:strRef>
          </c:tx>
          <c:spPr>
            <a:solidFill>
              <a:schemeClr val="accent2">
                <a:lumMod val="8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Sheet1!$U$2:$U$6</c:f>
            </c:numRef>
          </c:val>
          <c:extLst>
            <c:ext xmlns:c16="http://schemas.microsoft.com/office/drawing/2014/chart" uri="{C3380CC4-5D6E-409C-BE32-E72D297353CC}">
              <c16:uniqueId val="{00000017-E86F-4E65-B1A7-18AB5348FE7F}"/>
            </c:ext>
          </c:extLst>
        </c:ser>
        <c:ser>
          <c:idx val="20"/>
          <c:order val="20"/>
          <c:tx>
            <c:strRef>
              <c:f>Sheet1!$V$1</c:f>
              <c:strCache>
                <c:ptCount val="1"/>
                <c:pt idx="0">
                  <c:v>Movie theater</c:v>
                </c:pt>
              </c:strCache>
            </c:strRef>
          </c:tx>
          <c:spPr>
            <a:solidFill>
              <a:schemeClr val="accent3">
                <a:lumMod val="8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Sheet1!$V$2:$V$6</c:f>
            </c:numRef>
          </c:val>
          <c:extLst>
            <c:ext xmlns:c16="http://schemas.microsoft.com/office/drawing/2014/chart" uri="{C3380CC4-5D6E-409C-BE32-E72D297353CC}">
              <c16:uniqueId val="{00000018-E86F-4E65-B1A7-18AB5348FE7F}"/>
            </c:ext>
          </c:extLst>
        </c:ser>
        <c:ser>
          <c:idx val="21"/>
          <c:order val="21"/>
          <c:tx>
            <c:strRef>
              <c:f>Sheet1!$W$1</c:f>
              <c:strCache>
                <c:ptCount val="1"/>
                <c:pt idx="0">
                  <c:v>Magazine (Print Only)</c:v>
                </c:pt>
              </c:strCache>
            </c:strRef>
          </c:tx>
          <c:spPr>
            <a:solidFill>
              <a:schemeClr val="accent4">
                <a:lumMod val="8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Sheet1!$W$2:$W$6</c:f>
            </c:numRef>
          </c:val>
          <c:extLst>
            <c:ext xmlns:c16="http://schemas.microsoft.com/office/drawing/2014/chart" uri="{C3380CC4-5D6E-409C-BE32-E72D297353CC}">
              <c16:uniqueId val="{00000001-0A1F-4380-B0E0-D7DD7FB62FEE}"/>
            </c:ext>
          </c:extLst>
        </c:ser>
        <c:ser>
          <c:idx val="22"/>
          <c:order val="22"/>
          <c:tx>
            <c:strRef>
              <c:f>Sheet1!$X$1</c:f>
              <c:strCache>
                <c:ptCount val="1"/>
                <c:pt idx="0">
                  <c:v>Internet radio</c:v>
                </c:pt>
              </c:strCache>
            </c:strRef>
          </c:tx>
          <c:spPr>
            <a:solidFill>
              <a:schemeClr val="accent5">
                <a:lumMod val="80000"/>
              </a:schemeClr>
            </a:solidFill>
            <a:ln>
              <a:noFill/>
            </a:ln>
            <a:effectLst/>
          </c:spPr>
          <c:invertIfNegative val="0"/>
          <c:cat>
            <c:strRef>
              <c:f>Sheet1!$A$2:$A$6</c:f>
              <c:strCache>
                <c:ptCount val="5"/>
                <c:pt idx="0">
                  <c:v>Awareness</c:v>
                </c:pt>
                <c:pt idx="1">
                  <c:v>Interest</c:v>
                </c:pt>
                <c:pt idx="2">
                  <c:v>Get More Info</c:v>
                </c:pt>
                <c:pt idx="3">
                  <c:v>Consider Voting</c:v>
                </c:pt>
                <c:pt idx="4">
                  <c:v>Vote</c:v>
                </c:pt>
              </c:strCache>
            </c:strRef>
          </c:cat>
          <c:val>
            <c:numRef>
              <c:f>Sheet1!$X$2:$X$6</c:f>
            </c:numRef>
          </c:val>
          <c:extLst>
            <c:ext xmlns:c16="http://schemas.microsoft.com/office/drawing/2014/chart" uri="{C3380CC4-5D6E-409C-BE32-E72D297353CC}">
              <c16:uniqueId val="{00000002-0A1F-4380-B0E0-D7DD7FB62FEE}"/>
            </c:ext>
          </c:extLst>
        </c:ser>
        <c:dLbls>
          <c:showLegendKey val="0"/>
          <c:showVal val="0"/>
          <c:showCatName val="0"/>
          <c:showSerName val="0"/>
          <c:showPercent val="0"/>
          <c:showBubbleSize val="0"/>
        </c:dLbls>
        <c:gapWidth val="41"/>
        <c:overlap val="100"/>
        <c:axId val="404191872"/>
        <c:axId val="404192264"/>
      </c:barChart>
      <c:catAx>
        <c:axId val="40419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04192264"/>
        <c:crosses val="autoZero"/>
        <c:auto val="1"/>
        <c:lblAlgn val="ctr"/>
        <c:lblOffset val="0"/>
        <c:noMultiLvlLbl val="0"/>
      </c:catAx>
      <c:valAx>
        <c:axId val="404192264"/>
        <c:scaling>
          <c:orientation val="minMax"/>
        </c:scaling>
        <c:delete val="1"/>
        <c:axPos val="l"/>
        <c:numFmt formatCode="0%" sourceLinked="1"/>
        <c:majorTickMark val="none"/>
        <c:minorTickMark val="none"/>
        <c:tickLblPos val="nextTo"/>
        <c:crossAx val="404191872"/>
        <c:crosses val="autoZero"/>
        <c:crossBetween val="between"/>
      </c:valAx>
      <c:spPr>
        <a:noFill/>
        <a:ln>
          <a:noFill/>
        </a:ln>
        <a:effectLst/>
      </c:spPr>
    </c:plotArea>
    <c:legend>
      <c:legendPos val="b"/>
      <c:layout>
        <c:manualLayout>
          <c:xMode val="edge"/>
          <c:yMode val="edge"/>
          <c:x val="2.7772384800424797E-2"/>
          <c:y val="0.87515960988401642"/>
          <c:w val="0.96633607617616724"/>
          <c:h val="0.1248403901159836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30192424172487"/>
          <c:y val="0.18680144711640778"/>
          <c:w val="0.57488461279616698"/>
          <c:h val="0.64085425977158272"/>
        </c:manualLayout>
      </c:layout>
      <c:barChart>
        <c:barDir val="col"/>
        <c:grouping val="stacked"/>
        <c:varyColors val="0"/>
        <c:ser>
          <c:idx val="0"/>
          <c:order val="0"/>
          <c:tx>
            <c:strRef>
              <c:f>Sheet1!$B$1</c:f>
              <c:strCache>
                <c:ptCount val="1"/>
                <c:pt idx="0">
                  <c:v>TV (Broadcast &amp; Cable)</c:v>
                </c:pt>
              </c:strCache>
            </c:strRef>
          </c:tx>
          <c:spPr>
            <a:solidFill>
              <a:srgbClr val="0505FF"/>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Sheet1!$B$2:$B$3</c:f>
              <c:numCache>
                <c:formatCode>General</c:formatCode>
                <c:ptCount val="2"/>
                <c:pt idx="0" formatCode="0%">
                  <c:v>0.5</c:v>
                </c:pt>
              </c:numCache>
            </c:numRef>
          </c:val>
          <c:extLst>
            <c:ext xmlns:c16="http://schemas.microsoft.com/office/drawing/2014/chart" uri="{C3380CC4-5D6E-409C-BE32-E72D297353CC}">
              <c16:uniqueId val="{00000000-3ABC-48FE-863A-D48AC9576A62}"/>
            </c:ext>
          </c:extLst>
        </c:ser>
        <c:ser>
          <c:idx val="1"/>
          <c:order val="1"/>
          <c:tx>
            <c:strRef>
              <c:f>Sheet1!$C$1</c:f>
              <c:strCache>
                <c:ptCount val="1"/>
                <c:pt idx="0">
                  <c:v>Social Media</c:v>
                </c:pt>
              </c:strCache>
            </c:strRef>
          </c:tx>
          <c:spPr>
            <a:solidFill>
              <a:srgbClr val="FF0505"/>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Sheet1!$C$2:$C$3</c:f>
              <c:numCache>
                <c:formatCode>0%</c:formatCode>
                <c:ptCount val="2"/>
                <c:pt idx="1">
                  <c:v>0.08</c:v>
                </c:pt>
              </c:numCache>
            </c:numRef>
          </c:val>
          <c:extLst>
            <c:ext xmlns:c16="http://schemas.microsoft.com/office/drawing/2014/chart" uri="{C3380CC4-5D6E-409C-BE32-E72D297353CC}">
              <c16:uniqueId val="{00000002-3ABC-48FE-863A-D48AC9576A62}"/>
            </c:ext>
          </c:extLst>
        </c:ser>
        <c:ser>
          <c:idx val="2"/>
          <c:order val="2"/>
          <c:tx>
            <c:strRef>
              <c:f>Sheet1!$D$1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Sheet1!$D$2:$D$3</c:f>
              <c:numCache>
                <c:formatCode>0%</c:formatCode>
                <c:ptCount val="2"/>
                <c:pt idx="1">
                  <c:v>0.06</c:v>
                </c:pt>
              </c:numCache>
            </c:numRef>
          </c:val>
          <c:extLst>
            <c:ext xmlns:c16="http://schemas.microsoft.com/office/drawing/2014/chart" uri="{C3380CC4-5D6E-409C-BE32-E72D297353CC}">
              <c16:uniqueId val="{00000005-3ABC-48FE-863A-D48AC9576A62}"/>
            </c:ext>
          </c:extLst>
        </c:ser>
        <c:ser>
          <c:idx val="3"/>
          <c:order val="3"/>
          <c:tx>
            <c:strRef>
              <c:f>Sheet1!$E$1</c:f>
              <c:strCache>
                <c:ptCount val="1"/>
                <c:pt idx="0">
                  <c:v>Streaming Video Other than TV</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Sheet1!$E$2:$E$3</c:f>
              <c:numCache>
                <c:formatCode>0%</c:formatCode>
                <c:ptCount val="2"/>
                <c:pt idx="1">
                  <c:v>0.05</c:v>
                </c:pt>
              </c:numCache>
            </c:numRef>
          </c:val>
          <c:extLst>
            <c:ext xmlns:c16="http://schemas.microsoft.com/office/drawing/2014/chart" uri="{C3380CC4-5D6E-409C-BE32-E72D297353CC}">
              <c16:uniqueId val="{00000008-3ABC-48FE-863A-D48AC9576A62}"/>
            </c:ext>
          </c:extLst>
        </c:ser>
        <c:ser>
          <c:idx val="4"/>
          <c:order val="4"/>
          <c:tx>
            <c:strRef>
              <c:f>Sheet1!$F$1</c:f>
              <c:strCache>
                <c:ptCount val="1"/>
                <c:pt idx="0">
                  <c:v>Local TV Web/App</c:v>
                </c:pt>
              </c:strCache>
            </c:strRef>
          </c:tx>
          <c:spPr>
            <a:solidFill>
              <a:srgbClr val="B2E5FC"/>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Sheet1!$F$2:$F$3</c:f>
              <c:numCache>
                <c:formatCode>0%</c:formatCode>
                <c:ptCount val="2"/>
                <c:pt idx="1">
                  <c:v>0.04</c:v>
                </c:pt>
              </c:numCache>
            </c:numRef>
          </c:val>
          <c:extLst>
            <c:ext xmlns:c16="http://schemas.microsoft.com/office/drawing/2014/chart" uri="{C3380CC4-5D6E-409C-BE32-E72D297353CC}">
              <c16:uniqueId val="{0000000D-3ABC-48FE-863A-D48AC9576A62}"/>
            </c:ext>
          </c:extLst>
        </c:ser>
        <c:ser>
          <c:idx val="5"/>
          <c:order val="5"/>
          <c:tx>
            <c:strRef>
              <c:f>Sheet1!$G$1</c:f>
              <c:strCache>
                <c:ptCount val="1"/>
                <c:pt idx="0">
                  <c:v>Streaming TV w/ads</c:v>
                </c:pt>
              </c:strCache>
            </c:strRef>
          </c:tx>
          <c:spPr>
            <a:solidFill>
              <a:srgbClr val="C5E0B4"/>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ABC-48FE-863A-D48AC9576A6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BC-48FE-863A-D48AC9576A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Sheet1!$G$2:$G$3</c:f>
              <c:numCache>
                <c:formatCode>0%</c:formatCode>
                <c:ptCount val="2"/>
                <c:pt idx="1">
                  <c:v>0.04</c:v>
                </c:pt>
              </c:numCache>
            </c:numRef>
          </c:val>
          <c:extLst>
            <c:ext xmlns:c16="http://schemas.microsoft.com/office/drawing/2014/chart" uri="{C3380CC4-5D6E-409C-BE32-E72D297353CC}">
              <c16:uniqueId val="{00000011-3ABC-48FE-863A-D48AC9576A62}"/>
            </c:ext>
          </c:extLst>
        </c:ser>
        <c:ser>
          <c:idx val="6"/>
          <c:order val="6"/>
          <c:tx>
            <c:strRef>
              <c:f>Sheet1!$H$1</c:f>
              <c:strCache>
                <c:ptCount val="1"/>
                <c:pt idx="0">
                  <c:v>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Sheet1!$H$2:$H$3</c:f>
              <c:numCache>
                <c:formatCode>0%</c:formatCode>
                <c:ptCount val="2"/>
                <c:pt idx="1">
                  <c:v>0.03</c:v>
                </c:pt>
              </c:numCache>
            </c:numRef>
          </c:val>
          <c:extLst>
            <c:ext xmlns:c16="http://schemas.microsoft.com/office/drawing/2014/chart" uri="{C3380CC4-5D6E-409C-BE32-E72D297353CC}">
              <c16:uniqueId val="{00000014-3ABC-48FE-863A-D48AC9576A62}"/>
            </c:ext>
          </c:extLst>
        </c:ser>
        <c:ser>
          <c:idx val="7"/>
          <c:order val="7"/>
          <c:tx>
            <c:strRef>
              <c:f>Sheet1!$I$1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5-3ABC-48FE-863A-D48AC9576A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Sheet1!$I$2:$I$3</c:f>
              <c:numCache>
                <c:formatCode>0%</c:formatCode>
                <c:ptCount val="2"/>
                <c:pt idx="1">
                  <c:v>0.03</c:v>
                </c:pt>
              </c:numCache>
            </c:numRef>
          </c:val>
          <c:extLst>
            <c:ext xmlns:c16="http://schemas.microsoft.com/office/drawing/2014/chart" uri="{C3380CC4-5D6E-409C-BE32-E72D297353CC}">
              <c16:uniqueId val="{00000018-3ABC-48FE-863A-D48AC9576A62}"/>
            </c:ext>
          </c:extLst>
        </c:ser>
        <c:ser>
          <c:idx val="8"/>
          <c:order val="8"/>
          <c:tx>
            <c:strRef>
              <c:f>Sheet1!$J$1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Sheet1!$J$2:$J$3</c:f>
              <c:numCache>
                <c:formatCode>0%</c:formatCode>
                <c:ptCount val="2"/>
                <c:pt idx="1">
                  <c:v>0.02</c:v>
                </c:pt>
              </c:numCache>
            </c:numRef>
          </c:val>
          <c:extLst>
            <c:ext xmlns:c16="http://schemas.microsoft.com/office/drawing/2014/chart" uri="{C3380CC4-5D6E-409C-BE32-E72D297353CC}">
              <c16:uniqueId val="{0000001D-3ABC-48FE-863A-D48AC9576A62}"/>
            </c:ext>
          </c:extLst>
        </c:ser>
        <c:ser>
          <c:idx val="9"/>
          <c:order val="9"/>
          <c:tx>
            <c:strRef>
              <c:f>Sheet1!$K$1</c:f>
              <c:strCache>
                <c:ptCount val="1"/>
                <c:pt idx="0">
                  <c:v>Out of Home</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c:v>
                </c:pt>
                <c:pt idx="1">
                  <c:v>All other media</c:v>
                </c:pt>
              </c:strCache>
            </c:strRef>
          </c:cat>
          <c:val>
            <c:numRef>
              <c:f>Sheet1!$K$2:$K$3</c:f>
              <c:numCache>
                <c:formatCode>0%</c:formatCode>
                <c:ptCount val="2"/>
                <c:pt idx="1">
                  <c:v>0.02</c:v>
                </c:pt>
              </c:numCache>
            </c:numRef>
          </c:val>
          <c:extLst>
            <c:ext xmlns:c16="http://schemas.microsoft.com/office/drawing/2014/chart" uri="{C3380CC4-5D6E-409C-BE32-E72D297353CC}">
              <c16:uniqueId val="{0000001E-3ABC-48FE-863A-D48AC9576A62}"/>
            </c:ext>
          </c:extLst>
        </c:ser>
        <c:ser>
          <c:idx val="10"/>
          <c:order val="10"/>
          <c:tx>
            <c:strRef>
              <c:f>Sheet1!$L$1</c:f>
              <c:strCache>
                <c:ptCount val="1"/>
                <c:pt idx="0">
                  <c:v>Phone call</c:v>
                </c:pt>
              </c:strCache>
            </c:strRef>
          </c:tx>
          <c:spPr>
            <a:solidFill>
              <a:srgbClr val="007A54"/>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Sheet1!$L$2:$L$3</c:f>
              <c:numCache>
                <c:formatCode>0%</c:formatCode>
                <c:ptCount val="2"/>
                <c:pt idx="1">
                  <c:v>0.01</c:v>
                </c:pt>
              </c:numCache>
            </c:numRef>
          </c:val>
          <c:extLst>
            <c:ext xmlns:c16="http://schemas.microsoft.com/office/drawing/2014/chart" uri="{C3380CC4-5D6E-409C-BE32-E72D297353CC}">
              <c16:uniqueId val="{0000001F-3ABC-48FE-863A-D48AC9576A62}"/>
            </c:ext>
          </c:extLst>
        </c:ser>
        <c:ser>
          <c:idx val="11"/>
          <c:order val="11"/>
          <c:tx>
            <c:strRef>
              <c:f>Sheet1!$M$1</c:f>
              <c:strCache>
                <c:ptCount val="1"/>
                <c:pt idx="0">
                  <c:v>Online Newspaper</c:v>
                </c:pt>
              </c:strCache>
            </c:strRef>
          </c:tx>
          <c:spPr>
            <a:solidFill>
              <a:srgbClr val="B25E3C"/>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Sheet1!$M$2:$M$3</c:f>
              <c:numCache>
                <c:formatCode>0%</c:formatCode>
                <c:ptCount val="2"/>
                <c:pt idx="1">
                  <c:v>0.01</c:v>
                </c:pt>
              </c:numCache>
            </c:numRef>
          </c:val>
          <c:extLst>
            <c:ext xmlns:c16="http://schemas.microsoft.com/office/drawing/2014/chart" uri="{C3380CC4-5D6E-409C-BE32-E72D297353CC}">
              <c16:uniqueId val="{00000020-3ABC-48FE-863A-D48AC9576A62}"/>
            </c:ext>
          </c:extLst>
        </c:ser>
        <c:ser>
          <c:idx val="12"/>
          <c:order val="12"/>
          <c:tx>
            <c:strRef>
              <c:f>Sheet1!$N$1</c:f>
              <c:strCache>
                <c:ptCount val="1"/>
                <c:pt idx="0">
                  <c:v>Email</c:v>
                </c:pt>
              </c:strCache>
            </c:strRef>
          </c:tx>
          <c:spPr>
            <a:solidFill>
              <a:srgbClr val="84F058"/>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Sheet1!$N$2:$N$3</c:f>
              <c:numCache>
                <c:formatCode>0%</c:formatCode>
                <c:ptCount val="2"/>
                <c:pt idx="1">
                  <c:v>0.01</c:v>
                </c:pt>
              </c:numCache>
            </c:numRef>
          </c:val>
          <c:extLst>
            <c:ext xmlns:c16="http://schemas.microsoft.com/office/drawing/2014/chart" uri="{C3380CC4-5D6E-409C-BE32-E72D297353CC}">
              <c16:uniqueId val="{00000021-3ABC-48FE-863A-D48AC9576A62}"/>
            </c:ext>
          </c:extLst>
        </c:ser>
        <c:ser>
          <c:idx val="13"/>
          <c:order val="13"/>
          <c:tx>
            <c:strRef>
              <c:f>Sheet1!$O$1</c:f>
              <c:strCache>
                <c:ptCount val="1"/>
                <c:pt idx="0">
                  <c:v>Ad on a website</c:v>
                </c:pt>
              </c:strCache>
            </c:strRef>
          </c:tx>
          <c:spPr>
            <a:solidFill>
              <a:schemeClr val="accent1">
                <a:lumMod val="60000"/>
                <a:lumOff val="40000"/>
              </a:schemeClr>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Sheet1!$O$2:$O$3</c:f>
              <c:numCache>
                <c:formatCode>0%</c:formatCode>
                <c:ptCount val="2"/>
                <c:pt idx="1">
                  <c:v>0.01</c:v>
                </c:pt>
              </c:numCache>
            </c:numRef>
          </c:val>
          <c:extLst>
            <c:ext xmlns:c16="http://schemas.microsoft.com/office/drawing/2014/chart" uri="{C3380CC4-5D6E-409C-BE32-E72D297353CC}">
              <c16:uniqueId val="{00000022-3ABC-48FE-863A-D48AC9576A62}"/>
            </c:ext>
          </c:extLst>
        </c:ser>
        <c:ser>
          <c:idx val="14"/>
          <c:order val="14"/>
          <c:tx>
            <c:strRef>
              <c:f>Sheet1!$P$1</c:f>
              <c:strCache>
                <c:ptCount val="1"/>
                <c:pt idx="0">
                  <c:v>Text message</c:v>
                </c:pt>
              </c:strCache>
            </c:strRef>
          </c:tx>
          <c:spPr>
            <a:solidFill>
              <a:schemeClr val="accent3">
                <a:lumMod val="80000"/>
                <a:lumOff val="20000"/>
              </a:schemeClr>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Sheet1!$P$2:$P$3</c:f>
              <c:numCache>
                <c:formatCode>0%</c:formatCode>
                <c:ptCount val="2"/>
                <c:pt idx="1">
                  <c:v>0.01</c:v>
                </c:pt>
              </c:numCache>
            </c:numRef>
          </c:val>
          <c:extLst>
            <c:ext xmlns:c16="http://schemas.microsoft.com/office/drawing/2014/chart" uri="{C3380CC4-5D6E-409C-BE32-E72D297353CC}">
              <c16:uniqueId val="{00000023-3ABC-48FE-863A-D48AC9576A62}"/>
            </c:ext>
          </c:extLst>
        </c:ser>
        <c:ser>
          <c:idx val="15"/>
          <c:order val="15"/>
          <c:tx>
            <c:strRef>
              <c:f>Sheet1!$Q$1</c:f>
              <c:strCache>
                <c:ptCount val="1"/>
                <c:pt idx="0">
                  <c:v>Cable website/app</c:v>
                </c:pt>
              </c:strCache>
            </c:strRef>
          </c:tx>
          <c:spPr>
            <a:solidFill>
              <a:schemeClr val="accent4">
                <a:lumMod val="80000"/>
                <a:lumOff val="20000"/>
              </a:schemeClr>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Sheet1!$Q$2:$Q$3</c:f>
              <c:numCache>
                <c:formatCode>0%</c:formatCode>
                <c:ptCount val="2"/>
                <c:pt idx="1">
                  <c:v>0.01</c:v>
                </c:pt>
              </c:numCache>
            </c:numRef>
          </c:val>
          <c:extLst>
            <c:ext xmlns:c16="http://schemas.microsoft.com/office/drawing/2014/chart" uri="{C3380CC4-5D6E-409C-BE32-E72D297353CC}">
              <c16:uniqueId val="{00000024-3ABC-48FE-863A-D48AC9576A62}"/>
            </c:ext>
          </c:extLst>
        </c:ser>
        <c:ser>
          <c:idx val="16"/>
          <c:order val="16"/>
          <c:tx>
            <c:strRef>
              <c:f>Sheet1!$R$1</c:f>
              <c:strCache>
                <c:ptCount val="1"/>
                <c:pt idx="0">
                  <c:v>Movie theater</c:v>
                </c:pt>
              </c:strCache>
            </c:strRef>
          </c:tx>
          <c:spPr>
            <a:solidFill>
              <a:schemeClr val="accent5">
                <a:lumMod val="80000"/>
                <a:lumOff val="20000"/>
              </a:schemeClr>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Sheet1!$R$2:$R$3</c:f>
              <c:numCache>
                <c:formatCode>0%</c:formatCode>
                <c:ptCount val="2"/>
                <c:pt idx="1">
                  <c:v>0.01</c:v>
                </c:pt>
              </c:numCache>
            </c:numRef>
          </c:val>
          <c:extLst>
            <c:ext xmlns:c16="http://schemas.microsoft.com/office/drawing/2014/chart" uri="{C3380CC4-5D6E-409C-BE32-E72D297353CC}">
              <c16:uniqueId val="{00000025-3ABC-48FE-863A-D48AC9576A62}"/>
            </c:ext>
          </c:extLst>
        </c:ser>
        <c:ser>
          <c:idx val="17"/>
          <c:order val="17"/>
          <c:tx>
            <c:strRef>
              <c:f>Sheet1!$S$1</c:f>
              <c:strCache>
                <c:ptCount val="1"/>
                <c:pt idx="0">
                  <c:v>Search</c:v>
                </c:pt>
              </c:strCache>
            </c:strRef>
          </c:tx>
          <c:spPr>
            <a:solidFill>
              <a:schemeClr val="accent6">
                <a:lumMod val="80000"/>
                <a:lumOff val="20000"/>
              </a:schemeClr>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Sheet1!$S$2:$S$3</c:f>
              <c:numCache>
                <c:formatCode>0%</c:formatCode>
                <c:ptCount val="2"/>
                <c:pt idx="1">
                  <c:v>0.01</c:v>
                </c:pt>
              </c:numCache>
            </c:numRef>
          </c:val>
          <c:extLst>
            <c:ext xmlns:c16="http://schemas.microsoft.com/office/drawing/2014/chart" uri="{C3380CC4-5D6E-409C-BE32-E72D297353CC}">
              <c16:uniqueId val="{00000026-3ABC-48FE-863A-D48AC9576A62}"/>
            </c:ext>
          </c:extLst>
        </c:ser>
        <c:ser>
          <c:idx val="18"/>
          <c:order val="18"/>
          <c:tx>
            <c:strRef>
              <c:f>Sheet1!$T$1</c:f>
              <c:strCache>
                <c:ptCount val="1"/>
                <c:pt idx="0">
                  <c:v>Network TV website/app</c:v>
                </c:pt>
              </c:strCache>
            </c:strRef>
          </c:tx>
          <c:spPr>
            <a:solidFill>
              <a:schemeClr val="accent1">
                <a:lumMod val="80000"/>
              </a:schemeClr>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Sheet1!$T$2:$T$3</c:f>
              <c:numCache>
                <c:formatCode>0%</c:formatCode>
                <c:ptCount val="2"/>
                <c:pt idx="1">
                  <c:v>0.01</c:v>
                </c:pt>
              </c:numCache>
            </c:numRef>
          </c:val>
          <c:extLst>
            <c:ext xmlns:c16="http://schemas.microsoft.com/office/drawing/2014/chart" uri="{C3380CC4-5D6E-409C-BE32-E72D297353CC}">
              <c16:uniqueId val="{00000027-3ABC-48FE-863A-D48AC9576A62}"/>
            </c:ext>
          </c:extLst>
        </c:ser>
        <c:ser>
          <c:idx val="19"/>
          <c:order val="19"/>
          <c:tx>
            <c:strRef>
              <c:f>Sheet1!$U$1</c:f>
              <c:strCache>
                <c:ptCount val="1"/>
                <c:pt idx="0">
                  <c:v>Radio web/app</c:v>
                </c:pt>
              </c:strCache>
            </c:strRef>
          </c:tx>
          <c:spPr>
            <a:solidFill>
              <a:schemeClr val="accent2">
                <a:lumMod val="80000"/>
              </a:schemeClr>
            </a:solidFill>
            <a:ln>
              <a:noFill/>
            </a:ln>
            <a:effectLst/>
          </c:spPr>
          <c:invertIfNegative val="0"/>
          <c:cat>
            <c:strRef>
              <c:f>Sheet1!$A$2:$A$3</c:f>
              <c:strCache>
                <c:ptCount val="2"/>
                <c:pt idx="0">
                  <c:v>TV</c:v>
                </c:pt>
                <c:pt idx="1">
                  <c:v>All other media</c:v>
                </c:pt>
              </c:strCache>
            </c:strRef>
          </c:cat>
          <c:val>
            <c:numRef>
              <c:f>Sheet1!$U$2:$U$3</c:f>
            </c:numRef>
          </c:val>
          <c:extLst>
            <c:ext xmlns:c16="http://schemas.microsoft.com/office/drawing/2014/chart" uri="{C3380CC4-5D6E-409C-BE32-E72D297353CC}">
              <c16:uniqueId val="{00000028-3ABC-48FE-863A-D48AC9576A62}"/>
            </c:ext>
          </c:extLst>
        </c:ser>
        <c:ser>
          <c:idx val="20"/>
          <c:order val="20"/>
          <c:tx>
            <c:strRef>
              <c:f>Sheet1!$V$1</c:f>
              <c:strCache>
                <c:ptCount val="1"/>
                <c:pt idx="0">
                  <c:v>Movie theater2</c:v>
                </c:pt>
              </c:strCache>
            </c:strRef>
          </c:tx>
          <c:spPr>
            <a:solidFill>
              <a:schemeClr val="accent3">
                <a:lumMod val="80000"/>
              </a:schemeClr>
            </a:solidFill>
            <a:ln>
              <a:noFill/>
            </a:ln>
            <a:effectLst/>
          </c:spPr>
          <c:invertIfNegative val="0"/>
          <c:cat>
            <c:strRef>
              <c:f>Sheet1!$A$2:$A$3</c:f>
              <c:strCache>
                <c:ptCount val="2"/>
                <c:pt idx="0">
                  <c:v>TV</c:v>
                </c:pt>
                <c:pt idx="1">
                  <c:v>All other media</c:v>
                </c:pt>
              </c:strCache>
            </c:strRef>
          </c:cat>
          <c:val>
            <c:numRef>
              <c:f>Sheet1!$V$2:$V$3</c:f>
            </c:numRef>
          </c:val>
          <c:extLst>
            <c:ext xmlns:c16="http://schemas.microsoft.com/office/drawing/2014/chart" uri="{C3380CC4-5D6E-409C-BE32-E72D297353CC}">
              <c16:uniqueId val="{00000029-3ABC-48FE-863A-D48AC9576A62}"/>
            </c:ext>
          </c:extLst>
        </c:ser>
        <c:ser>
          <c:idx val="21"/>
          <c:order val="21"/>
          <c:tx>
            <c:strRef>
              <c:f>Sheet1!$W$1</c:f>
              <c:strCache>
                <c:ptCount val="1"/>
                <c:pt idx="0">
                  <c:v>Magazine (Print Only)</c:v>
                </c:pt>
              </c:strCache>
            </c:strRef>
          </c:tx>
          <c:spPr>
            <a:solidFill>
              <a:schemeClr val="accent4">
                <a:lumMod val="80000"/>
              </a:schemeClr>
            </a:solidFill>
            <a:ln>
              <a:noFill/>
            </a:ln>
            <a:effectLst/>
          </c:spPr>
          <c:invertIfNegative val="0"/>
          <c:cat>
            <c:strRef>
              <c:f>Sheet1!$A$2:$A$3</c:f>
              <c:strCache>
                <c:ptCount val="2"/>
                <c:pt idx="0">
                  <c:v>TV</c:v>
                </c:pt>
                <c:pt idx="1">
                  <c:v>All other media</c:v>
                </c:pt>
              </c:strCache>
            </c:strRef>
          </c:cat>
          <c:val>
            <c:numRef>
              <c:f>Sheet1!$W$2:$W$3</c:f>
            </c:numRef>
          </c:val>
          <c:extLst>
            <c:ext xmlns:c16="http://schemas.microsoft.com/office/drawing/2014/chart" uri="{C3380CC4-5D6E-409C-BE32-E72D297353CC}">
              <c16:uniqueId val="{0000002A-3ABC-48FE-863A-D48AC9576A62}"/>
            </c:ext>
          </c:extLst>
        </c:ser>
        <c:ser>
          <c:idx val="22"/>
          <c:order val="22"/>
          <c:tx>
            <c:strRef>
              <c:f>Sheet1!$X$1</c:f>
              <c:strCache>
                <c:ptCount val="1"/>
                <c:pt idx="0">
                  <c:v>Internet radio</c:v>
                </c:pt>
              </c:strCache>
            </c:strRef>
          </c:tx>
          <c:spPr>
            <a:solidFill>
              <a:schemeClr val="accent5">
                <a:lumMod val="80000"/>
              </a:schemeClr>
            </a:solidFill>
            <a:ln>
              <a:noFill/>
            </a:ln>
            <a:effectLst/>
          </c:spPr>
          <c:invertIfNegative val="0"/>
          <c:cat>
            <c:strRef>
              <c:f>Sheet1!$A$2:$A$3</c:f>
              <c:strCache>
                <c:ptCount val="2"/>
                <c:pt idx="0">
                  <c:v>TV</c:v>
                </c:pt>
                <c:pt idx="1">
                  <c:v>All other media</c:v>
                </c:pt>
              </c:strCache>
            </c:strRef>
          </c:cat>
          <c:val>
            <c:numRef>
              <c:f>Sheet1!$X$2:$X$3</c:f>
            </c:numRef>
          </c:val>
          <c:extLst>
            <c:ext xmlns:c16="http://schemas.microsoft.com/office/drawing/2014/chart" uri="{C3380CC4-5D6E-409C-BE32-E72D297353CC}">
              <c16:uniqueId val="{0000002B-3ABC-48FE-863A-D48AC9576A62}"/>
            </c:ext>
          </c:extLst>
        </c:ser>
        <c:ser>
          <c:idx val="23"/>
          <c:order val="23"/>
          <c:tx>
            <c:strRef>
              <c:f>Sheet1!$Y$1</c:f>
              <c:strCache>
                <c:ptCount val="1"/>
              </c:strCache>
            </c:strRef>
          </c:tx>
          <c:spPr>
            <a:solidFill>
              <a:schemeClr val="accent6">
                <a:lumMod val="80000"/>
              </a:schemeClr>
            </a:solidFill>
            <a:ln>
              <a:solidFill>
                <a:schemeClr val="tx1"/>
              </a:solidFill>
            </a:ln>
            <a:effectLst>
              <a:outerShdw blurRad="50800" dist="38100" dir="2700000" algn="tl" rotWithShape="0">
                <a:prstClr val="black">
                  <a:alpha val="40000"/>
                </a:prstClr>
              </a:outerShdw>
            </a:effectLst>
          </c:spPr>
          <c:invertIfNegative val="0"/>
          <c:cat>
            <c:strRef>
              <c:f>Sheet1!$A$2:$A$3</c:f>
              <c:strCache>
                <c:ptCount val="2"/>
                <c:pt idx="0">
                  <c:v>TV</c:v>
                </c:pt>
                <c:pt idx="1">
                  <c:v>All other media</c:v>
                </c:pt>
              </c:strCache>
            </c:strRef>
          </c:cat>
          <c:val>
            <c:numRef>
              <c:f>Sheet1!$Y$2:$Y$3</c:f>
              <c:numCache>
                <c:formatCode>0%</c:formatCode>
                <c:ptCount val="2"/>
                <c:pt idx="1">
                  <c:v>0.01</c:v>
                </c:pt>
              </c:numCache>
            </c:numRef>
          </c:val>
          <c:extLst>
            <c:ext xmlns:c16="http://schemas.microsoft.com/office/drawing/2014/chart" uri="{C3380CC4-5D6E-409C-BE32-E72D297353CC}">
              <c16:uniqueId val="{00000000-F297-4B35-8920-D9AE010F2049}"/>
            </c:ext>
          </c:extLst>
        </c:ser>
        <c:dLbls>
          <c:showLegendKey val="0"/>
          <c:showVal val="0"/>
          <c:showCatName val="0"/>
          <c:showSerName val="0"/>
          <c:showPercent val="0"/>
          <c:showBubbleSize val="0"/>
        </c:dLbls>
        <c:gapWidth val="41"/>
        <c:overlap val="100"/>
        <c:axId val="404191872"/>
        <c:axId val="404192264"/>
      </c:barChart>
      <c:catAx>
        <c:axId val="40419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04192264"/>
        <c:crosses val="autoZero"/>
        <c:auto val="1"/>
        <c:lblAlgn val="ctr"/>
        <c:lblOffset val="0"/>
        <c:noMultiLvlLbl val="0"/>
      </c:catAx>
      <c:valAx>
        <c:axId val="404192264"/>
        <c:scaling>
          <c:orientation val="minMax"/>
        </c:scaling>
        <c:delete val="1"/>
        <c:axPos val="l"/>
        <c:numFmt formatCode="0%" sourceLinked="1"/>
        <c:majorTickMark val="none"/>
        <c:minorTickMark val="none"/>
        <c:tickLblPos val="nextTo"/>
        <c:crossAx val="4041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9068237089188"/>
          <c:y val="0.11658704858297175"/>
          <c:w val="0.34271619552806959"/>
          <c:h val="0.84454533576656665"/>
        </c:manualLayout>
      </c:layout>
      <c:pieChart>
        <c:varyColors val="1"/>
        <c:ser>
          <c:idx val="0"/>
          <c:order val="0"/>
          <c:tx>
            <c:strRef>
              <c:f>Sheet1!$B$1</c:f>
              <c:strCache>
                <c:ptCount val="1"/>
                <c:pt idx="0">
                  <c:v>All 6 Categories</c:v>
                </c:pt>
              </c:strCache>
            </c:strRef>
          </c:tx>
          <c:spPr>
            <a:solidFill>
              <a:schemeClr val="accent6">
                <a:lumMod val="60000"/>
                <a:lumOff val="40000"/>
              </a:schemeClr>
            </a:solidFill>
            <a:ln>
              <a:solidFill>
                <a:schemeClr val="tx1"/>
              </a:solidFill>
            </a:ln>
          </c:spPr>
          <c:dPt>
            <c:idx val="0"/>
            <c:bubble3D val="0"/>
            <c:spPr>
              <a:solidFill>
                <a:srgbClr val="008000"/>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072-7A40-B249-5709A9C9A6FF}"/>
              </c:ext>
            </c:extLst>
          </c:dPt>
          <c:dPt>
            <c:idx val="1"/>
            <c:bubble3D val="0"/>
            <c:spPr>
              <a:solidFill>
                <a:srgbClr val="99CC00"/>
              </a:solidFill>
              <a:ln w="19050">
                <a:solidFill>
                  <a:schemeClr val="tx1"/>
                </a:solidFill>
              </a:ln>
              <a:effectLst/>
            </c:spPr>
            <c:extLst>
              <c:ext xmlns:c16="http://schemas.microsoft.com/office/drawing/2014/chart" uri="{C3380CC4-5D6E-409C-BE32-E72D297353CC}">
                <c16:uniqueId val="{00000003-8072-7A40-B249-5709A9C9A6FF}"/>
              </c:ext>
            </c:extLst>
          </c:dPt>
          <c:dLbls>
            <c:dLbl>
              <c:idx val="0"/>
              <c:layout>
                <c:manualLayout>
                  <c:x val="0.21718299106682992"/>
                  <c:y val="9.901360538408395E-2"/>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6FCABB7D-C89A-4122-BFF3-2CCDE32638BE}" type="CATEGORYNAME">
                      <a:rPr lang="en-US">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EA7D4FC5-D34C-4A1E-8E2D-FCDC2B99DE5C}" type="VALUE">
                      <a:rPr lang="en-US" b="1">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025172186706872"/>
                      <c:h val="0.14196242171189979"/>
                    </c:manualLayout>
                  </c15:layout>
                  <c15:dlblFieldTable/>
                  <c15:showDataLabelsRange val="0"/>
                </c:ext>
                <c:ext xmlns:c16="http://schemas.microsoft.com/office/drawing/2014/chart" uri="{C3380CC4-5D6E-409C-BE32-E72D297353CC}">
                  <c16:uniqueId val="{00000001-8072-7A40-B249-5709A9C9A6FF}"/>
                </c:ext>
              </c:extLst>
            </c:dLbl>
            <c:dLbl>
              <c:idx val="1"/>
              <c:layout>
                <c:manualLayout>
                  <c:x val="-0.12258290101866026"/>
                  <c:y val="-0.10899678652646824"/>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7BED724B-A85C-44CE-BFB6-1F00A40E46CC}" type="CATEGORYNAME">
                      <a:rPr lang="en-US">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7CE3CEAC-4F1E-4553-B2A7-0B952D768FA9}" type="VALUE">
                      <a:rPr lang="en-US" b="1">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8072-7A40-B249-5709A9C9A6F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Broadcast TV</c:v>
                </c:pt>
                <c:pt idx="1">
                  <c:v>Cable TV</c:v>
                </c:pt>
              </c:strCache>
            </c:strRef>
          </c:cat>
          <c:val>
            <c:numRef>
              <c:f>Sheet1!$B$2:$B$3</c:f>
              <c:numCache>
                <c:formatCode>0.00%</c:formatCode>
                <c:ptCount val="2"/>
                <c:pt idx="0">
                  <c:v>0.74</c:v>
                </c:pt>
                <c:pt idx="1">
                  <c:v>0.26</c:v>
                </c:pt>
              </c:numCache>
            </c:numRef>
          </c:val>
          <c:extLst>
            <c:ext xmlns:c16="http://schemas.microsoft.com/office/drawing/2014/chart" uri="{C3380CC4-5D6E-409C-BE32-E72D297353CC}">
              <c16:uniqueId val="{00000004-8072-7A40-B249-5709A9C9A6FF}"/>
            </c:ext>
          </c:extLst>
        </c:ser>
        <c:dLbls>
          <c:showLegendKey val="0"/>
          <c:showVal val="0"/>
          <c:showCatName val="0"/>
          <c:showSerName val="0"/>
          <c:showPercent val="0"/>
          <c:showBubbleSize val="0"/>
          <c:showLeaderLines val="1"/>
        </c:dLbls>
        <c:firstSliceAng val="16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Those</a:t>
            </a:r>
            <a:r>
              <a:rPr lang="en-US" baseline="0" dirty="0">
                <a:solidFill>
                  <a:schemeClr val="tx1"/>
                </a:solidFill>
              </a:rPr>
              <a:t> In Kentucky Who Do Online Searches</a:t>
            </a:r>
            <a:endParaRPr lang="en-US" b="1" dirty="0">
              <a:solidFill>
                <a:schemeClr val="tx1"/>
              </a:solidFill>
            </a:endParaRPr>
          </a:p>
        </c:rich>
      </c:tx>
      <c:layout>
        <c:manualLayout>
          <c:xMode val="edge"/>
          <c:yMode val="edge"/>
          <c:x val="0.22538556336371932"/>
          <c:y val="3.196803085040835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3666262147339115"/>
          <c:y val="0.25256981854296817"/>
          <c:w val="0.48070480437257168"/>
          <c:h val="0.71457414974966771"/>
        </c:manualLayout>
      </c:layout>
      <c:pieChart>
        <c:varyColors val="1"/>
        <c:ser>
          <c:idx val="0"/>
          <c:order val="0"/>
          <c:tx>
            <c:strRef>
              <c:f>Sheet1!$B$1</c:f>
              <c:strCache>
                <c:ptCount val="1"/>
                <c:pt idx="0">
                  <c:v>Sales</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rgbClr val="36CF1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F6F-430E-9D5F-36B12C7F94A0}"/>
              </c:ext>
            </c:extLst>
          </c:dPt>
          <c:dPt>
            <c:idx val="1"/>
            <c:bubble3D val="0"/>
            <c:spPr>
              <a:solidFill>
                <a:schemeClr val="accent3">
                  <a:lumMod val="75000"/>
                </a:schemeClr>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F6F-430E-9D5F-36B12C7F94A0}"/>
              </c:ext>
            </c:extLst>
          </c:dPt>
          <c:dLbls>
            <c:dLbl>
              <c:idx val="0"/>
              <c:layout>
                <c:manualLayout>
                  <c:x val="0.19881297095927525"/>
                  <c:y val="0.20911248427294321"/>
                </c:manualLayout>
              </c:layout>
              <c:tx>
                <c:rich>
                  <a:bodyPr/>
                  <a:lstStyle/>
                  <a:p>
                    <a:fld id="{A3CF4927-9636-4FC4-B539-4191856A872F}" type="CATEGORYNAME">
                      <a:rPr lang="en-US"/>
                      <a:pPr/>
                      <a:t>[CATEGORY NAME]</a:t>
                    </a:fld>
                    <a:r>
                      <a:rPr lang="en-US" baseline="0" dirty="0"/>
                      <a:t>
</a:t>
                    </a:r>
                    <a:fld id="{D8B14E1A-8608-455E-B520-ECF28ABBE02E}" type="VALUE">
                      <a:rPr lang="en-US" baseline="0" smtClean="0"/>
                      <a:pPr/>
                      <a:t>[VALUE]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6F-430E-9D5F-36B12C7F94A0}"/>
                </c:ext>
              </c:extLst>
            </c:dLbl>
            <c:dLbl>
              <c:idx val="1"/>
              <c:layout>
                <c:manualLayout>
                  <c:x val="-0.11724249522573128"/>
                  <c:y val="-0.1096562192083954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F6F-430E-9D5F-36B12C7F94A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4-7F6F-430E-9D5F-36B12C7F94A0}"/>
            </c:ext>
          </c:extLst>
        </c:ser>
        <c:dLbls>
          <c:showLegendKey val="0"/>
          <c:showVal val="0"/>
          <c:showCatName val="0"/>
          <c:showSerName val="0"/>
          <c:showPercent val="0"/>
          <c:showBubbleSize val="0"/>
          <c:showLeaderLines val="1"/>
        </c:dLbls>
        <c:firstSliceAng val="17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0"/>
            <c:invertIfNegative val="0"/>
            <c:bubble3D val="0"/>
            <c:spPr>
              <a:solidFill>
                <a:schemeClr val="tx1"/>
              </a:solidFill>
              <a:ln>
                <a:solidFill>
                  <a:schemeClr val="tx1"/>
                </a:solidFill>
              </a:ln>
              <a:effectLst/>
            </c:spPr>
            <c:extLst>
              <c:ext xmlns:c16="http://schemas.microsoft.com/office/drawing/2014/chart" uri="{C3380CC4-5D6E-409C-BE32-E72D297353CC}">
                <c16:uniqueId val="{00000003-3B80-4957-B6BF-30BBBC564544}"/>
              </c:ext>
            </c:extLst>
          </c:dPt>
          <c:dPt>
            <c:idx val="1"/>
            <c:invertIfNegative val="0"/>
            <c:bubble3D val="0"/>
            <c:spPr>
              <a:solidFill>
                <a:srgbClr val="99004D"/>
              </a:solidFill>
              <a:ln>
                <a:solidFill>
                  <a:schemeClr val="tx1"/>
                </a:solidFill>
              </a:ln>
              <a:effectLst/>
            </c:spPr>
            <c:extLst>
              <c:ext xmlns:c16="http://schemas.microsoft.com/office/drawing/2014/chart" uri="{C3380CC4-5D6E-409C-BE32-E72D297353CC}">
                <c16:uniqueId val="{00000004-3B80-4957-B6BF-30BBBC564544}"/>
              </c:ext>
            </c:extLst>
          </c:dPt>
          <c:dPt>
            <c:idx val="2"/>
            <c:invertIfNegative val="0"/>
            <c:bubble3D val="0"/>
            <c:spPr>
              <a:solidFill>
                <a:srgbClr val="00B0F0"/>
              </a:solidFill>
              <a:ln>
                <a:solidFill>
                  <a:schemeClr val="tx1"/>
                </a:solidFill>
              </a:ln>
              <a:effectLst/>
            </c:spPr>
            <c:extLst>
              <c:ext xmlns:c16="http://schemas.microsoft.com/office/drawing/2014/chart" uri="{C3380CC4-5D6E-409C-BE32-E72D297353CC}">
                <c16:uniqueId val="{00000001-859E-4F3F-AF4C-29B7E1C63F38}"/>
              </c:ext>
            </c:extLst>
          </c:dPt>
          <c:dPt>
            <c:idx val="3"/>
            <c:invertIfNegative val="0"/>
            <c:bubble3D val="0"/>
            <c:spPr>
              <a:solidFill>
                <a:schemeClr val="accent2">
                  <a:lumMod val="50000"/>
                </a:schemeClr>
              </a:solidFill>
              <a:ln>
                <a:solidFill>
                  <a:schemeClr val="tx1"/>
                </a:solidFill>
              </a:ln>
              <a:effectLst/>
            </c:spPr>
            <c:extLst>
              <c:ext xmlns:c16="http://schemas.microsoft.com/office/drawing/2014/chart" uri="{C3380CC4-5D6E-409C-BE32-E72D297353CC}">
                <c16:uniqueId val="{00000000-859E-4F3F-AF4C-29B7E1C63F3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KY Total</c:v>
                </c:pt>
                <c:pt idx="1">
                  <c:v>A18-34</c:v>
                </c:pt>
                <c:pt idx="2">
                  <c:v>A35-54</c:v>
                </c:pt>
                <c:pt idx="3">
                  <c:v>A55+</c:v>
                </c:pt>
              </c:strCache>
            </c:strRef>
          </c:cat>
          <c:val>
            <c:numRef>
              <c:f>Sheet1!$B$2:$B$5</c:f>
              <c:numCache>
                <c:formatCode>0%</c:formatCode>
                <c:ptCount val="4"/>
                <c:pt idx="0">
                  <c:v>0.87</c:v>
                </c:pt>
                <c:pt idx="1">
                  <c:v>0.92</c:v>
                </c:pt>
                <c:pt idx="2">
                  <c:v>0.88</c:v>
                </c:pt>
                <c:pt idx="3">
                  <c:v>0.81</c:v>
                </c:pt>
              </c:numCache>
            </c:numRef>
          </c:val>
          <c:extLst>
            <c:ext xmlns:c16="http://schemas.microsoft.com/office/drawing/2014/chart" uri="{C3380CC4-5D6E-409C-BE32-E72D297353CC}">
              <c16:uniqueId val="{00000000-3B80-4957-B6BF-30BBBC564544}"/>
            </c:ext>
          </c:extLst>
        </c:ser>
        <c:dLbls>
          <c:showLegendKey val="0"/>
          <c:showVal val="0"/>
          <c:showCatName val="0"/>
          <c:showSerName val="0"/>
          <c:showPercent val="0"/>
          <c:showBubbleSize val="0"/>
        </c:dLbls>
        <c:gapWidth val="99"/>
        <c:overlap val="-27"/>
        <c:axId val="540690536"/>
        <c:axId val="540689816"/>
      </c:barChart>
      <c:catAx>
        <c:axId val="540690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40689816"/>
        <c:crosses val="autoZero"/>
        <c:auto val="1"/>
        <c:lblAlgn val="ctr"/>
        <c:lblOffset val="100"/>
        <c:noMultiLvlLbl val="0"/>
      </c:catAx>
      <c:valAx>
        <c:axId val="540689816"/>
        <c:scaling>
          <c:orientation val="minMax"/>
          <c:min val="0.4"/>
        </c:scaling>
        <c:delete val="1"/>
        <c:axPos val="l"/>
        <c:numFmt formatCode="0%" sourceLinked="1"/>
        <c:majorTickMark val="out"/>
        <c:minorTickMark val="none"/>
        <c:tickLblPos val="nextTo"/>
        <c:crossAx val="540690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1-D9E3-4FA3-8166-E044E597D854}"/>
              </c:ext>
            </c:extLst>
          </c:dPt>
          <c:dPt>
            <c:idx val="1"/>
            <c:invertIfNegative val="0"/>
            <c:bubble3D val="0"/>
            <c:extLst>
              <c:ext xmlns:c16="http://schemas.microsoft.com/office/drawing/2014/chart" uri="{C3380CC4-5D6E-409C-BE32-E72D297353CC}">
                <c16:uniqueId val="{00000003-D9E3-4FA3-8166-E044E597D854}"/>
              </c:ext>
            </c:extLst>
          </c:dPt>
          <c:dPt>
            <c:idx val="2"/>
            <c:invertIfNegative val="0"/>
            <c:bubble3D val="0"/>
            <c:extLst>
              <c:ext xmlns:c16="http://schemas.microsoft.com/office/drawing/2014/chart" uri="{C3380CC4-5D6E-409C-BE32-E72D297353CC}">
                <c16:uniqueId val="{00000005-D9E3-4FA3-8166-E044E597D854}"/>
              </c:ext>
            </c:extLst>
          </c:dPt>
          <c:dPt>
            <c:idx val="3"/>
            <c:invertIfNegative val="0"/>
            <c:bubble3D val="0"/>
            <c:extLst>
              <c:ext xmlns:c16="http://schemas.microsoft.com/office/drawing/2014/chart" uri="{C3380CC4-5D6E-409C-BE32-E72D297353CC}">
                <c16:uniqueId val="{00000007-D9E3-4FA3-8166-E044E597D854}"/>
              </c:ext>
            </c:extLst>
          </c:dPt>
          <c:dPt>
            <c:idx val="4"/>
            <c:invertIfNegative val="0"/>
            <c:bubble3D val="0"/>
            <c:extLst>
              <c:ext xmlns:c16="http://schemas.microsoft.com/office/drawing/2014/chart" uri="{C3380CC4-5D6E-409C-BE32-E72D297353CC}">
                <c16:uniqueId val="{00000009-D9E3-4FA3-8166-E044E597D854}"/>
              </c:ext>
            </c:extLst>
          </c:dPt>
          <c:dPt>
            <c:idx val="6"/>
            <c:invertIfNegative val="0"/>
            <c:bubble3D val="0"/>
            <c:extLst>
              <c:ext xmlns:c16="http://schemas.microsoft.com/office/drawing/2014/chart" uri="{C3380CC4-5D6E-409C-BE32-E72D297353CC}">
                <c16:uniqueId val="{0000000D-D9E3-4FA3-8166-E044E597D854}"/>
              </c:ext>
            </c:extLst>
          </c:dPt>
          <c:dPt>
            <c:idx val="7"/>
            <c:invertIfNegative val="0"/>
            <c:bubble3D val="0"/>
            <c:extLst>
              <c:ext xmlns:c16="http://schemas.microsoft.com/office/drawing/2014/chart" uri="{C3380CC4-5D6E-409C-BE32-E72D297353CC}">
                <c16:uniqueId val="{0000000F-D9E3-4FA3-8166-E044E597D854}"/>
              </c:ext>
            </c:extLst>
          </c:dPt>
          <c:dPt>
            <c:idx val="8"/>
            <c:invertIfNegative val="0"/>
            <c:bubble3D val="0"/>
            <c:extLst>
              <c:ext xmlns:c16="http://schemas.microsoft.com/office/drawing/2014/chart" uri="{C3380CC4-5D6E-409C-BE32-E72D297353CC}">
                <c16:uniqueId val="{00000011-D9E3-4FA3-8166-E044E597D854}"/>
              </c:ext>
            </c:extLst>
          </c:dPt>
          <c:dPt>
            <c:idx val="9"/>
            <c:invertIfNegative val="0"/>
            <c:bubble3D val="0"/>
            <c:extLst>
              <c:ext xmlns:c16="http://schemas.microsoft.com/office/drawing/2014/chart" uri="{C3380CC4-5D6E-409C-BE32-E72D297353CC}">
                <c16:uniqueId val="{00000013-D9E3-4FA3-8166-E044E597D854}"/>
              </c:ext>
            </c:extLst>
          </c:dPt>
          <c:dPt>
            <c:idx val="10"/>
            <c:invertIfNegative val="0"/>
            <c:bubble3D val="0"/>
            <c:extLst>
              <c:ext xmlns:c16="http://schemas.microsoft.com/office/drawing/2014/chart" uri="{C3380CC4-5D6E-409C-BE32-E72D297353CC}">
                <c16:uniqueId val="{00000015-D9E3-4FA3-8166-E044E597D854}"/>
              </c:ext>
            </c:extLst>
          </c:dPt>
          <c:dPt>
            <c:idx val="11"/>
            <c:invertIfNegative val="0"/>
            <c:bubble3D val="0"/>
            <c:extLst>
              <c:ext xmlns:c16="http://schemas.microsoft.com/office/drawing/2014/chart" uri="{C3380CC4-5D6E-409C-BE32-E72D297353CC}">
                <c16:uniqueId val="{00000017-D9E3-4FA3-8166-E044E597D854}"/>
              </c:ext>
            </c:extLst>
          </c:dPt>
          <c:dPt>
            <c:idx val="12"/>
            <c:invertIfNegative val="0"/>
            <c:bubble3D val="0"/>
            <c:extLst>
              <c:ext xmlns:c16="http://schemas.microsoft.com/office/drawing/2014/chart" uri="{C3380CC4-5D6E-409C-BE32-E72D297353CC}">
                <c16:uniqueId val="{00000019-D9E3-4FA3-8166-E044E597D854}"/>
              </c:ext>
            </c:extLst>
          </c:dPt>
          <c:dPt>
            <c:idx val="13"/>
            <c:invertIfNegative val="0"/>
            <c:bubble3D val="0"/>
            <c:extLst>
              <c:ext xmlns:c16="http://schemas.microsoft.com/office/drawing/2014/chart" uri="{C3380CC4-5D6E-409C-BE32-E72D297353CC}">
                <c16:uniqueId val="{0000001B-D9E3-4FA3-8166-E044E597D854}"/>
              </c:ext>
            </c:extLst>
          </c:dPt>
          <c:dPt>
            <c:idx val="14"/>
            <c:invertIfNegative val="0"/>
            <c:bubble3D val="0"/>
            <c:extLst>
              <c:ext xmlns:c16="http://schemas.microsoft.com/office/drawing/2014/chart" uri="{C3380CC4-5D6E-409C-BE32-E72D297353CC}">
                <c16:uniqueId val="{0000001D-2029-4151-8B17-07A32C037B7D}"/>
              </c:ext>
            </c:extLst>
          </c:dPt>
          <c:dPt>
            <c:idx val="17"/>
            <c:invertIfNegative val="0"/>
            <c:bubble3D val="0"/>
            <c:extLst>
              <c:ext xmlns:c16="http://schemas.microsoft.com/office/drawing/2014/chart" uri="{C3380CC4-5D6E-409C-BE32-E72D297353CC}">
                <c16:uniqueId val="{0000001D-4D3B-4D64-9A9E-A21D8DB08FA2}"/>
              </c:ext>
            </c:extLst>
          </c:dPt>
          <c:dPt>
            <c:idx val="18"/>
            <c:invertIfNegative val="0"/>
            <c:bubble3D val="0"/>
            <c:extLst>
              <c:ext xmlns:c16="http://schemas.microsoft.com/office/drawing/2014/chart" uri="{C3380CC4-5D6E-409C-BE32-E72D297353CC}">
                <c16:uniqueId val="{0000001F-4D3B-4D64-9A9E-A21D8DB08FA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9"/>
                <c:pt idx="0">
                  <c:v>Nat'l or Local Magazines</c:v>
                </c:pt>
                <c:pt idx="1">
                  <c:v>Local Newspapers</c:v>
                </c:pt>
                <c:pt idx="2">
                  <c:v>Web/Apps of Local TV News</c:v>
                </c:pt>
                <c:pt idx="3">
                  <c:v>Radio</c:v>
                </c:pt>
                <c:pt idx="4">
                  <c:v>Web/Apps of Newspapers (Nat'l or Local)</c:v>
                </c:pt>
                <c:pt idx="5">
                  <c:v>Streaming Radio</c:v>
                </c:pt>
                <c:pt idx="6">
                  <c:v>Web/Apps of Nat'l Broadcast News</c:v>
                </c:pt>
                <c:pt idx="7">
                  <c:v>Web/Apps of Magazines (Nat'l or Local)</c:v>
                </c:pt>
                <c:pt idx="8">
                  <c:v>Radio Web &amp; Apps/Internet Radio</c:v>
                </c:pt>
                <c:pt idx="9">
                  <c:v>Local Broadcast TV News</c:v>
                </c:pt>
                <c:pt idx="10">
                  <c:v>Web/Apps of Cable News</c:v>
                </c:pt>
                <c:pt idx="11">
                  <c:v>Public Television News</c:v>
                </c:pt>
                <c:pt idx="12">
                  <c:v>National Newspapers</c:v>
                </c:pt>
                <c:pt idx="13">
                  <c:v>All Other Internet News</c:v>
                </c:pt>
                <c:pt idx="14">
                  <c:v>Broadcast Network Nat'l News</c:v>
                </c:pt>
                <c:pt idx="15">
                  <c:v>Ad in the Mail</c:v>
                </c:pt>
                <c:pt idx="16">
                  <c:v>Podcasts</c:v>
                </c:pt>
                <c:pt idx="17">
                  <c:v>Cable News</c:v>
                </c:pt>
                <c:pt idx="18">
                  <c:v>Social Media</c:v>
                </c:pt>
              </c:strCache>
            </c:strRef>
          </c:cat>
          <c:val>
            <c:numRef>
              <c:f>Sheet1!$B$2:$B$21</c:f>
              <c:numCache>
                <c:formatCode>0%</c:formatCode>
                <c:ptCount val="19"/>
                <c:pt idx="0">
                  <c:v>0.04</c:v>
                </c:pt>
                <c:pt idx="1">
                  <c:v>0.04</c:v>
                </c:pt>
                <c:pt idx="2">
                  <c:v>0.04</c:v>
                </c:pt>
                <c:pt idx="3">
                  <c:v>0.04</c:v>
                </c:pt>
                <c:pt idx="4">
                  <c:v>0.05</c:v>
                </c:pt>
                <c:pt idx="5">
                  <c:v>0.06</c:v>
                </c:pt>
                <c:pt idx="6">
                  <c:v>0.06</c:v>
                </c:pt>
                <c:pt idx="7">
                  <c:v>0.06</c:v>
                </c:pt>
                <c:pt idx="8">
                  <c:v>0.06</c:v>
                </c:pt>
                <c:pt idx="9">
                  <c:v>0.06</c:v>
                </c:pt>
                <c:pt idx="10">
                  <c:v>7.0000000000000007E-2</c:v>
                </c:pt>
                <c:pt idx="11">
                  <c:v>7.0000000000000007E-2</c:v>
                </c:pt>
                <c:pt idx="12">
                  <c:v>0.11</c:v>
                </c:pt>
                <c:pt idx="13">
                  <c:v>0.13</c:v>
                </c:pt>
                <c:pt idx="14">
                  <c:v>0.17</c:v>
                </c:pt>
                <c:pt idx="15">
                  <c:v>0.18</c:v>
                </c:pt>
                <c:pt idx="16">
                  <c:v>0.2</c:v>
                </c:pt>
                <c:pt idx="17">
                  <c:v>0.32</c:v>
                </c:pt>
                <c:pt idx="18">
                  <c:v>0.55000000000000004</c:v>
                </c:pt>
              </c:numCache>
            </c:numRef>
          </c:val>
          <c:extLst>
            <c:ext xmlns:c16="http://schemas.microsoft.com/office/drawing/2014/chart" uri="{C3380CC4-5D6E-409C-BE32-E72D297353CC}">
              <c16:uniqueId val="{0000001C-D9E3-4FA3-8166-E044E597D854}"/>
            </c:ext>
          </c:extLst>
        </c:ser>
        <c:dLbls>
          <c:showLegendKey val="0"/>
          <c:showVal val="0"/>
          <c:showCatName val="0"/>
          <c:showSerName val="0"/>
          <c:showPercent val="0"/>
          <c:showBubbleSize val="0"/>
        </c:dLbls>
        <c:gapWidth val="72"/>
        <c:axId val="401315144"/>
        <c:axId val="401315536"/>
      </c:barChart>
      <c:catAx>
        <c:axId val="401315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01315536"/>
        <c:crosses val="autoZero"/>
        <c:auto val="1"/>
        <c:lblAlgn val="ctr"/>
        <c:lblOffset val="100"/>
        <c:noMultiLvlLbl val="0"/>
      </c:catAx>
      <c:valAx>
        <c:axId val="401315536"/>
        <c:scaling>
          <c:orientation val="minMax"/>
        </c:scaling>
        <c:delete val="1"/>
        <c:axPos val="b"/>
        <c:numFmt formatCode="0%" sourceLinked="1"/>
        <c:majorTickMark val="none"/>
        <c:minorTickMark val="none"/>
        <c:tickLblPos val="nextTo"/>
        <c:crossAx val="401315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348282467838625E-2"/>
          <c:y val="5.8105114439624211E-2"/>
          <c:w val="0.95171990967148035"/>
          <c:h val="0.9241144917815578"/>
        </c:manualLayout>
      </c:layout>
      <c:barChart>
        <c:barDir val="col"/>
        <c:grouping val="clustered"/>
        <c:varyColors val="0"/>
        <c:ser>
          <c:idx val="0"/>
          <c:order val="0"/>
          <c:tx>
            <c:strRef>
              <c:f>Sheet1!$B$1</c:f>
              <c:strCache>
                <c:ptCount val="1"/>
                <c:pt idx="0">
                  <c:v>TV</c:v>
                </c:pt>
              </c:strCache>
            </c:strRef>
          </c:tx>
          <c:spPr>
            <a:solidFill>
              <a:schemeClr val="accent2">
                <a:alpha val="74902"/>
              </a:schemeClr>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News of The Day</c:v>
                </c:pt>
                <c:pt idx="1">
                  <c:v>Local/Regional News</c:v>
                </c:pt>
                <c:pt idx="2">
                  <c:v>National/International News</c:v>
                </c:pt>
                <c:pt idx="3">
                  <c:v>Politics</c:v>
                </c:pt>
              </c:strCache>
            </c:strRef>
          </c:cat>
          <c:val>
            <c:numRef>
              <c:f>Sheet1!$B$2:$B$5</c:f>
              <c:numCache>
                <c:formatCode>0%</c:formatCode>
                <c:ptCount val="4"/>
                <c:pt idx="0">
                  <c:v>0.41510000000000002</c:v>
                </c:pt>
                <c:pt idx="1">
                  <c:v>0.47499999999999998</c:v>
                </c:pt>
                <c:pt idx="2">
                  <c:v>0.54110000000000003</c:v>
                </c:pt>
                <c:pt idx="3">
                  <c:v>0.47639999999999999</c:v>
                </c:pt>
              </c:numCache>
            </c:numRef>
          </c:val>
          <c:extLst>
            <c:ext xmlns:c16="http://schemas.microsoft.com/office/drawing/2014/chart" uri="{C3380CC4-5D6E-409C-BE32-E72D297353CC}">
              <c16:uniqueId val="{00000000-25E9-4FF9-BC85-83C8627F715A}"/>
            </c:ext>
          </c:extLst>
        </c:ser>
        <c:ser>
          <c:idx val="1"/>
          <c:order val="1"/>
          <c:tx>
            <c:strRef>
              <c:f>Sheet1!$C$1</c:f>
              <c:strCache>
                <c:ptCount val="1"/>
                <c:pt idx="0">
                  <c:v>Online Content</c:v>
                </c:pt>
              </c:strCache>
            </c:strRef>
          </c:tx>
          <c:spPr>
            <a:solidFill>
              <a:schemeClr val="accent5">
                <a:alpha val="74902"/>
              </a:schemeClr>
            </a:solidFill>
          </c:spPr>
          <c:invertIfNegative val="0"/>
          <c:dLbls>
            <c:dLbl>
              <c:idx val="3"/>
              <c:layout>
                <c:manualLayout>
                  <c:x val="1.1416920775559518E-2"/>
                  <c:y val="1.4030601865115967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361263736263736E-2"/>
                      <c:h val="5.5773045474022474E-2"/>
                    </c:manualLayout>
                  </c15:layout>
                </c:ext>
                <c:ext xmlns:c16="http://schemas.microsoft.com/office/drawing/2014/chart" uri="{C3380CC4-5D6E-409C-BE32-E72D297353CC}">
                  <c16:uniqueId val="{00000000-2E8E-4B37-889C-19112962168D}"/>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News of The Day</c:v>
                </c:pt>
                <c:pt idx="1">
                  <c:v>Local/Regional News</c:v>
                </c:pt>
                <c:pt idx="2">
                  <c:v>National/International News</c:v>
                </c:pt>
                <c:pt idx="3">
                  <c:v>Politics</c:v>
                </c:pt>
              </c:strCache>
            </c:strRef>
          </c:cat>
          <c:val>
            <c:numRef>
              <c:f>Sheet1!$C$2:$C$5</c:f>
              <c:numCache>
                <c:formatCode>0%</c:formatCode>
                <c:ptCount val="4"/>
                <c:pt idx="0">
                  <c:v>0.27579999999999999</c:v>
                </c:pt>
                <c:pt idx="1">
                  <c:v>0.3286</c:v>
                </c:pt>
                <c:pt idx="2">
                  <c:v>0.28189999999999998</c:v>
                </c:pt>
                <c:pt idx="3">
                  <c:v>0.3664</c:v>
                </c:pt>
              </c:numCache>
            </c:numRef>
          </c:val>
          <c:extLst>
            <c:ext xmlns:c16="http://schemas.microsoft.com/office/drawing/2014/chart" uri="{C3380CC4-5D6E-409C-BE32-E72D297353CC}">
              <c16:uniqueId val="{00000001-25E9-4FF9-BC85-83C8627F715A}"/>
            </c:ext>
          </c:extLst>
        </c:ser>
        <c:ser>
          <c:idx val="2"/>
          <c:order val="2"/>
          <c:tx>
            <c:strRef>
              <c:f>Sheet1!$D$1</c:f>
              <c:strCache>
                <c:ptCount val="1"/>
                <c:pt idx="0">
                  <c:v>Social Media</c:v>
                </c:pt>
              </c:strCache>
            </c:strRef>
          </c:tx>
          <c:spPr>
            <a:solidFill>
              <a:srgbClr val="71588F">
                <a:alpha val="74902"/>
              </a:srgbClr>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News of The Day</c:v>
                </c:pt>
                <c:pt idx="1">
                  <c:v>Local/Regional News</c:v>
                </c:pt>
                <c:pt idx="2">
                  <c:v>National/International News</c:v>
                </c:pt>
                <c:pt idx="3">
                  <c:v>Politics</c:v>
                </c:pt>
              </c:strCache>
            </c:strRef>
          </c:cat>
          <c:val>
            <c:numRef>
              <c:f>Sheet1!$D$2:$D$5</c:f>
              <c:numCache>
                <c:formatCode>0%</c:formatCode>
                <c:ptCount val="4"/>
                <c:pt idx="0">
                  <c:v>0.1908</c:v>
                </c:pt>
                <c:pt idx="1">
                  <c:v>0.2369</c:v>
                </c:pt>
                <c:pt idx="2">
                  <c:v>0.2414</c:v>
                </c:pt>
                <c:pt idx="3">
                  <c:v>0.24329999999999999</c:v>
                </c:pt>
              </c:numCache>
            </c:numRef>
          </c:val>
          <c:extLst>
            <c:ext xmlns:c16="http://schemas.microsoft.com/office/drawing/2014/chart" uri="{C3380CC4-5D6E-409C-BE32-E72D297353CC}">
              <c16:uniqueId val="{00000002-25E9-4FF9-BC85-83C8627F715A}"/>
            </c:ext>
          </c:extLst>
        </c:ser>
        <c:ser>
          <c:idx val="3"/>
          <c:order val="3"/>
          <c:tx>
            <c:strRef>
              <c:f>Sheet1!$E$1</c:f>
              <c:strCache>
                <c:ptCount val="1"/>
                <c:pt idx="0">
                  <c:v>Print (Newspapers &amp; Magazines)</c:v>
                </c:pt>
              </c:strCache>
            </c:strRef>
          </c:tx>
          <c:spPr>
            <a:solidFill>
              <a:schemeClr val="accent6"/>
            </a:solidFill>
          </c:spPr>
          <c:invertIfNegative val="0"/>
          <c:dLbls>
            <c:dLbl>
              <c:idx val="1"/>
              <c:layout>
                <c:manualLayout>
                  <c:x val="3.2619773644455173E-3"/>
                  <c:y val="2.13826372424367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56-409D-AD1F-7F23F7490DA1}"/>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News of The Day</c:v>
                </c:pt>
                <c:pt idx="1">
                  <c:v>Local/Regional News</c:v>
                </c:pt>
                <c:pt idx="2">
                  <c:v>National/International News</c:v>
                </c:pt>
                <c:pt idx="3">
                  <c:v>Politics</c:v>
                </c:pt>
              </c:strCache>
            </c:strRef>
          </c:cat>
          <c:val>
            <c:numRef>
              <c:f>Sheet1!$E$2:$E$5</c:f>
              <c:numCache>
                <c:formatCode>0%</c:formatCode>
                <c:ptCount val="4"/>
                <c:pt idx="0">
                  <c:v>0.17330000000000001</c:v>
                </c:pt>
                <c:pt idx="1">
                  <c:v>0.24709999999999999</c:v>
                </c:pt>
                <c:pt idx="2">
                  <c:v>0.16919999999999999</c:v>
                </c:pt>
                <c:pt idx="3">
                  <c:v>0.1555</c:v>
                </c:pt>
              </c:numCache>
            </c:numRef>
          </c:val>
          <c:extLst>
            <c:ext xmlns:c16="http://schemas.microsoft.com/office/drawing/2014/chart" uri="{C3380CC4-5D6E-409C-BE32-E72D297353CC}">
              <c16:uniqueId val="{00000003-25E9-4FF9-BC85-83C8627F715A}"/>
            </c:ext>
          </c:extLst>
        </c:ser>
        <c:ser>
          <c:idx val="4"/>
          <c:order val="4"/>
          <c:tx>
            <c:strRef>
              <c:f>Sheet1!$F$1</c:f>
              <c:strCache>
                <c:ptCount val="1"/>
                <c:pt idx="0">
                  <c:v>Radio</c:v>
                </c:pt>
              </c:strCache>
            </c:strRef>
          </c:tx>
          <c:spPr>
            <a:solidFill>
              <a:srgbClr val="B4CC83"/>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News of The Day</c:v>
                </c:pt>
                <c:pt idx="1">
                  <c:v>Local/Regional News</c:v>
                </c:pt>
                <c:pt idx="2">
                  <c:v>National/International News</c:v>
                </c:pt>
                <c:pt idx="3">
                  <c:v>Politics</c:v>
                </c:pt>
              </c:strCache>
            </c:strRef>
          </c:cat>
          <c:val>
            <c:numRef>
              <c:f>Sheet1!$F$2:$F$5</c:f>
              <c:numCache>
                <c:formatCode>0%</c:formatCode>
                <c:ptCount val="4"/>
                <c:pt idx="0">
                  <c:v>0.1439</c:v>
                </c:pt>
                <c:pt idx="1">
                  <c:v>0.17630000000000001</c:v>
                </c:pt>
                <c:pt idx="2">
                  <c:v>0.14810000000000001</c:v>
                </c:pt>
                <c:pt idx="3">
                  <c:v>0.11990000000000001</c:v>
                </c:pt>
              </c:numCache>
            </c:numRef>
          </c:val>
          <c:extLst>
            <c:ext xmlns:c16="http://schemas.microsoft.com/office/drawing/2014/chart" uri="{C3380CC4-5D6E-409C-BE32-E72D297353CC}">
              <c16:uniqueId val="{00000004-25E9-4FF9-BC85-83C8627F715A}"/>
            </c:ext>
          </c:extLst>
        </c:ser>
        <c:ser>
          <c:idx val="5"/>
          <c:order val="5"/>
          <c:tx>
            <c:strRef>
              <c:f>Sheet1!$G$1</c:f>
              <c:strCache>
                <c:ptCount val="1"/>
                <c:pt idx="0">
                  <c:v>Podcasts</c:v>
                </c:pt>
              </c:strCache>
            </c:strRef>
          </c:tx>
          <c:spPr>
            <a:solidFill>
              <a:srgbClr val="5B9BD5">
                <a:lumMod val="75000"/>
              </a:srgb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News of The Day</c:v>
                </c:pt>
                <c:pt idx="1">
                  <c:v>Local/Regional News</c:v>
                </c:pt>
                <c:pt idx="2">
                  <c:v>National/International News</c:v>
                </c:pt>
                <c:pt idx="3">
                  <c:v>Politics</c:v>
                </c:pt>
              </c:strCache>
            </c:strRef>
          </c:cat>
          <c:val>
            <c:numRef>
              <c:f>Sheet1!$G$2:$G$5</c:f>
              <c:numCache>
                <c:formatCode>0%</c:formatCode>
                <c:ptCount val="4"/>
                <c:pt idx="0">
                  <c:v>8.3000000000000004E-2</c:v>
                </c:pt>
                <c:pt idx="1">
                  <c:v>9.4700000000000006E-2</c:v>
                </c:pt>
                <c:pt idx="2">
                  <c:v>8.2299999999999998E-2</c:v>
                </c:pt>
                <c:pt idx="3">
                  <c:v>9.1399999999999995E-2</c:v>
                </c:pt>
              </c:numCache>
            </c:numRef>
          </c:val>
          <c:extLst>
            <c:ext xmlns:c16="http://schemas.microsoft.com/office/drawing/2014/chart" uri="{C3380CC4-5D6E-409C-BE32-E72D297353CC}">
              <c16:uniqueId val="{00000000-02B1-4AA3-A241-493047CAF625}"/>
            </c:ext>
          </c:extLst>
        </c:ser>
        <c:ser>
          <c:idx val="6"/>
          <c:order val="6"/>
          <c:tx>
            <c:strRef>
              <c:f>Sheet1!$H$1</c:f>
              <c:strCache>
                <c:ptCount val="1"/>
                <c:pt idx="0">
                  <c:v>Mail</c:v>
                </c:pt>
              </c:strCache>
            </c:strRef>
          </c:tx>
          <c:spPr>
            <a:solidFill>
              <a:srgbClr val="EEECE1">
                <a:lumMod val="50000"/>
              </a:srgb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News of The Day</c:v>
                </c:pt>
                <c:pt idx="1">
                  <c:v>Local/Regional News</c:v>
                </c:pt>
                <c:pt idx="2">
                  <c:v>National/International News</c:v>
                </c:pt>
                <c:pt idx="3">
                  <c:v>Politics</c:v>
                </c:pt>
              </c:strCache>
            </c:strRef>
          </c:cat>
          <c:val>
            <c:numRef>
              <c:f>Sheet1!$H$2:$H$5</c:f>
              <c:numCache>
                <c:formatCode>0%</c:formatCode>
                <c:ptCount val="4"/>
                <c:pt idx="0">
                  <c:v>6.2600000000000003E-2</c:v>
                </c:pt>
                <c:pt idx="1">
                  <c:v>6.5600000000000006E-2</c:v>
                </c:pt>
                <c:pt idx="2">
                  <c:v>6.6500000000000004E-2</c:v>
                </c:pt>
                <c:pt idx="3">
                  <c:v>8.2699999999999996E-2</c:v>
                </c:pt>
              </c:numCache>
            </c:numRef>
          </c:val>
          <c:extLst>
            <c:ext xmlns:c16="http://schemas.microsoft.com/office/drawing/2014/chart" uri="{C3380CC4-5D6E-409C-BE32-E72D297353CC}">
              <c16:uniqueId val="{00000000-1155-438B-B82A-9BD4DFC109BD}"/>
            </c:ext>
          </c:extLst>
        </c:ser>
        <c:dLbls>
          <c:showLegendKey val="0"/>
          <c:showVal val="1"/>
          <c:showCatName val="0"/>
          <c:showSerName val="0"/>
          <c:showPercent val="0"/>
          <c:showBubbleSize val="0"/>
        </c:dLbls>
        <c:gapWidth val="60"/>
        <c:axId val="552737744"/>
        <c:axId val="552730688"/>
      </c:barChart>
      <c:catAx>
        <c:axId val="552737744"/>
        <c:scaling>
          <c:orientation val="minMax"/>
        </c:scaling>
        <c:delete val="0"/>
        <c:axPos val="b"/>
        <c:numFmt formatCode="General" sourceLinked="0"/>
        <c:majorTickMark val="out"/>
        <c:minorTickMark val="none"/>
        <c:tickLblPos val="nextTo"/>
        <c:txPr>
          <a:bodyPr/>
          <a:lstStyle/>
          <a:p>
            <a:pPr>
              <a:defRPr sz="1200"/>
            </a:pPr>
            <a:endParaRPr lang="en-US"/>
          </a:p>
        </c:txPr>
        <c:crossAx val="552730688"/>
        <c:crosses val="autoZero"/>
        <c:auto val="1"/>
        <c:lblAlgn val="ctr"/>
        <c:lblOffset val="100"/>
        <c:noMultiLvlLbl val="0"/>
      </c:catAx>
      <c:valAx>
        <c:axId val="552730688"/>
        <c:scaling>
          <c:orientation val="minMax"/>
          <c:max val="0.70000000000000095"/>
        </c:scaling>
        <c:delete val="1"/>
        <c:axPos val="l"/>
        <c:numFmt formatCode="0%" sourceLinked="1"/>
        <c:majorTickMark val="out"/>
        <c:minorTickMark val="none"/>
        <c:tickLblPos val="none"/>
        <c:crossAx val="552737744"/>
        <c:crosses val="autoZero"/>
        <c:crossBetween val="between"/>
      </c:valAx>
    </c:plotArea>
    <c:legend>
      <c:legendPos val="t"/>
      <c:layout>
        <c:manualLayout>
          <c:xMode val="edge"/>
          <c:yMode val="edge"/>
          <c:x val="7.0607940115232568E-2"/>
          <c:y val="5.3084220932591658E-2"/>
          <c:w val="0.86574921198846022"/>
          <c:h val="7.3069971453337448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16841997029446"/>
          <c:y val="3.0448431066670077E-2"/>
          <c:w val="0.60424632060975214"/>
          <c:h val="0.93910313344238394"/>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FFFF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80B0-431D-9BBF-8370526BE5D0}"/>
              </c:ext>
            </c:extLst>
          </c:dPt>
          <c:dPt>
            <c:idx val="1"/>
            <c:invertIfNegative val="0"/>
            <c:bubble3D val="0"/>
            <c:spPr>
              <a:solidFill>
                <a:srgbClr val="AA68DC"/>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80B0-431D-9BBF-8370526BE5D0}"/>
              </c:ext>
            </c:extLst>
          </c:dPt>
          <c:dPt>
            <c:idx val="2"/>
            <c:invertIfNegative val="0"/>
            <c:bubble3D val="0"/>
            <c:spPr>
              <a:solidFill>
                <a:srgbClr val="F3057C"/>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80B0-431D-9BBF-8370526BE5D0}"/>
              </c:ext>
            </c:extLst>
          </c:dPt>
          <c:dPt>
            <c:idx val="3"/>
            <c:invertIfNegative val="0"/>
            <c:bubble3D val="0"/>
            <c:spPr>
              <a:solidFill>
                <a:srgbClr val="548235"/>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80B0-431D-9BBF-8370526BE5D0}"/>
              </c:ext>
            </c:extLst>
          </c:dPt>
          <c:dPt>
            <c:idx val="4"/>
            <c:invertIfNegative val="0"/>
            <c:bubble3D val="0"/>
            <c:spPr>
              <a:solidFill>
                <a:schemeClr val="accent3"/>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80B0-431D-9BBF-8370526BE5D0}"/>
              </c:ext>
            </c:extLst>
          </c:dPt>
          <c:dPt>
            <c:idx val="5"/>
            <c:invertIfNegative val="0"/>
            <c:bubble3D val="0"/>
            <c:spPr>
              <a:solidFill>
                <a:srgbClr val="7355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80B0-431D-9BBF-8370526BE5D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Local Magazine Websites</c:v>
                </c:pt>
                <c:pt idx="1">
                  <c:v>Other Local Websites</c:v>
                </c:pt>
                <c:pt idx="2">
                  <c:v>Local Radio Websites</c:v>
                </c:pt>
                <c:pt idx="3">
                  <c:v>Local Newspaper Websites</c:v>
                </c:pt>
                <c:pt idx="4">
                  <c:v>Social Media Websites</c:v>
                </c:pt>
                <c:pt idx="5">
                  <c:v>Local TV Station Websites</c:v>
                </c:pt>
              </c:strCache>
            </c:strRef>
          </c:cat>
          <c:val>
            <c:numRef>
              <c:f>Sheet1!$B$2:$B$7</c:f>
              <c:numCache>
                <c:formatCode>0%</c:formatCode>
                <c:ptCount val="6"/>
                <c:pt idx="0">
                  <c:v>0.02</c:v>
                </c:pt>
                <c:pt idx="1">
                  <c:v>0.04</c:v>
                </c:pt>
                <c:pt idx="2">
                  <c:v>0.08</c:v>
                </c:pt>
                <c:pt idx="3">
                  <c:v>0.14000000000000001</c:v>
                </c:pt>
                <c:pt idx="4">
                  <c:v>0.16</c:v>
                </c:pt>
                <c:pt idx="5">
                  <c:v>0.56000000000000005</c:v>
                </c:pt>
              </c:numCache>
            </c:numRef>
          </c:val>
          <c:extLst>
            <c:ext xmlns:c16="http://schemas.microsoft.com/office/drawing/2014/chart" uri="{C3380CC4-5D6E-409C-BE32-E72D297353CC}">
              <c16:uniqueId val="{0000000C-80B0-431D-9BBF-8370526BE5D0}"/>
            </c:ext>
          </c:extLst>
        </c:ser>
        <c:dLbls>
          <c:showLegendKey val="0"/>
          <c:showVal val="0"/>
          <c:showCatName val="0"/>
          <c:showSerName val="0"/>
          <c:showPercent val="0"/>
          <c:showBubbleSize val="0"/>
        </c:dLbls>
        <c:gapWidth val="62"/>
        <c:axId val="404551864"/>
        <c:axId val="404552256"/>
      </c:barChart>
      <c:catAx>
        <c:axId val="404551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4552256"/>
        <c:crosses val="autoZero"/>
        <c:auto val="1"/>
        <c:lblAlgn val="ctr"/>
        <c:lblOffset val="0"/>
        <c:noMultiLvlLbl val="0"/>
      </c:catAx>
      <c:valAx>
        <c:axId val="404552256"/>
        <c:scaling>
          <c:orientation val="minMax"/>
        </c:scaling>
        <c:delete val="1"/>
        <c:axPos val="b"/>
        <c:numFmt formatCode="0%" sourceLinked="1"/>
        <c:majorTickMark val="none"/>
        <c:minorTickMark val="none"/>
        <c:tickLblPos val="nextTo"/>
        <c:crossAx val="4045518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tx1"/>
            </a:solidFill>
            <a:ln>
              <a:solidFill>
                <a:schemeClr val="tx1"/>
              </a:solidFill>
            </a:ln>
            <a:effectLst>
              <a:outerShdw blurRad="50800" dist="38100" dir="2700000" algn="tl" rotWithShape="0">
                <a:prstClr val="black">
                  <a:alpha val="40000"/>
                </a:prstClr>
              </a:outerShdw>
            </a:effectLst>
          </c:spPr>
          <c:invertIfNegative val="0"/>
          <c:dPt>
            <c:idx val="1"/>
            <c:invertIfNegative val="0"/>
            <c:bubble3D val="0"/>
            <c:extLst>
              <c:ext xmlns:c16="http://schemas.microsoft.com/office/drawing/2014/chart" uri="{C3380CC4-5D6E-409C-BE32-E72D297353CC}">
                <c16:uniqueId val="{00000003-292B-47D7-96F8-8DF1E535C880}"/>
              </c:ext>
            </c:extLst>
          </c:dPt>
          <c:dPt>
            <c:idx val="2"/>
            <c:invertIfNegative val="0"/>
            <c:bubble3D val="0"/>
            <c:extLst>
              <c:ext xmlns:c16="http://schemas.microsoft.com/office/drawing/2014/chart" uri="{C3380CC4-5D6E-409C-BE32-E72D297353CC}">
                <c16:uniqueId val="{00000005-292B-47D7-96F8-8DF1E535C880}"/>
              </c:ext>
            </c:extLst>
          </c:dPt>
          <c:dPt>
            <c:idx val="3"/>
            <c:invertIfNegative val="0"/>
            <c:bubble3D val="0"/>
            <c:extLst>
              <c:ext xmlns:c16="http://schemas.microsoft.com/office/drawing/2014/chart" uri="{C3380CC4-5D6E-409C-BE32-E72D297353CC}">
                <c16:uniqueId val="{00000007-292B-47D7-96F8-8DF1E535C880}"/>
              </c:ext>
            </c:extLst>
          </c:dPt>
          <c:dPt>
            <c:idx val="4"/>
            <c:invertIfNegative val="0"/>
            <c:bubble3D val="0"/>
            <c:extLst>
              <c:ext xmlns:c16="http://schemas.microsoft.com/office/drawing/2014/chart" uri="{C3380CC4-5D6E-409C-BE32-E72D297353CC}">
                <c16:uniqueId val="{00000009-292B-47D7-96F8-8DF1E535C880}"/>
              </c:ext>
            </c:extLst>
          </c:dPt>
          <c:dPt>
            <c:idx val="5"/>
            <c:invertIfNegative val="0"/>
            <c:bubble3D val="0"/>
            <c:extLst>
              <c:ext xmlns:c16="http://schemas.microsoft.com/office/drawing/2014/chart" uri="{C3380CC4-5D6E-409C-BE32-E72D297353CC}">
                <c16:uniqueId val="{0000000B-292B-47D7-96F8-8DF1E535C880}"/>
              </c:ext>
            </c:extLst>
          </c:dPt>
          <c:dPt>
            <c:idx val="6"/>
            <c:invertIfNegative val="0"/>
            <c:bubble3D val="0"/>
            <c:extLst>
              <c:ext xmlns:c16="http://schemas.microsoft.com/office/drawing/2014/chart" uri="{C3380CC4-5D6E-409C-BE32-E72D297353CC}">
                <c16:uniqueId val="{0000000D-292B-47D7-96F8-8DF1E535C880}"/>
              </c:ext>
            </c:extLst>
          </c:dPt>
          <c:dPt>
            <c:idx val="7"/>
            <c:invertIfNegative val="0"/>
            <c:bubble3D val="0"/>
            <c:extLst>
              <c:ext xmlns:c16="http://schemas.microsoft.com/office/drawing/2014/chart" uri="{C3380CC4-5D6E-409C-BE32-E72D297353CC}">
                <c16:uniqueId val="{0000000F-292B-47D7-96F8-8DF1E535C880}"/>
              </c:ext>
            </c:extLst>
          </c:dPt>
          <c:dPt>
            <c:idx val="8"/>
            <c:invertIfNegative val="0"/>
            <c:bubble3D val="0"/>
            <c:extLst>
              <c:ext xmlns:c16="http://schemas.microsoft.com/office/drawing/2014/chart" uri="{C3380CC4-5D6E-409C-BE32-E72D297353CC}">
                <c16:uniqueId val="{00000011-292B-47D7-96F8-8DF1E535C880}"/>
              </c:ext>
            </c:extLst>
          </c:dPt>
          <c:dPt>
            <c:idx val="9"/>
            <c:invertIfNegative val="0"/>
            <c:bubble3D val="0"/>
            <c:extLst>
              <c:ext xmlns:c16="http://schemas.microsoft.com/office/drawing/2014/chart" uri="{C3380CC4-5D6E-409C-BE32-E72D297353CC}">
                <c16:uniqueId val="{00000013-DCE5-402C-B8BE-82486E945690}"/>
              </c:ext>
            </c:extLst>
          </c:dPt>
          <c:dPt>
            <c:idx val="10"/>
            <c:invertIfNegative val="0"/>
            <c:bubble3D val="0"/>
            <c:extLst>
              <c:ext xmlns:c16="http://schemas.microsoft.com/office/drawing/2014/chart" uri="{C3380CC4-5D6E-409C-BE32-E72D297353CC}">
                <c16:uniqueId val="{00000015-DCE5-402C-B8BE-82486E945690}"/>
              </c:ext>
            </c:extLst>
          </c:dPt>
          <c:dPt>
            <c:idx val="11"/>
            <c:invertIfNegative val="0"/>
            <c:bubble3D val="0"/>
            <c:extLst>
              <c:ext xmlns:c16="http://schemas.microsoft.com/office/drawing/2014/chart" uri="{C3380CC4-5D6E-409C-BE32-E72D297353CC}">
                <c16:uniqueId val="{00000017-C911-4532-AC4E-C0C66110F061}"/>
              </c:ext>
            </c:extLst>
          </c:dPt>
          <c:dPt>
            <c:idx val="12"/>
            <c:invertIfNegative val="0"/>
            <c:bubble3D val="0"/>
            <c:extLst>
              <c:ext xmlns:c16="http://schemas.microsoft.com/office/drawing/2014/chart" uri="{C3380CC4-5D6E-409C-BE32-E72D297353CC}">
                <c16:uniqueId val="{00000017-01A5-4CB7-828C-DE0E4AA6497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3"/>
                <c:pt idx="0">
                  <c:v>Streaming Video Services (TV/Movies) with Advertising</c:v>
                </c:pt>
                <c:pt idx="1">
                  <c:v>National Newspapers</c:v>
                </c:pt>
                <c:pt idx="2">
                  <c:v>Out of Home/Billboard</c:v>
                </c:pt>
                <c:pt idx="3">
                  <c:v>Email</c:v>
                </c:pt>
                <c:pt idx="4">
                  <c:v>Streaming Videos Other than TV/Movies</c:v>
                </c:pt>
                <c:pt idx="5">
                  <c:v>Public TV</c:v>
                </c:pt>
                <c:pt idx="6">
                  <c:v>Local Newspapers</c:v>
                </c:pt>
                <c:pt idx="7">
                  <c:v>Ads in the Mail</c:v>
                </c:pt>
                <c:pt idx="8">
                  <c:v>Radio</c:v>
                </c:pt>
                <c:pt idx="9">
                  <c:v>Text Messages</c:v>
                </c:pt>
                <c:pt idx="10">
                  <c:v>Cable Television</c:v>
                </c:pt>
                <c:pt idx="11">
                  <c:v>Social Media</c:v>
                </c:pt>
                <c:pt idx="12">
                  <c:v>Broadcast Television</c:v>
                </c:pt>
              </c:strCache>
            </c:strRef>
          </c:cat>
          <c:val>
            <c:numRef>
              <c:f>Sheet1!$B$2:$B$16</c:f>
              <c:numCache>
                <c:formatCode>0%</c:formatCode>
                <c:ptCount val="13"/>
                <c:pt idx="0">
                  <c:v>0.09</c:v>
                </c:pt>
                <c:pt idx="1">
                  <c:v>0.1</c:v>
                </c:pt>
                <c:pt idx="2">
                  <c:v>0.11</c:v>
                </c:pt>
                <c:pt idx="3">
                  <c:v>0.11</c:v>
                </c:pt>
                <c:pt idx="4">
                  <c:v>0.11</c:v>
                </c:pt>
                <c:pt idx="5">
                  <c:v>0.16</c:v>
                </c:pt>
                <c:pt idx="6">
                  <c:v>0.17</c:v>
                </c:pt>
                <c:pt idx="7">
                  <c:v>0.17</c:v>
                </c:pt>
                <c:pt idx="8">
                  <c:v>0.19</c:v>
                </c:pt>
                <c:pt idx="9">
                  <c:v>0.19</c:v>
                </c:pt>
                <c:pt idx="10">
                  <c:v>0.22</c:v>
                </c:pt>
                <c:pt idx="11">
                  <c:v>0.3</c:v>
                </c:pt>
                <c:pt idx="12">
                  <c:v>0.6</c:v>
                </c:pt>
              </c:numCache>
            </c:numRef>
          </c:val>
          <c:extLst>
            <c:ext xmlns:c16="http://schemas.microsoft.com/office/drawing/2014/chart" uri="{C3380CC4-5D6E-409C-BE32-E72D297353CC}">
              <c16:uniqueId val="{00000014-292B-47D7-96F8-8DF1E535C880}"/>
            </c:ext>
          </c:extLst>
        </c:ser>
        <c:dLbls>
          <c:showLegendKey val="0"/>
          <c:showVal val="0"/>
          <c:showCatName val="0"/>
          <c:showSerName val="0"/>
          <c:showPercent val="0"/>
          <c:showBubbleSize val="0"/>
        </c:dLbls>
        <c:gapWidth val="62"/>
        <c:axId val="403752472"/>
        <c:axId val="403752864"/>
      </c:barChart>
      <c:catAx>
        <c:axId val="403752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03752864"/>
        <c:crosses val="autoZero"/>
        <c:auto val="1"/>
        <c:lblAlgn val="ctr"/>
        <c:lblOffset val="0"/>
        <c:noMultiLvlLbl val="0"/>
      </c:catAx>
      <c:valAx>
        <c:axId val="403752864"/>
        <c:scaling>
          <c:orientation val="minMax"/>
        </c:scaling>
        <c:delete val="1"/>
        <c:axPos val="b"/>
        <c:numFmt formatCode="0%" sourceLinked="1"/>
        <c:majorTickMark val="none"/>
        <c:minorTickMark val="none"/>
        <c:tickLblPos val="nextTo"/>
        <c:crossAx val="40375247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681593379714948E-2"/>
          <c:y val="2.578124841404722E-2"/>
          <c:w val="0.97263681324057005"/>
          <c:h val="0.86800683636768972"/>
        </c:manualLayout>
      </c:layout>
      <c:barChart>
        <c:barDir val="col"/>
        <c:grouping val="clustered"/>
        <c:varyColors val="0"/>
        <c:ser>
          <c:idx val="0"/>
          <c:order val="0"/>
          <c:tx>
            <c:strRef>
              <c:f>Sheet1!$B$1</c:f>
              <c:strCache>
                <c:ptCount val="1"/>
                <c:pt idx="0">
                  <c:v>KY Total</c:v>
                </c:pt>
              </c:strCache>
            </c:strRef>
          </c:tx>
          <c:spPr>
            <a:solidFill>
              <a:schemeClr val="tx1"/>
            </a:solidFill>
            <a:ln w="19050">
              <a:solidFill>
                <a:schemeClr val="tx1"/>
              </a:solidFill>
            </a:ln>
            <a:effectLst/>
          </c:spPr>
          <c:invertIfNegative val="0"/>
          <c:dPt>
            <c:idx val="0"/>
            <c:invertIfNegative val="0"/>
            <c:bubble3D val="0"/>
            <c:spPr>
              <a:solidFill>
                <a:schemeClr val="tx1"/>
              </a:solidFill>
              <a:ln w="19050">
                <a:solidFill>
                  <a:schemeClr val="tx1"/>
                </a:solidFill>
              </a:ln>
              <a:effectLst/>
            </c:spPr>
            <c:extLst>
              <c:ext xmlns:c16="http://schemas.microsoft.com/office/drawing/2014/chart" uri="{C3380CC4-5D6E-409C-BE32-E72D297353CC}">
                <c16:uniqueId val="{00000002-F00C-49BA-B9DB-0B27F8D7E1DF}"/>
              </c:ext>
            </c:extLst>
          </c:dPt>
          <c:dPt>
            <c:idx val="1"/>
            <c:invertIfNegative val="0"/>
            <c:bubble3D val="0"/>
            <c:spPr>
              <a:solidFill>
                <a:schemeClr val="tx1"/>
              </a:solidFill>
              <a:ln w="19050">
                <a:solidFill>
                  <a:schemeClr val="tx1"/>
                </a:solidFill>
              </a:ln>
              <a:effectLst/>
            </c:spPr>
            <c:extLst>
              <c:ext xmlns:c16="http://schemas.microsoft.com/office/drawing/2014/chart" uri="{C3380CC4-5D6E-409C-BE32-E72D297353CC}">
                <c16:uniqueId val="{00000003-F00C-49BA-B9DB-0B27F8D7E1DF}"/>
              </c:ext>
            </c:extLst>
          </c:dPt>
          <c:dPt>
            <c:idx val="2"/>
            <c:invertIfNegative val="0"/>
            <c:bubble3D val="0"/>
            <c:spPr>
              <a:solidFill>
                <a:schemeClr val="tx1"/>
              </a:solidFill>
              <a:ln w="19050">
                <a:solidFill>
                  <a:schemeClr val="tx1"/>
                </a:solidFill>
              </a:ln>
              <a:effectLst/>
            </c:spPr>
            <c:extLst>
              <c:ext xmlns:c16="http://schemas.microsoft.com/office/drawing/2014/chart" uri="{C3380CC4-5D6E-409C-BE32-E72D297353CC}">
                <c16:uniqueId val="{00000005-F00C-49BA-B9DB-0B27F8D7E1DF}"/>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In person on 11/7/23</c:v>
                </c:pt>
                <c:pt idx="1">
                  <c:v>In person and BEFORE 11/7/23</c:v>
                </c:pt>
                <c:pt idx="2">
                  <c:v>By mail</c:v>
                </c:pt>
              </c:strCache>
            </c:strRef>
          </c:cat>
          <c:val>
            <c:numRef>
              <c:f>Sheet1!$B$2:$B$5</c:f>
              <c:numCache>
                <c:formatCode>0%</c:formatCode>
                <c:ptCount val="3"/>
                <c:pt idx="0">
                  <c:v>0.74</c:v>
                </c:pt>
                <c:pt idx="1">
                  <c:v>0.17</c:v>
                </c:pt>
                <c:pt idx="2">
                  <c:v>0.06</c:v>
                </c:pt>
              </c:numCache>
            </c:numRef>
          </c:val>
          <c:extLst>
            <c:ext xmlns:c16="http://schemas.microsoft.com/office/drawing/2014/chart" uri="{C3380CC4-5D6E-409C-BE32-E72D297353CC}">
              <c16:uniqueId val="{00000000-F00C-49BA-B9DB-0B27F8D7E1DF}"/>
            </c:ext>
          </c:extLst>
        </c:ser>
        <c:ser>
          <c:idx val="1"/>
          <c:order val="1"/>
          <c:tx>
            <c:strRef>
              <c:f>Sheet1!$C$1</c:f>
              <c:strCache>
                <c:ptCount val="1"/>
                <c:pt idx="0">
                  <c:v>A18-34</c:v>
                </c:pt>
              </c:strCache>
            </c:strRef>
          </c:tx>
          <c:spPr>
            <a:solidFill>
              <a:srgbClr val="99004D"/>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In person on 11/7/23</c:v>
                </c:pt>
                <c:pt idx="1">
                  <c:v>In person and BEFORE 11/7/23</c:v>
                </c:pt>
                <c:pt idx="2">
                  <c:v>By mail</c:v>
                </c:pt>
              </c:strCache>
            </c:strRef>
          </c:cat>
          <c:val>
            <c:numRef>
              <c:f>Sheet1!$C$2:$C$5</c:f>
              <c:numCache>
                <c:formatCode>0%</c:formatCode>
                <c:ptCount val="3"/>
                <c:pt idx="0">
                  <c:v>0.79</c:v>
                </c:pt>
                <c:pt idx="1">
                  <c:v>0.09</c:v>
                </c:pt>
                <c:pt idx="2">
                  <c:v>0.09</c:v>
                </c:pt>
              </c:numCache>
            </c:numRef>
          </c:val>
          <c:extLst>
            <c:ext xmlns:c16="http://schemas.microsoft.com/office/drawing/2014/chart" uri="{C3380CC4-5D6E-409C-BE32-E72D297353CC}">
              <c16:uniqueId val="{00000000-BAAA-4E37-AE2E-C4CBC597E426}"/>
            </c:ext>
          </c:extLst>
        </c:ser>
        <c:ser>
          <c:idx val="2"/>
          <c:order val="2"/>
          <c:tx>
            <c:strRef>
              <c:f>Sheet1!$D$1</c:f>
              <c:strCache>
                <c:ptCount val="1"/>
                <c:pt idx="0">
                  <c:v>A35-54</c:v>
                </c:pt>
              </c:strCache>
            </c:strRef>
          </c:tx>
          <c:spPr>
            <a:solidFill>
              <a:srgbClr val="00B0F0"/>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In person on 11/7/23</c:v>
                </c:pt>
                <c:pt idx="1">
                  <c:v>In person and BEFORE 11/7/23</c:v>
                </c:pt>
                <c:pt idx="2">
                  <c:v>By mail</c:v>
                </c:pt>
              </c:strCache>
            </c:strRef>
          </c:cat>
          <c:val>
            <c:numRef>
              <c:f>Sheet1!$D$2:$D$5</c:f>
              <c:numCache>
                <c:formatCode>0%</c:formatCode>
                <c:ptCount val="3"/>
                <c:pt idx="0">
                  <c:v>0.76</c:v>
                </c:pt>
                <c:pt idx="1">
                  <c:v>0.15</c:v>
                </c:pt>
                <c:pt idx="2">
                  <c:v>0.06</c:v>
                </c:pt>
              </c:numCache>
            </c:numRef>
          </c:val>
          <c:extLst>
            <c:ext xmlns:c16="http://schemas.microsoft.com/office/drawing/2014/chart" uri="{C3380CC4-5D6E-409C-BE32-E72D297353CC}">
              <c16:uniqueId val="{00000001-BAAA-4E37-AE2E-C4CBC597E426}"/>
            </c:ext>
          </c:extLst>
        </c:ser>
        <c:ser>
          <c:idx val="3"/>
          <c:order val="3"/>
          <c:tx>
            <c:strRef>
              <c:f>Sheet1!$E$1</c:f>
              <c:strCache>
                <c:ptCount val="1"/>
                <c:pt idx="0">
                  <c:v>A55+</c:v>
                </c:pt>
              </c:strCache>
            </c:strRef>
          </c:tx>
          <c:spPr>
            <a:solidFill>
              <a:schemeClr val="accent2">
                <a:lumMod val="50000"/>
              </a:schemeClr>
            </a:solidFill>
            <a:ln w="19050">
              <a:solidFill>
                <a:schemeClr val="tx1"/>
              </a:solidFill>
            </a:ln>
            <a:effectLst/>
          </c:spPr>
          <c:invertIfNegative val="0"/>
          <c:dLbls>
            <c:dLbl>
              <c:idx val="2"/>
              <c:layout>
                <c:manualLayout>
                  <c:x val="-1.7099625896051163E-16"/>
                  <c:y val="4.34146120394343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8F-4E9A-80F5-746452E2FB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In person on 11/7/23</c:v>
                </c:pt>
                <c:pt idx="1">
                  <c:v>In person and BEFORE 11/7/23</c:v>
                </c:pt>
                <c:pt idx="2">
                  <c:v>By mail</c:v>
                </c:pt>
              </c:strCache>
            </c:strRef>
          </c:cat>
          <c:val>
            <c:numRef>
              <c:f>Sheet1!$E$2:$E$5</c:f>
              <c:numCache>
                <c:formatCode>0%</c:formatCode>
                <c:ptCount val="3"/>
                <c:pt idx="0">
                  <c:v>0.68</c:v>
                </c:pt>
                <c:pt idx="1">
                  <c:v>0.27</c:v>
                </c:pt>
                <c:pt idx="2">
                  <c:v>0.04</c:v>
                </c:pt>
              </c:numCache>
            </c:numRef>
          </c:val>
          <c:extLst>
            <c:ext xmlns:c16="http://schemas.microsoft.com/office/drawing/2014/chart" uri="{C3380CC4-5D6E-409C-BE32-E72D297353CC}">
              <c16:uniqueId val="{00000000-D48F-4E9A-80F5-746452E2FB13}"/>
            </c:ext>
          </c:extLst>
        </c:ser>
        <c:dLbls>
          <c:showLegendKey val="0"/>
          <c:showVal val="0"/>
          <c:showCatName val="0"/>
          <c:showSerName val="0"/>
          <c:showPercent val="0"/>
          <c:showBubbleSize val="0"/>
        </c:dLbls>
        <c:gapWidth val="110"/>
        <c:axId val="403073392"/>
        <c:axId val="403071752"/>
      </c:barChart>
      <c:catAx>
        <c:axId val="403073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03071752"/>
        <c:crosses val="autoZero"/>
        <c:auto val="1"/>
        <c:lblAlgn val="ctr"/>
        <c:lblOffset val="0"/>
        <c:noMultiLvlLbl val="0"/>
      </c:catAx>
      <c:valAx>
        <c:axId val="403071752"/>
        <c:scaling>
          <c:orientation val="minMax"/>
        </c:scaling>
        <c:delete val="1"/>
        <c:axPos val="l"/>
        <c:numFmt formatCode="0%" sourceLinked="1"/>
        <c:majorTickMark val="out"/>
        <c:minorTickMark val="none"/>
        <c:tickLblPos val="nextTo"/>
        <c:crossAx val="403073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19-4D1B-9E02-C286156816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19-4D1B-9E02-C286156816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52D4-4B2F-B480-2430393F9804}"/>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321195793239762"/>
                      <c:h val="0.21824311304805322"/>
                    </c:manualLayout>
                  </c15:layout>
                </c:ext>
                <c:ext xmlns:c16="http://schemas.microsoft.com/office/drawing/2014/chart" uri="{C3380CC4-5D6E-409C-BE32-E72D297353CC}">
                  <c16:uniqueId val="{00000001-0019-4D1B-9E02-C286156816A2}"/>
                </c:ext>
              </c:extLst>
            </c:dLbl>
            <c:dLbl>
              <c:idx val="1"/>
              <c:layout>
                <c:manualLayout>
                  <c:x val="-7.7564354798065116E-2"/>
                  <c:y val="-7.33120108005593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19-4D1B-9E02-C286156816A2}"/>
                </c:ext>
              </c:extLst>
            </c:dLbl>
            <c:dLbl>
              <c:idx val="2"/>
              <c:layout>
                <c:manualLayout>
                  <c:x val="-0.15839807458260222"/>
                  <c:y val="-0.1180840487402791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D4-4B2F-B480-2430393F980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sure yet</c:v>
                </c:pt>
              </c:strCache>
            </c:strRef>
          </c:cat>
          <c:val>
            <c:numRef>
              <c:f>Sheet1!$B$2:$B$4</c:f>
              <c:numCache>
                <c:formatCode>0%</c:formatCode>
                <c:ptCount val="3"/>
                <c:pt idx="0">
                  <c:v>0.89</c:v>
                </c:pt>
                <c:pt idx="1">
                  <c:v>0.04</c:v>
                </c:pt>
                <c:pt idx="2">
                  <c:v>7.0000000000000007E-2</c:v>
                </c:pt>
              </c:numCache>
            </c:numRef>
          </c:val>
          <c:extLst>
            <c:ext xmlns:c16="http://schemas.microsoft.com/office/drawing/2014/chart" uri="{C3380CC4-5D6E-409C-BE32-E72D297353CC}">
              <c16:uniqueId val="{00000000-52D4-4B2F-B480-2430393F9804}"/>
            </c:ext>
          </c:extLst>
        </c:ser>
        <c:dLbls>
          <c:showLegendKey val="0"/>
          <c:showVal val="0"/>
          <c:showCatName val="0"/>
          <c:showSerName val="0"/>
          <c:showPercent val="0"/>
          <c:showBubbleSize val="0"/>
          <c:showLeaderLines val="1"/>
        </c:dLbls>
        <c:firstSliceAng val="146"/>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CE-4E6C-81EE-34F3062268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CE-4E6C-81EE-34F3062268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CE-4E6C-81EE-34F3062268CE}"/>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32799902790390345"/>
                      <c:h val="0.21824311304805322"/>
                    </c:manualLayout>
                  </c15:layout>
                </c:ext>
                <c:ext xmlns:c16="http://schemas.microsoft.com/office/drawing/2014/chart" uri="{C3380CC4-5D6E-409C-BE32-E72D297353CC}">
                  <c16:uniqueId val="{00000001-CACE-4E6C-81EE-34F3062268CE}"/>
                </c:ext>
              </c:extLst>
            </c:dLbl>
            <c:dLbl>
              <c:idx val="1"/>
              <c:layout>
                <c:manualLayout>
                  <c:x val="-0.10234927366282802"/>
                  <c:y val="-9.663974945641327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CE-4E6C-81EE-34F3062268CE}"/>
                </c:ext>
              </c:extLst>
            </c:dLbl>
            <c:dLbl>
              <c:idx val="2"/>
              <c:layout>
                <c:manualLayout>
                  <c:x val="-0.13361303374481351"/>
                  <c:y val="-8.1634227486780564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5685755526536815"/>
                      <c:h val="9.2727761157019098E-2"/>
                    </c:manualLayout>
                  </c15:layout>
                </c:ext>
                <c:ext xmlns:c16="http://schemas.microsoft.com/office/drawing/2014/chart" uri="{C3380CC4-5D6E-409C-BE32-E72D297353CC}">
                  <c16:uniqueId val="{00000005-CACE-4E6C-81EE-34F3062268C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sure yet</c:v>
                </c:pt>
              </c:strCache>
            </c:strRef>
          </c:cat>
          <c:val>
            <c:numRef>
              <c:f>Sheet1!$B$2:$B$4</c:f>
              <c:numCache>
                <c:formatCode>0%</c:formatCode>
                <c:ptCount val="3"/>
                <c:pt idx="0">
                  <c:v>0.93</c:v>
                </c:pt>
                <c:pt idx="1">
                  <c:v>0.02</c:v>
                </c:pt>
                <c:pt idx="2">
                  <c:v>0.05</c:v>
                </c:pt>
              </c:numCache>
            </c:numRef>
          </c:val>
          <c:extLst>
            <c:ext xmlns:c16="http://schemas.microsoft.com/office/drawing/2014/chart" uri="{C3380CC4-5D6E-409C-BE32-E72D297353CC}">
              <c16:uniqueId val="{00000006-CACE-4E6C-81EE-34F3062268CE}"/>
            </c:ext>
          </c:extLst>
        </c:ser>
        <c:dLbls>
          <c:showLegendKey val="0"/>
          <c:showVal val="0"/>
          <c:showCatName val="0"/>
          <c:showSerName val="0"/>
          <c:showPercent val="0"/>
          <c:showBubbleSize val="0"/>
          <c:showLeaderLines val="1"/>
        </c:dLbls>
        <c:firstSliceAng val="146"/>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72-45C1-9D1A-E3C3231E7F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72-45C1-9D1A-E3C3231E7F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72-45C1-9D1A-E3C3231E7F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72-45C1-9D1A-E3C3231E7FD3}"/>
              </c:ext>
            </c:extLst>
          </c:dPt>
          <c:dLbls>
            <c:dLbl>
              <c:idx val="0"/>
              <c:layout>
                <c:manualLayout>
                  <c:x val="0.13812981686725942"/>
                  <c:y val="-0.1550610401508037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72-45C1-9D1A-E3C3231E7FD3}"/>
                </c:ext>
              </c:extLst>
            </c:dLbl>
            <c:dLbl>
              <c:idx val="1"/>
              <c:layout>
                <c:manualLayout>
                  <c:x val="7.1145158390512261E-2"/>
                  <c:y val="0.1691261052549405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72-45C1-9D1A-E3C3231E7FD3}"/>
                </c:ext>
              </c:extLst>
            </c:dLbl>
            <c:dLbl>
              <c:idx val="2"/>
              <c:layout>
                <c:manualLayout>
                  <c:x val="-0.15065254349131199"/>
                  <c:y val="-0.1487014761223604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4050665643394295"/>
                      <c:h val="9.2727761157019098E-2"/>
                    </c:manualLayout>
                  </c15:layout>
                </c:ext>
                <c:ext xmlns:c16="http://schemas.microsoft.com/office/drawing/2014/chart" uri="{C3380CC4-5D6E-409C-BE32-E72D297353CC}">
                  <c16:uniqueId val="{00000005-1472-45C1-9D1A-E3C3231E7FD3}"/>
                </c:ext>
              </c:extLst>
            </c:dLbl>
            <c:dLbl>
              <c:idx val="3"/>
              <c:layout>
                <c:manualLayout>
                  <c:x val="-4.8805798695230204E-2"/>
                  <c:y val="-0.1486842558428408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72-45C1-9D1A-E3C3231E7FD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by Mail</c:v>
                </c:pt>
                <c:pt idx="1">
                  <c:v>Yes, In-Person</c:v>
                </c:pt>
                <c:pt idx="2">
                  <c:v>No</c:v>
                </c:pt>
                <c:pt idx="3">
                  <c:v>Not sure yet</c:v>
                </c:pt>
              </c:strCache>
            </c:strRef>
          </c:cat>
          <c:val>
            <c:numRef>
              <c:f>Sheet1!$B$2:$B$5</c:f>
              <c:numCache>
                <c:formatCode>0%</c:formatCode>
                <c:ptCount val="4"/>
                <c:pt idx="0">
                  <c:v>0.13</c:v>
                </c:pt>
                <c:pt idx="1">
                  <c:v>0.67</c:v>
                </c:pt>
                <c:pt idx="2">
                  <c:v>0.11</c:v>
                </c:pt>
                <c:pt idx="3">
                  <c:v>0.09</c:v>
                </c:pt>
              </c:numCache>
            </c:numRef>
          </c:val>
          <c:extLst>
            <c:ext xmlns:c16="http://schemas.microsoft.com/office/drawing/2014/chart" uri="{C3380CC4-5D6E-409C-BE32-E72D297353CC}">
              <c16:uniqueId val="{00000006-1472-45C1-9D1A-E3C3231E7FD3}"/>
            </c:ext>
          </c:extLst>
        </c:ser>
        <c:dLbls>
          <c:showLegendKey val="0"/>
          <c:showVal val="0"/>
          <c:showCatName val="0"/>
          <c:showSerName val="0"/>
          <c:showPercent val="0"/>
          <c:showBubbleSize val="0"/>
          <c:showLeaderLines val="1"/>
        </c:dLbls>
        <c:firstSliceAng val="189"/>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938530301433345"/>
          <c:w val="1"/>
          <c:h val="0.67537632934383007"/>
        </c:manualLayout>
      </c:layout>
      <c:barChart>
        <c:barDir val="col"/>
        <c:grouping val="clustered"/>
        <c:varyColors val="0"/>
        <c:ser>
          <c:idx val="0"/>
          <c:order val="0"/>
          <c:tx>
            <c:strRef>
              <c:f>Sheet1!$B$1</c:f>
              <c:strCache>
                <c:ptCount val="1"/>
                <c:pt idx="0">
                  <c:v>Column1</c:v>
                </c:pt>
              </c:strCache>
            </c:strRef>
          </c:tx>
          <c:spPr>
            <a:solidFill>
              <a:srgbClr val="C0504D"/>
            </a:solidFill>
          </c:spPr>
          <c:invertIfNegative val="0"/>
          <c:dPt>
            <c:idx val="0"/>
            <c:invertIfNegative val="0"/>
            <c:bubble3D val="0"/>
            <c:spPr>
              <a:solidFill>
                <a:srgbClr val="4F81BD"/>
              </a:solidFill>
            </c:spPr>
            <c:extLst>
              <c:ext xmlns:c16="http://schemas.microsoft.com/office/drawing/2014/chart" uri="{C3380CC4-5D6E-409C-BE32-E72D297353CC}">
                <c16:uniqueId val="{00000001-E80C-4663-B0E2-F25BF163536A}"/>
              </c:ext>
            </c:extLst>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Local broadcast TV</c:v>
                </c:pt>
                <c:pt idx="1">
                  <c:v>Online</c:v>
                </c:pt>
                <c:pt idx="2">
                  <c:v>Cable TV</c:v>
                </c:pt>
                <c:pt idx="3">
                  <c:v>Natn'l broadcast TV </c:v>
                </c:pt>
                <c:pt idx="4">
                  <c:v>Print</c:v>
                </c:pt>
                <c:pt idx="5">
                  <c:v>Radio</c:v>
                </c:pt>
              </c:strCache>
            </c:strRef>
          </c:cat>
          <c:val>
            <c:numRef>
              <c:f>Sheet1!$B$2:$B$7</c:f>
              <c:numCache>
                <c:formatCode>0%</c:formatCode>
                <c:ptCount val="6"/>
                <c:pt idx="0">
                  <c:v>0.46650000000000003</c:v>
                </c:pt>
                <c:pt idx="1">
                  <c:v>0.40639999999999998</c:v>
                </c:pt>
                <c:pt idx="2">
                  <c:v>0.36230000000000001</c:v>
                </c:pt>
                <c:pt idx="3">
                  <c:v>0.35239999999999999</c:v>
                </c:pt>
                <c:pt idx="4">
                  <c:v>0.26590000000000003</c:v>
                </c:pt>
                <c:pt idx="5">
                  <c:v>0.15709999999999999</c:v>
                </c:pt>
              </c:numCache>
            </c:numRef>
          </c:val>
          <c:extLst>
            <c:ext xmlns:c16="http://schemas.microsoft.com/office/drawing/2014/chart" uri="{C3380CC4-5D6E-409C-BE32-E72D297353CC}">
              <c16:uniqueId val="{00000000-6AAC-4E88-9FD1-72367B2D1FD8}"/>
            </c:ext>
          </c:extLst>
        </c:ser>
        <c:dLbls>
          <c:showLegendKey val="0"/>
          <c:showVal val="0"/>
          <c:showCatName val="0"/>
          <c:showSerName val="0"/>
          <c:showPercent val="0"/>
          <c:showBubbleSize val="0"/>
        </c:dLbls>
        <c:gapWidth val="60"/>
        <c:axId val="552735000"/>
        <c:axId val="552728728"/>
      </c:barChart>
      <c:catAx>
        <c:axId val="552735000"/>
        <c:scaling>
          <c:orientation val="minMax"/>
        </c:scaling>
        <c:delete val="0"/>
        <c:axPos val="b"/>
        <c:numFmt formatCode="General" sourceLinked="0"/>
        <c:majorTickMark val="out"/>
        <c:minorTickMark val="none"/>
        <c:tickLblPos val="nextTo"/>
        <c:txPr>
          <a:bodyPr rot="0" vert="horz"/>
          <a:lstStyle/>
          <a:p>
            <a:pPr>
              <a:defRPr sz="1050"/>
            </a:pPr>
            <a:endParaRPr lang="en-US"/>
          </a:p>
        </c:txPr>
        <c:crossAx val="552728728"/>
        <c:crosses val="autoZero"/>
        <c:auto val="0"/>
        <c:lblAlgn val="ctr"/>
        <c:lblOffset val="100"/>
        <c:tickLblSkip val="1"/>
        <c:noMultiLvlLbl val="0"/>
      </c:catAx>
      <c:valAx>
        <c:axId val="552728728"/>
        <c:scaling>
          <c:orientation val="minMax"/>
          <c:max val="0.5"/>
        </c:scaling>
        <c:delete val="1"/>
        <c:axPos val="l"/>
        <c:numFmt formatCode="0%" sourceLinked="1"/>
        <c:majorTickMark val="out"/>
        <c:minorTickMark val="none"/>
        <c:tickLblPos val="nextTo"/>
        <c:crossAx val="552735000"/>
        <c:crosses val="autoZero"/>
        <c:crossBetween val="between"/>
      </c:valAx>
    </c:plotArea>
    <c:plotVisOnly val="1"/>
    <c:dispBlanksAs val="gap"/>
    <c:showDLblsOverMax val="0"/>
  </c:chart>
  <c:txPr>
    <a:bodyPr/>
    <a:lstStyle/>
    <a:p>
      <a:pPr>
        <a:defRPr sz="1800">
          <a:latin typeface="+mn-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0678898215513008"/>
          <c:w val="1"/>
          <c:h val="0.66324978451331118"/>
        </c:manualLayout>
      </c:layout>
      <c:barChart>
        <c:barDir val="col"/>
        <c:grouping val="clustered"/>
        <c:varyColors val="0"/>
        <c:ser>
          <c:idx val="0"/>
          <c:order val="0"/>
          <c:tx>
            <c:strRef>
              <c:f>Sheet1!$B$1</c:f>
              <c:strCache>
                <c:ptCount val="1"/>
                <c:pt idx="0">
                  <c:v>Column1</c:v>
                </c:pt>
              </c:strCache>
            </c:strRef>
          </c:tx>
          <c:spPr>
            <a:solidFill>
              <a:srgbClr val="C0504D"/>
            </a:solidFill>
          </c:spPr>
          <c:invertIfNegative val="0"/>
          <c:dPt>
            <c:idx val="0"/>
            <c:invertIfNegative val="0"/>
            <c:bubble3D val="0"/>
            <c:spPr>
              <a:solidFill>
                <a:srgbClr val="4F81BD"/>
              </a:solidFill>
            </c:spPr>
            <c:extLst>
              <c:ext xmlns:c16="http://schemas.microsoft.com/office/drawing/2014/chart" uri="{C3380CC4-5D6E-409C-BE32-E72D297353CC}">
                <c16:uniqueId val="{00000001-E80C-4663-B0E2-F25BF163536A}"/>
              </c:ext>
            </c:extLst>
          </c:dPt>
          <c:dPt>
            <c:idx val="1"/>
            <c:invertIfNegative val="0"/>
            <c:bubble3D val="0"/>
            <c:spPr>
              <a:solidFill>
                <a:srgbClr val="4F81BD"/>
              </a:solidFill>
            </c:spPr>
            <c:extLst>
              <c:ext xmlns:c16="http://schemas.microsoft.com/office/drawing/2014/chart" uri="{C3380CC4-5D6E-409C-BE32-E72D297353CC}">
                <c16:uniqueId val="{00000000-B8B0-8E43-8599-B332CFB7AC12}"/>
              </c:ext>
            </c:extLst>
          </c:dPt>
          <c:dPt>
            <c:idx val="2"/>
            <c:invertIfNegative val="0"/>
            <c:bubble3D val="0"/>
            <c:spPr>
              <a:solidFill>
                <a:srgbClr val="4F81BD"/>
              </a:solidFill>
              <a:ln>
                <a:solidFill>
                  <a:srgbClr val="4F81BD"/>
                </a:solidFill>
              </a:ln>
            </c:spPr>
            <c:extLst>
              <c:ext xmlns:c16="http://schemas.microsoft.com/office/drawing/2014/chart" uri="{C3380CC4-5D6E-409C-BE32-E72D297353CC}">
                <c16:uniqueId val="{00000004-ED4D-2C4D-80A0-394435F26337}"/>
              </c:ext>
            </c:extLst>
          </c:dPt>
          <c:dLbls>
            <c:dLbl>
              <c:idx val="0"/>
              <c:spPr>
                <a:noFill/>
                <a:ln>
                  <a:noFill/>
                </a:ln>
                <a:effectLst/>
              </c:spPr>
              <c:txPr>
                <a:bodyPr/>
                <a:lstStyle/>
                <a:p>
                  <a:pPr>
                    <a:defRPr sz="1400" b="1"/>
                  </a:pPr>
                  <a:endParaRPr lang="en-US"/>
                </a:p>
              </c:txPr>
              <c:showLegendKey val="0"/>
              <c:showVal val="1"/>
              <c:showCatName val="0"/>
              <c:showSerName val="0"/>
              <c:showPercent val="0"/>
              <c:showBubbleSize val="0"/>
              <c:extLst>
                <c:ext xmlns:c16="http://schemas.microsoft.com/office/drawing/2014/chart" uri="{C3380CC4-5D6E-409C-BE32-E72D297353CC}">
                  <c16:uniqueId val="{00000001-E80C-4663-B0E2-F25BF163536A}"/>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Social media</c:v>
                </c:pt>
                <c:pt idx="1">
                  <c:v>Podcasts</c:v>
                </c:pt>
                <c:pt idx="2">
                  <c:v>Cable 
TV</c:v>
                </c:pt>
                <c:pt idx="3">
                  <c:v>Local broadcast TV stations</c:v>
                </c:pt>
              </c:strCache>
            </c:strRef>
          </c:cat>
          <c:val>
            <c:numRef>
              <c:f>Sheet1!$B$2:$B$5</c:f>
              <c:numCache>
                <c:formatCode>#,##0%</c:formatCode>
                <c:ptCount val="4"/>
                <c:pt idx="0">
                  <c:v>0.60299999999999998</c:v>
                </c:pt>
                <c:pt idx="1">
                  <c:v>0.24940000000000001</c:v>
                </c:pt>
                <c:pt idx="2">
                  <c:v>0.19570000000000001</c:v>
                </c:pt>
                <c:pt idx="3">
                  <c:v>7.1999999999999995E-2</c:v>
                </c:pt>
              </c:numCache>
            </c:numRef>
          </c:val>
          <c:extLst>
            <c:ext xmlns:c16="http://schemas.microsoft.com/office/drawing/2014/chart" uri="{C3380CC4-5D6E-409C-BE32-E72D297353CC}">
              <c16:uniqueId val="{00000000-6AAC-4E88-9FD1-72367B2D1FD8}"/>
            </c:ext>
          </c:extLst>
        </c:ser>
        <c:dLbls>
          <c:showLegendKey val="0"/>
          <c:showVal val="0"/>
          <c:showCatName val="0"/>
          <c:showSerName val="0"/>
          <c:showPercent val="0"/>
          <c:showBubbleSize val="0"/>
        </c:dLbls>
        <c:gapWidth val="60"/>
        <c:axId val="550590960"/>
        <c:axId val="550582336"/>
      </c:barChart>
      <c:catAx>
        <c:axId val="550590960"/>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550582336"/>
        <c:crosses val="autoZero"/>
        <c:auto val="0"/>
        <c:lblAlgn val="ctr"/>
        <c:lblOffset val="100"/>
        <c:tickLblSkip val="1"/>
        <c:noMultiLvlLbl val="0"/>
      </c:catAx>
      <c:valAx>
        <c:axId val="550582336"/>
        <c:scaling>
          <c:orientation val="minMax"/>
          <c:max val="0.70000000000000007"/>
        </c:scaling>
        <c:delete val="1"/>
        <c:axPos val="l"/>
        <c:numFmt formatCode="#,##0%" sourceLinked="1"/>
        <c:majorTickMark val="out"/>
        <c:minorTickMark val="none"/>
        <c:tickLblPos val="nextTo"/>
        <c:crossAx val="550590960"/>
        <c:crosses val="autoZero"/>
        <c:crossBetween val="between"/>
      </c:valAx>
    </c:plotArea>
    <c:plotVisOnly val="1"/>
    <c:dispBlanksAs val="gap"/>
    <c:showDLblsOverMax val="0"/>
  </c:chart>
  <c:txPr>
    <a:bodyPr/>
    <a:lstStyle/>
    <a:p>
      <a:pPr>
        <a:defRPr sz="1800">
          <a:latin typeface="+mn-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8025107688041728"/>
          <c:w val="1"/>
          <c:h val="0.58978774340365925"/>
        </c:manualLayout>
      </c:layout>
      <c:barChart>
        <c:barDir val="col"/>
        <c:grouping val="clustered"/>
        <c:varyColors val="0"/>
        <c:ser>
          <c:idx val="0"/>
          <c:order val="0"/>
          <c:tx>
            <c:strRef>
              <c:f>Sheet1!$B$1</c:f>
              <c:strCache>
                <c:ptCount val="1"/>
                <c:pt idx="0">
                  <c:v>Column1</c:v>
                </c:pt>
              </c:strCache>
            </c:strRef>
          </c:tx>
          <c:spPr>
            <a:solidFill>
              <a:srgbClr val="C0504D"/>
            </a:solidFill>
          </c:spPr>
          <c:invertIfNegative val="0"/>
          <c:dPt>
            <c:idx val="0"/>
            <c:invertIfNegative val="0"/>
            <c:bubble3D val="0"/>
            <c:spPr>
              <a:solidFill>
                <a:srgbClr val="4F81BD"/>
              </a:solidFill>
            </c:spPr>
            <c:extLst>
              <c:ext xmlns:c16="http://schemas.microsoft.com/office/drawing/2014/chart" uri="{C3380CC4-5D6E-409C-BE32-E72D297353CC}">
                <c16:uniqueId val="{00000001-E80C-4663-B0E2-F25BF163536A}"/>
              </c:ext>
            </c:extLst>
          </c:dPt>
          <c:dPt>
            <c:idx val="1"/>
            <c:invertIfNegative val="0"/>
            <c:bubble3D val="0"/>
            <c:spPr>
              <a:solidFill>
                <a:srgbClr val="4F81BD"/>
              </a:solidFill>
            </c:spPr>
            <c:extLst>
              <c:ext xmlns:c16="http://schemas.microsoft.com/office/drawing/2014/chart" uri="{C3380CC4-5D6E-409C-BE32-E72D297353CC}">
                <c16:uniqueId val="{00000000-8C75-6F45-8B66-2C555D327E8A}"/>
              </c:ext>
            </c:extLst>
          </c:dPt>
          <c:dPt>
            <c:idx val="2"/>
            <c:invertIfNegative val="0"/>
            <c:bubble3D val="0"/>
            <c:spPr>
              <a:solidFill>
                <a:srgbClr val="4F81BD"/>
              </a:solidFill>
            </c:spPr>
            <c:extLst>
              <c:ext xmlns:c16="http://schemas.microsoft.com/office/drawing/2014/chart" uri="{C3380CC4-5D6E-409C-BE32-E72D297353CC}">
                <c16:uniqueId val="{00000004-50D2-A14A-AF8E-1E96403EC0D9}"/>
              </c:ext>
            </c:extLst>
          </c:dPt>
          <c:dLbls>
            <c:dLbl>
              <c:idx val="0"/>
              <c:spPr>
                <a:noFill/>
                <a:ln>
                  <a:noFill/>
                </a:ln>
                <a:effectLst/>
              </c:spPr>
              <c:txPr>
                <a:bodyPr/>
                <a:lstStyle/>
                <a:p>
                  <a:pPr>
                    <a:defRPr sz="1400" b="1"/>
                  </a:pPr>
                  <a:endParaRPr lang="en-US"/>
                </a:p>
              </c:txPr>
              <c:showLegendKey val="0"/>
              <c:showVal val="1"/>
              <c:showCatName val="0"/>
              <c:showSerName val="0"/>
              <c:showPercent val="0"/>
              <c:showBubbleSize val="0"/>
              <c:extLst>
                <c:ext xmlns:c16="http://schemas.microsoft.com/office/drawing/2014/chart" uri="{C3380CC4-5D6E-409C-BE32-E72D297353CC}">
                  <c16:uniqueId val="{00000001-E80C-4663-B0E2-F25BF163536A}"/>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Social media</c:v>
                </c:pt>
                <c:pt idx="1">
                  <c:v>Cable 
TV</c:v>
                </c:pt>
                <c:pt idx="2">
                  <c:v>Podcasts</c:v>
                </c:pt>
                <c:pt idx="3">
                  <c:v>Local broacast TV stations</c:v>
                </c:pt>
              </c:strCache>
            </c:strRef>
          </c:cat>
          <c:val>
            <c:numRef>
              <c:f>Sheet1!$B$2:$B$5</c:f>
              <c:numCache>
                <c:formatCode>#,##0%</c:formatCode>
                <c:ptCount val="4"/>
                <c:pt idx="0">
                  <c:v>0.496</c:v>
                </c:pt>
                <c:pt idx="1">
                  <c:v>0.19220000000000001</c:v>
                </c:pt>
                <c:pt idx="2">
                  <c:v>0.14779999999999999</c:v>
                </c:pt>
                <c:pt idx="3">
                  <c:v>5.3699999999999998E-2</c:v>
                </c:pt>
              </c:numCache>
            </c:numRef>
          </c:val>
          <c:extLst>
            <c:ext xmlns:c16="http://schemas.microsoft.com/office/drawing/2014/chart" uri="{C3380CC4-5D6E-409C-BE32-E72D297353CC}">
              <c16:uniqueId val="{00000000-6AAC-4E88-9FD1-72367B2D1FD8}"/>
            </c:ext>
          </c:extLst>
        </c:ser>
        <c:dLbls>
          <c:showLegendKey val="0"/>
          <c:showVal val="0"/>
          <c:showCatName val="0"/>
          <c:showSerName val="0"/>
          <c:showPercent val="0"/>
          <c:showBubbleSize val="0"/>
        </c:dLbls>
        <c:gapWidth val="60"/>
        <c:axId val="550583512"/>
        <c:axId val="550586648"/>
      </c:barChart>
      <c:catAx>
        <c:axId val="550583512"/>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550586648"/>
        <c:crosses val="autoZero"/>
        <c:auto val="0"/>
        <c:lblAlgn val="ctr"/>
        <c:lblOffset val="100"/>
        <c:tickLblSkip val="1"/>
        <c:noMultiLvlLbl val="0"/>
      </c:catAx>
      <c:valAx>
        <c:axId val="550586648"/>
        <c:scaling>
          <c:orientation val="minMax"/>
          <c:max val="0.60000000000000009"/>
        </c:scaling>
        <c:delete val="1"/>
        <c:axPos val="l"/>
        <c:numFmt formatCode="#,##0%" sourceLinked="1"/>
        <c:majorTickMark val="out"/>
        <c:minorTickMark val="none"/>
        <c:tickLblPos val="nextTo"/>
        <c:crossAx val="550583512"/>
        <c:crosses val="autoZero"/>
        <c:crossBetween val="between"/>
      </c:valAx>
    </c:plotArea>
    <c:plotVisOnly val="1"/>
    <c:dispBlanksAs val="gap"/>
    <c:showDLblsOverMax val="0"/>
  </c:chart>
  <c:txPr>
    <a:bodyPr/>
    <a:lstStyle/>
    <a:p>
      <a:pPr>
        <a:defRPr sz="1800">
          <a:latin typeface="+mn-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194506595145552"/>
          <c:w val="1"/>
          <c:h val="0.65809375433262096"/>
        </c:manualLayout>
      </c:layout>
      <c:barChart>
        <c:barDir val="col"/>
        <c:grouping val="clustered"/>
        <c:varyColors val="0"/>
        <c:ser>
          <c:idx val="0"/>
          <c:order val="0"/>
          <c:tx>
            <c:strRef>
              <c:f>Sheet1!$B$1</c:f>
              <c:strCache>
                <c:ptCount val="1"/>
                <c:pt idx="0">
                  <c:v>Column1</c:v>
                </c:pt>
              </c:strCache>
            </c:strRef>
          </c:tx>
          <c:spPr>
            <a:solidFill>
              <a:srgbClr val="C0504D"/>
            </a:solidFill>
          </c:spPr>
          <c:invertIfNegative val="0"/>
          <c:dPt>
            <c:idx val="0"/>
            <c:invertIfNegative val="0"/>
            <c:bubble3D val="0"/>
            <c:spPr>
              <a:solidFill>
                <a:srgbClr val="4F81BD"/>
              </a:solidFill>
            </c:spPr>
            <c:extLst>
              <c:ext xmlns:c16="http://schemas.microsoft.com/office/drawing/2014/chart" uri="{C3380CC4-5D6E-409C-BE32-E72D297353CC}">
                <c16:uniqueId val="{00000001-507C-4F55-AD56-A949B641FD66}"/>
              </c:ext>
            </c:extLst>
          </c:dPt>
          <c:dPt>
            <c:idx val="1"/>
            <c:invertIfNegative val="0"/>
            <c:bubble3D val="0"/>
            <c:spPr>
              <a:solidFill>
                <a:srgbClr val="4F81BD"/>
              </a:solidFill>
            </c:spPr>
            <c:extLst>
              <c:ext xmlns:c16="http://schemas.microsoft.com/office/drawing/2014/chart" uri="{C3380CC4-5D6E-409C-BE32-E72D297353CC}">
                <c16:uniqueId val="{00000000-685B-6042-AEB8-625ED9DC30C8}"/>
              </c:ext>
            </c:extLst>
          </c:dPt>
          <c:dPt>
            <c:idx val="2"/>
            <c:invertIfNegative val="0"/>
            <c:bubble3D val="0"/>
            <c:spPr>
              <a:solidFill>
                <a:srgbClr val="4F81BD"/>
              </a:solidFill>
            </c:spPr>
            <c:extLst>
              <c:ext xmlns:c16="http://schemas.microsoft.com/office/drawing/2014/chart" uri="{C3380CC4-5D6E-409C-BE32-E72D297353CC}">
                <c16:uniqueId val="{00000004-8F81-7647-8FC9-919A4F77F1D6}"/>
              </c:ext>
            </c:extLst>
          </c:dPt>
          <c:dLbls>
            <c:dLbl>
              <c:idx val="0"/>
              <c:spPr>
                <a:noFill/>
                <a:ln>
                  <a:noFill/>
                </a:ln>
                <a:effectLst/>
              </c:spPr>
              <c:txPr>
                <a:bodyPr/>
                <a:lstStyle/>
                <a:p>
                  <a:pPr>
                    <a:defRPr sz="1400" b="1"/>
                  </a:pPr>
                  <a:endParaRPr lang="en-US"/>
                </a:p>
              </c:txPr>
              <c:showLegendKey val="0"/>
              <c:showVal val="1"/>
              <c:showCatName val="0"/>
              <c:showSerName val="0"/>
              <c:showPercent val="0"/>
              <c:showBubbleSize val="0"/>
              <c:extLst>
                <c:ext xmlns:c16="http://schemas.microsoft.com/office/drawing/2014/chart" uri="{C3380CC4-5D6E-409C-BE32-E72D297353CC}">
                  <c16:uniqueId val="{00000001-507C-4F55-AD56-A949B641FD66}"/>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Social media</c:v>
                </c:pt>
                <c:pt idx="1">
                  <c:v>Podcasts</c:v>
                </c:pt>
                <c:pt idx="2">
                  <c:v>Cable
 TV</c:v>
                </c:pt>
                <c:pt idx="3">
                  <c:v>Local broadcast TV stations</c:v>
                </c:pt>
              </c:strCache>
            </c:strRef>
          </c:cat>
          <c:val>
            <c:numRef>
              <c:f>Sheet1!$B$2:$B$5</c:f>
              <c:numCache>
                <c:formatCode>#,##0%</c:formatCode>
                <c:ptCount val="4"/>
                <c:pt idx="0">
                  <c:v>0.58799999999999997</c:v>
                </c:pt>
                <c:pt idx="1">
                  <c:v>0.22950000000000001</c:v>
                </c:pt>
                <c:pt idx="2">
                  <c:v>0.2072</c:v>
                </c:pt>
                <c:pt idx="3">
                  <c:v>4.9099999999999998E-2</c:v>
                </c:pt>
              </c:numCache>
            </c:numRef>
          </c:val>
          <c:extLst>
            <c:ext xmlns:c16="http://schemas.microsoft.com/office/drawing/2014/chart" uri="{C3380CC4-5D6E-409C-BE32-E72D297353CC}">
              <c16:uniqueId val="{00000002-507C-4F55-AD56-A949B641FD66}"/>
            </c:ext>
          </c:extLst>
        </c:ser>
        <c:dLbls>
          <c:showLegendKey val="0"/>
          <c:showVal val="0"/>
          <c:showCatName val="0"/>
          <c:showSerName val="0"/>
          <c:showPercent val="0"/>
          <c:showBubbleSize val="0"/>
        </c:dLbls>
        <c:gapWidth val="60"/>
        <c:axId val="550583512"/>
        <c:axId val="550586648"/>
      </c:barChart>
      <c:catAx>
        <c:axId val="550583512"/>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550586648"/>
        <c:crosses val="autoZero"/>
        <c:auto val="0"/>
        <c:lblAlgn val="ctr"/>
        <c:lblOffset val="100"/>
        <c:tickLblSkip val="1"/>
        <c:noMultiLvlLbl val="0"/>
      </c:catAx>
      <c:valAx>
        <c:axId val="550586648"/>
        <c:scaling>
          <c:orientation val="minMax"/>
          <c:max val="0.70000000000000007"/>
        </c:scaling>
        <c:delete val="1"/>
        <c:axPos val="l"/>
        <c:numFmt formatCode="#,##0%" sourceLinked="1"/>
        <c:majorTickMark val="out"/>
        <c:minorTickMark val="none"/>
        <c:tickLblPos val="nextTo"/>
        <c:crossAx val="550583512"/>
        <c:crosses val="autoZero"/>
        <c:crossBetween val="between"/>
      </c:valAx>
    </c:plotArea>
    <c:plotVisOnly val="1"/>
    <c:dispBlanksAs val="gap"/>
    <c:showDLblsOverMax val="0"/>
  </c:chart>
  <c:txPr>
    <a:bodyPr/>
    <a:lstStyle/>
    <a:p>
      <a:pPr>
        <a:defRPr sz="1800">
          <a:latin typeface="+mn-l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32911749881139"/>
          <c:y val="5.5243155431040157E-2"/>
          <c:w val="0.60959841137631865"/>
          <c:h val="0.94339730675960021"/>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B54-5148-8984-1204CEBEADB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54-5148-8984-1204CEBEAD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1B54-5148-8984-1204CEBEADB0}"/>
              </c:ext>
            </c:extLst>
          </c:dPt>
          <c:dPt>
            <c:idx val="3"/>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5-1B54-5148-8984-1204CEBEADB0}"/>
              </c:ext>
            </c:extLst>
          </c:dPt>
          <c:dLbls>
            <c:dLbl>
              <c:idx val="0"/>
              <c:layout>
                <c:manualLayout>
                  <c:x val="0.23429464608081105"/>
                  <c:y val="-0.17967829054187881"/>
                </c:manualLayout>
              </c:layout>
              <c:tx>
                <c:rich>
                  <a:bodyPr/>
                  <a:lstStyle/>
                  <a:p>
                    <a:fld id="{27235569-D89F-E847-9321-B73C0ED7BCE6}" type="VALUE">
                      <a:rPr lang="en-US" smtClean="0"/>
                      <a:pPr/>
                      <a:t>[VALUE]</a:t>
                    </a:fld>
                    <a:endParaRPr lang="en-US" dirty="0"/>
                  </a:p>
                  <a:p>
                    <a:r>
                      <a:rPr lang="en-US" sz="1400" dirty="0"/>
                      <a:t>Very likely</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16884667493628"/>
                      <c:h val="0.15554645630382402"/>
                    </c:manualLayout>
                  </c15:layout>
                  <c15:dlblFieldTable/>
                  <c15:showDataLabelsRange val="0"/>
                </c:ext>
                <c:ext xmlns:c16="http://schemas.microsoft.com/office/drawing/2014/chart" uri="{C3380CC4-5D6E-409C-BE32-E72D297353CC}">
                  <c16:uniqueId val="{00000002-1B54-5148-8984-1204CEBEADB0}"/>
                </c:ext>
              </c:extLst>
            </c:dLbl>
            <c:dLbl>
              <c:idx val="1"/>
              <c:layout>
                <c:manualLayout>
                  <c:x val="-0.21732757146111514"/>
                  <c:y val="0.1178520649195523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fld id="{497FD087-BC8F-4141-9834-3AF84541BB84}" type="VALUE">
                      <a:rPr lang="en-US" smtClean="0">
                        <a:solidFill>
                          <a:schemeClr val="tx1"/>
                        </a:solidFill>
                      </a:rPr>
                      <a:pPr>
                        <a:defRPr sz="1800" b="1">
                          <a:solidFill>
                            <a:schemeClr val="tx1"/>
                          </a:solidFill>
                          <a:effectLst>
                            <a:outerShdw blurRad="38100" dist="38100" dir="2700000" algn="tl">
                              <a:srgbClr val="000000">
                                <a:alpha val="43137"/>
                              </a:srgbClr>
                            </a:outerShdw>
                          </a:effectLst>
                        </a:defRPr>
                      </a:pPr>
                      <a:t>[VALUE]</a:t>
                    </a:fld>
                    <a:endParaRPr lang="en-US" dirty="0">
                      <a:solidFill>
                        <a:schemeClr val="tx1"/>
                      </a:solidFill>
                    </a:endParaRPr>
                  </a:p>
                  <a:p>
                    <a:pPr>
                      <a:defRPr sz="1800" b="1">
                        <a:solidFill>
                          <a:schemeClr val="tx1"/>
                        </a:solidFill>
                        <a:effectLst>
                          <a:outerShdw blurRad="38100" dist="38100" dir="2700000" algn="tl">
                            <a:srgbClr val="000000">
                              <a:alpha val="43137"/>
                            </a:srgbClr>
                          </a:outerShdw>
                        </a:effectLst>
                      </a:defRPr>
                    </a:pPr>
                    <a:r>
                      <a:rPr lang="en-US" sz="1400" dirty="0">
                        <a:solidFill>
                          <a:schemeClr val="tx1"/>
                        </a:solidFill>
                      </a:rPr>
                      <a:t>Somewhat likely</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0951410461861519"/>
                      <c:h val="0.33617301518302306"/>
                    </c:manualLayout>
                  </c15:layout>
                  <c15:dlblFieldTable/>
                  <c15:showDataLabelsRange val="0"/>
                </c:ext>
                <c:ext xmlns:c16="http://schemas.microsoft.com/office/drawing/2014/chart" uri="{C3380CC4-5D6E-409C-BE32-E72D297353CC}">
                  <c16:uniqueId val="{00000003-1B54-5148-8984-1204CEBEADB0}"/>
                </c:ext>
              </c:extLst>
            </c:dLbl>
            <c:dLbl>
              <c:idx val="2"/>
              <c:layout>
                <c:manualLayout>
                  <c:x val="-1.9762796749827602E-2"/>
                  <c:y val="-5.1328286148525502E-5"/>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effectLst/>
                        <a:latin typeface="+mn-lt"/>
                        <a:ea typeface="+mn-ea"/>
                        <a:cs typeface="+mn-cs"/>
                      </a:defRPr>
                    </a:pPr>
                    <a:fld id="{AE0A70D8-B60E-D84B-899F-0C6EE6E88EF0}" type="VALUE">
                      <a:rPr lang="en-US" smtClean="0">
                        <a:solidFill>
                          <a:schemeClr val="tx1"/>
                        </a:solidFill>
                        <a:effectLst/>
                      </a:rPr>
                      <a:pPr>
                        <a:defRPr sz="1800" b="1">
                          <a:solidFill>
                            <a:schemeClr val="tx1"/>
                          </a:solidFill>
                          <a:effectLst/>
                        </a:defRPr>
                      </a:pPr>
                      <a:t>[VALUE]</a:t>
                    </a:fld>
                    <a:r>
                      <a:rPr lang="en-US" baseline="0" dirty="0">
                        <a:solidFill>
                          <a:schemeClr val="tx1"/>
                        </a:solidFill>
                        <a:effectLst/>
                      </a:rPr>
                      <a:t> </a:t>
                    </a:r>
                    <a:r>
                      <a:rPr lang="en-US" sz="1400" dirty="0">
                        <a:solidFill>
                          <a:schemeClr val="tx1"/>
                        </a:solidFill>
                        <a:effectLst/>
                      </a:rPr>
                      <a:t>Not very</a:t>
                    </a:r>
                    <a:r>
                      <a:rPr lang="en-US" sz="1400" baseline="0" dirty="0">
                        <a:solidFill>
                          <a:schemeClr val="tx1"/>
                        </a:solidFill>
                        <a:effectLst/>
                      </a:rPr>
                      <a:t> </a:t>
                    </a:r>
                    <a:r>
                      <a:rPr lang="en-US" sz="1400" dirty="0">
                        <a:solidFill>
                          <a:schemeClr val="tx1"/>
                        </a:solidFill>
                        <a:effectLst/>
                      </a:rPr>
                      <a:t>likely</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3982167335237226"/>
                      <c:h val="0.21876289550691902"/>
                    </c:manualLayout>
                  </c15:layout>
                  <c15:dlblFieldTable/>
                  <c15:showDataLabelsRange val="0"/>
                </c:ext>
                <c:ext xmlns:c16="http://schemas.microsoft.com/office/drawing/2014/chart" uri="{C3380CC4-5D6E-409C-BE32-E72D297353CC}">
                  <c16:uniqueId val="{00000004-1B54-5148-8984-1204CEBEADB0}"/>
                </c:ext>
              </c:extLst>
            </c:dLbl>
            <c:dLbl>
              <c:idx val="3"/>
              <c:layout>
                <c:manualLayout>
                  <c:x val="-9.176481489589518E-17"/>
                  <c:y val="0.1123277493764483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fld id="{98D787DD-4978-5B42-99CC-D2ADD294BE78}" type="VALUE">
                      <a:rPr lang="en-US" smtClean="0">
                        <a:solidFill>
                          <a:schemeClr val="tx1"/>
                        </a:solidFill>
                      </a:rPr>
                      <a:pPr>
                        <a:defRPr sz="1800" b="1">
                          <a:solidFill>
                            <a:schemeClr val="tx1"/>
                          </a:solidFill>
                          <a:effectLst>
                            <a:outerShdw blurRad="38100" dist="38100" dir="2700000" algn="tl">
                              <a:srgbClr val="000000">
                                <a:alpha val="43137"/>
                              </a:srgbClr>
                            </a:outerShdw>
                          </a:effectLst>
                        </a:defRPr>
                      </a:pPr>
                      <a:t>[VALUE]</a:t>
                    </a:fld>
                    <a:r>
                      <a:rPr lang="en-US" baseline="0" dirty="0">
                        <a:solidFill>
                          <a:schemeClr val="tx1"/>
                        </a:solidFill>
                      </a:rPr>
                      <a:t> </a:t>
                    </a:r>
                    <a:r>
                      <a:rPr lang="en-US" sz="1200" dirty="0">
                        <a:solidFill>
                          <a:schemeClr val="tx1"/>
                        </a:solidFill>
                        <a:effectLst/>
                      </a:rPr>
                      <a:t>Not at all likely</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36803548245465373"/>
                      <c:h val="0.13810788857760042"/>
                    </c:manualLayout>
                  </c15:layout>
                  <c15:dlblFieldTable/>
                  <c15:showDataLabelsRange val="0"/>
                </c:ext>
                <c:ext xmlns:c16="http://schemas.microsoft.com/office/drawing/2014/chart" uri="{C3380CC4-5D6E-409C-BE32-E72D297353CC}">
                  <c16:uniqueId val="{00000005-1B54-5148-8984-1204CEBEAD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Very likely</c:v>
                </c:pt>
                <c:pt idx="1">
                  <c:v>Somewhat likely</c:v>
                </c:pt>
                <c:pt idx="2">
                  <c:v>Not very likely</c:v>
                </c:pt>
                <c:pt idx="3">
                  <c:v>Not at all likely</c:v>
                </c:pt>
              </c:strCache>
            </c:strRef>
          </c:cat>
          <c:val>
            <c:numRef>
              <c:f>Sheet1!$B$2:$B$5</c:f>
              <c:numCache>
                <c:formatCode>0%</c:formatCode>
                <c:ptCount val="4"/>
                <c:pt idx="0">
                  <c:v>0.77900000000000003</c:v>
                </c:pt>
                <c:pt idx="1">
                  <c:v>0.16500000000000001</c:v>
                </c:pt>
                <c:pt idx="2">
                  <c:v>3.4000000000000002E-2</c:v>
                </c:pt>
                <c:pt idx="3">
                  <c:v>2.3E-2</c:v>
                </c:pt>
              </c:numCache>
            </c:numRef>
          </c:val>
          <c:extLst>
            <c:ext xmlns:c16="http://schemas.microsoft.com/office/drawing/2014/chart" uri="{C3380CC4-5D6E-409C-BE32-E72D297353CC}">
              <c16:uniqueId val="{00000000-1B54-5148-8984-1204CEBEADB0}"/>
            </c:ext>
          </c:extLst>
        </c:ser>
        <c:dLbls>
          <c:dLblPos val="inEnd"/>
          <c:showLegendKey val="0"/>
          <c:showVal val="1"/>
          <c:showCatName val="0"/>
          <c:showSerName val="0"/>
          <c:showPercent val="0"/>
          <c:showBubbleSize val="0"/>
          <c:showLeaderLines val="1"/>
        </c:dLbls>
        <c:firstSliceAng val="12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Republican</c:v>
                </c:pt>
                <c:pt idx="2">
                  <c:v>Democrat</c:v>
                </c:pt>
                <c:pt idx="3">
                  <c:v>Total P18+</c:v>
                </c:pt>
              </c:strCache>
            </c:strRef>
          </c:cat>
          <c:val>
            <c:numRef>
              <c:f>Sheet1!$B$2:$B$5</c:f>
              <c:numCache>
                <c:formatCode>0%</c:formatCode>
                <c:ptCount val="4"/>
                <c:pt idx="0">
                  <c:v>0.65</c:v>
                </c:pt>
                <c:pt idx="1">
                  <c:v>0.82099999999999995</c:v>
                </c:pt>
                <c:pt idx="2">
                  <c:v>0.80900000000000005</c:v>
                </c:pt>
                <c:pt idx="3">
                  <c:v>0.77900000000000003</c:v>
                </c:pt>
              </c:numCache>
            </c:numRef>
          </c:val>
          <c:extLst>
            <c:ext xmlns:c16="http://schemas.microsoft.com/office/drawing/2014/chart" uri="{C3380CC4-5D6E-409C-BE32-E72D297353CC}">
              <c16:uniqueId val="{00000000-111A-4010-982E-0F009B0EC04A}"/>
            </c:ext>
          </c:extLst>
        </c:ser>
        <c:dLbls>
          <c:showLegendKey val="0"/>
          <c:showVal val="0"/>
          <c:showCatName val="0"/>
          <c:showSerName val="0"/>
          <c:showPercent val="0"/>
          <c:showBubbleSize val="0"/>
        </c:dLbls>
        <c:gapWidth val="82"/>
        <c:axId val="362763360"/>
        <c:axId val="362761280"/>
      </c:barChart>
      <c:catAx>
        <c:axId val="362763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2761280"/>
        <c:crosses val="autoZero"/>
        <c:auto val="1"/>
        <c:lblAlgn val="ctr"/>
        <c:lblOffset val="100"/>
        <c:noMultiLvlLbl val="0"/>
      </c:catAx>
      <c:valAx>
        <c:axId val="362761280"/>
        <c:scaling>
          <c:orientation val="minMax"/>
        </c:scaling>
        <c:delete val="1"/>
        <c:axPos val="b"/>
        <c:numFmt formatCode="0%" sourceLinked="1"/>
        <c:majorTickMark val="none"/>
        <c:minorTickMark val="none"/>
        <c:tickLblPos val="nextTo"/>
        <c:crossAx val="36276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P50+</c:v>
                </c:pt>
                <c:pt idx="1">
                  <c:v>P35+</c:v>
                </c:pt>
                <c:pt idx="2">
                  <c:v>P18-34</c:v>
                </c:pt>
              </c:strCache>
            </c:strRef>
          </c:cat>
          <c:val>
            <c:numRef>
              <c:f>Sheet1!$B$2:$B$4</c:f>
              <c:numCache>
                <c:formatCode>0%</c:formatCode>
                <c:ptCount val="3"/>
                <c:pt idx="0">
                  <c:v>0.88300000000000001</c:v>
                </c:pt>
                <c:pt idx="1">
                  <c:v>0.84099999999999997</c:v>
                </c:pt>
                <c:pt idx="2">
                  <c:v>0.61599999999999999</c:v>
                </c:pt>
              </c:numCache>
            </c:numRef>
          </c:val>
          <c:extLst>
            <c:ext xmlns:c16="http://schemas.microsoft.com/office/drawing/2014/chart" uri="{C3380CC4-5D6E-409C-BE32-E72D297353CC}">
              <c16:uniqueId val="{00000000-7B66-41E7-B18E-F0C47D33AFCD}"/>
            </c:ext>
          </c:extLst>
        </c:ser>
        <c:dLbls>
          <c:showLegendKey val="0"/>
          <c:showVal val="0"/>
          <c:showCatName val="0"/>
          <c:showSerName val="0"/>
          <c:showPercent val="0"/>
          <c:showBubbleSize val="0"/>
        </c:dLbls>
        <c:gapWidth val="82"/>
        <c:axId val="362763360"/>
        <c:axId val="362761280"/>
      </c:barChart>
      <c:catAx>
        <c:axId val="362763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2761280"/>
        <c:crosses val="autoZero"/>
        <c:auto val="1"/>
        <c:lblAlgn val="ctr"/>
        <c:lblOffset val="100"/>
        <c:noMultiLvlLbl val="0"/>
      </c:catAx>
      <c:valAx>
        <c:axId val="362761280"/>
        <c:scaling>
          <c:orientation val="minMax"/>
        </c:scaling>
        <c:delete val="1"/>
        <c:axPos val="b"/>
        <c:numFmt formatCode="0%" sourceLinked="1"/>
        <c:majorTickMark val="none"/>
        <c:minorTickMark val="none"/>
        <c:tickLblPos val="nextTo"/>
        <c:crossAx val="36276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0.26481</cdr:x>
      <cdr:y>0.39022</cdr:y>
    </cdr:from>
    <cdr:to>
      <cdr:x>0.45815</cdr:x>
      <cdr:y>0.65013</cdr:y>
    </cdr:to>
    <cdr:sp macro="" textlink="">
      <cdr:nvSpPr>
        <cdr:cNvPr id="2" name="TextBox 1">
          <a:extLst xmlns:a="http://schemas.openxmlformats.org/drawingml/2006/main">
            <a:ext uri="{FF2B5EF4-FFF2-40B4-BE49-F238E27FC236}">
              <a16:creationId xmlns:a16="http://schemas.microsoft.com/office/drawing/2014/main" id="{B286010B-9E69-1E97-DE7F-710686E5D78B}"/>
            </a:ext>
          </a:extLst>
        </cdr:cNvPr>
        <cdr:cNvSpPr txBox="1"/>
      </cdr:nvSpPr>
      <cdr:spPr>
        <a:xfrm xmlns:a="http://schemas.openxmlformats.org/drawingml/2006/main">
          <a:off x="1252357" y="1372829"/>
          <a:ext cx="914400" cy="914400"/>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pPr algn="ctr"/>
          <a:r>
            <a:rPr lang="en-US" sz="2400" b="0" dirty="0">
              <a:solidFill>
                <a:schemeClr val="bg1"/>
              </a:solidFill>
            </a:rPr>
            <a:t>Yes</a:t>
          </a:r>
        </a:p>
      </cdr:txBody>
    </cdr:sp>
  </cdr:relSizeAnchor>
  <cdr:relSizeAnchor xmlns:cdr="http://schemas.openxmlformats.org/drawingml/2006/chartDrawing">
    <cdr:from>
      <cdr:x>0.53235</cdr:x>
      <cdr:y>0.65881</cdr:y>
    </cdr:from>
    <cdr:to>
      <cdr:x>0.73918</cdr:x>
      <cdr:y>0.87037</cdr:y>
    </cdr:to>
    <cdr:sp macro="" textlink="">
      <cdr:nvSpPr>
        <cdr:cNvPr id="3" name="TextBox 2">
          <a:extLst xmlns:a="http://schemas.openxmlformats.org/drawingml/2006/main">
            <a:ext uri="{FF2B5EF4-FFF2-40B4-BE49-F238E27FC236}">
              <a16:creationId xmlns:a16="http://schemas.microsoft.com/office/drawing/2014/main" id="{8FD6A567-C681-5085-451C-CA516C778829}"/>
            </a:ext>
          </a:extLst>
        </cdr:cNvPr>
        <cdr:cNvSpPr txBox="1"/>
      </cdr:nvSpPr>
      <cdr:spPr>
        <a:xfrm xmlns:a="http://schemas.openxmlformats.org/drawingml/2006/main">
          <a:off x="2517630" y="2464868"/>
          <a:ext cx="978196" cy="79151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2400" b="0" dirty="0">
              <a:solidFill>
                <a:schemeClr val="bg1"/>
              </a:solidFill>
            </a:rPr>
            <a:t>No</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3177" tIns="46589" rIns="93177" bIns="46589" rtlCol="0"/>
          <a:lstStyle>
            <a:lvl1pPr algn="r">
              <a:defRPr sz="1200"/>
            </a:lvl1pPr>
          </a:lstStyle>
          <a:p>
            <a:fld id="{77FF3519-C133-8449-8C4E-12807B124BD6}" type="datetimeFigureOut">
              <a:rPr lang="en-US" smtClean="0"/>
              <a:t>12/11/2023</a:t>
            </a:fld>
            <a:endParaRPr lang="en-US"/>
          </a:p>
        </p:txBody>
      </p:sp>
      <p:sp>
        <p:nvSpPr>
          <p:cNvPr id="4" name="Footer Placeholder 3"/>
          <p:cNvSpPr>
            <a:spLocks noGrp="1"/>
          </p:cNvSpPr>
          <p:nvPr>
            <p:ph type="ftr" sz="quarter" idx="2"/>
          </p:nvPr>
        </p:nvSpPr>
        <p:spPr>
          <a:xfrm>
            <a:off x="0" y="8846554"/>
            <a:ext cx="2971800" cy="46569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3177" tIns="46589" rIns="93177" bIns="46589" rtlCol="0" anchor="b"/>
          <a:lstStyle>
            <a:lvl1pPr algn="r">
              <a:defRPr sz="1200"/>
            </a:lvl1pPr>
          </a:lstStyle>
          <a:p>
            <a:fld id="{41251B7B-E146-0E44-B8A9-CC2E8E0829AF}" type="slidenum">
              <a:rPr lang="en-US" smtClean="0"/>
              <a:t>‹#›</a:t>
            </a:fld>
            <a:endParaRPr lang="en-US"/>
          </a:p>
        </p:txBody>
      </p:sp>
    </p:spTree>
    <p:extLst>
      <p:ext uri="{BB962C8B-B14F-4D97-AF65-F5344CB8AC3E}">
        <p14:creationId xmlns:p14="http://schemas.microsoft.com/office/powerpoint/2010/main" val="41600352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3177" tIns="46589" rIns="93177" bIns="46589" rtlCol="0"/>
          <a:lstStyle>
            <a:lvl1pPr algn="r">
              <a:defRPr sz="1200"/>
            </a:lvl1pPr>
          </a:lstStyle>
          <a:p>
            <a:fld id="{970AF5BC-03C6-D949-B4AF-BE6D8B403508}" type="datetimeFigureOut">
              <a:rPr lang="en-US" smtClean="0"/>
              <a:t>12/11/2023</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3177" tIns="46589" rIns="93177" bIns="46589" rtlCol="0" anchor="b"/>
          <a:lstStyle>
            <a:lvl1pPr algn="r">
              <a:defRPr sz="1200"/>
            </a:lvl1pPr>
          </a:lstStyle>
          <a:p>
            <a:fld id="{D6B63886-553A-7446-B9A8-0A162F165B83}" type="slidenum">
              <a:rPr lang="en-US" smtClean="0"/>
              <a:t>‹#›</a:t>
            </a:fld>
            <a:endParaRPr lang="en-US"/>
          </a:p>
        </p:txBody>
      </p:sp>
    </p:spTree>
    <p:extLst>
      <p:ext uri="{BB962C8B-B14F-4D97-AF65-F5344CB8AC3E}">
        <p14:creationId xmlns:p14="http://schemas.microsoft.com/office/powerpoint/2010/main" val="29244871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D0B59-6E5A-BD47-8038-7C104747F0E5}"/>
              </a:ext>
            </a:extLst>
          </p:cNvPr>
          <p:cNvPicPr>
            <a:picLocks noChangeAspect="1"/>
          </p:cNvPicPr>
          <p:nvPr userDrawn="1"/>
        </p:nvPicPr>
        <p:blipFill rotWithShape="1">
          <a:blip r:embed="rId2"/>
          <a:srcRect t="-8876" b="24531"/>
          <a:stretch/>
        </p:blipFill>
        <p:spPr>
          <a:xfrm>
            <a:off x="0" y="7760"/>
            <a:ext cx="9144000" cy="5143500"/>
          </a:xfrm>
          <a:prstGeom prst="rect">
            <a:avLst/>
          </a:prstGeom>
        </p:spPr>
      </p:pic>
      <p:sp>
        <p:nvSpPr>
          <p:cNvPr id="6" name="Rectangle 5">
            <a:extLst>
              <a:ext uri="{FF2B5EF4-FFF2-40B4-BE49-F238E27FC236}">
                <a16:creationId xmlns:a16="http://schemas.microsoft.com/office/drawing/2014/main" id="{BDAEF31E-AA78-364C-A8C2-CC7A147B5A46}"/>
              </a:ext>
            </a:extLst>
          </p:cNvPr>
          <p:cNvSpPr/>
          <p:nvPr userDrawn="1"/>
        </p:nvSpPr>
        <p:spPr>
          <a:xfrm>
            <a:off x="0" y="0"/>
            <a:ext cx="9144000" cy="987425"/>
          </a:xfrm>
          <a:prstGeom prst="rect">
            <a:avLst/>
          </a:prstGeom>
          <a:solidFill>
            <a:srgbClr val="11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Regular"/>
            </a:endParaRPr>
          </a:p>
        </p:txBody>
      </p:sp>
      <p:pic>
        <p:nvPicPr>
          <p:cNvPr id="7" name="Picture 6">
            <a:extLst>
              <a:ext uri="{FF2B5EF4-FFF2-40B4-BE49-F238E27FC236}">
                <a16:creationId xmlns:a16="http://schemas.microsoft.com/office/drawing/2014/main" id="{6AB115EC-6A09-6B40-8A68-D2A5134B6DC1}"/>
              </a:ext>
            </a:extLst>
          </p:cNvPr>
          <p:cNvPicPr>
            <a:picLocks noChangeAspect="1"/>
          </p:cNvPicPr>
          <p:nvPr userDrawn="1"/>
        </p:nvPicPr>
        <p:blipFill>
          <a:blip r:embed="rId3"/>
          <a:stretch>
            <a:fillRect/>
          </a:stretch>
        </p:blipFill>
        <p:spPr>
          <a:xfrm>
            <a:off x="1403354" y="388037"/>
            <a:ext cx="1900754" cy="361682"/>
          </a:xfrm>
          <a:prstGeom prst="rect">
            <a:avLst/>
          </a:prstGeom>
        </p:spPr>
      </p:pic>
      <p:sp>
        <p:nvSpPr>
          <p:cNvPr id="10" name="Text Placeholder 9">
            <a:extLst>
              <a:ext uri="{FF2B5EF4-FFF2-40B4-BE49-F238E27FC236}">
                <a16:creationId xmlns:a16="http://schemas.microsoft.com/office/drawing/2014/main" id="{620131B2-1DFF-1E4E-BE32-189DD10DBFC1}"/>
              </a:ext>
            </a:extLst>
          </p:cNvPr>
          <p:cNvSpPr>
            <a:spLocks noGrp="1"/>
          </p:cNvSpPr>
          <p:nvPr>
            <p:ph type="body" sz="quarter" idx="10" hasCustomPrompt="1"/>
          </p:nvPr>
        </p:nvSpPr>
        <p:spPr>
          <a:xfrm>
            <a:off x="431800" y="2381250"/>
            <a:ext cx="8280400" cy="381000"/>
          </a:xfrm>
          <a:prstGeom prst="rect">
            <a:avLst/>
          </a:prstGeom>
        </p:spPr>
        <p:txBody>
          <a:bodyPr/>
          <a:lstStyle>
            <a:lvl1pPr marL="0" indent="0" algn="ctr">
              <a:lnSpc>
                <a:spcPct val="100000"/>
              </a:lnSpc>
              <a:spcBef>
                <a:spcPts val="600"/>
              </a:spcBef>
              <a:buFontTx/>
              <a:buNone/>
              <a:defRPr sz="2000" cap="all" baseline="0">
                <a:solidFill>
                  <a:schemeClr val="bg1"/>
                </a:solidFill>
              </a:defRPr>
            </a:lvl1pPr>
          </a:lstStyle>
          <a:p>
            <a:pPr lvl="0"/>
            <a:r>
              <a:rPr lang="en-US" dirty="0"/>
              <a:t>BRAND NAME</a:t>
            </a:r>
          </a:p>
        </p:txBody>
      </p:sp>
      <p:sp>
        <p:nvSpPr>
          <p:cNvPr id="11" name="Text Placeholder 9">
            <a:extLst>
              <a:ext uri="{FF2B5EF4-FFF2-40B4-BE49-F238E27FC236}">
                <a16:creationId xmlns:a16="http://schemas.microsoft.com/office/drawing/2014/main" id="{85B378CF-8696-504D-8F1F-1F85239924C3}"/>
              </a:ext>
            </a:extLst>
          </p:cNvPr>
          <p:cNvSpPr>
            <a:spLocks noGrp="1"/>
          </p:cNvSpPr>
          <p:nvPr>
            <p:ph type="body" sz="quarter" idx="11" hasCustomPrompt="1"/>
          </p:nvPr>
        </p:nvSpPr>
        <p:spPr>
          <a:xfrm>
            <a:off x="431800" y="3575755"/>
            <a:ext cx="8280400" cy="381000"/>
          </a:xfrm>
          <a:prstGeom prst="rect">
            <a:avLst/>
          </a:prstGeom>
        </p:spPr>
        <p:txBody>
          <a:bodyPr/>
          <a:lstStyle>
            <a:lvl1pPr marL="0" indent="0" algn="ctr">
              <a:lnSpc>
                <a:spcPct val="100000"/>
              </a:lnSpc>
              <a:spcBef>
                <a:spcPts val="600"/>
              </a:spcBef>
              <a:buFontTx/>
              <a:buNone/>
              <a:defRPr sz="1600" cap="all" baseline="0">
                <a:solidFill>
                  <a:schemeClr val="bg1"/>
                </a:solidFill>
              </a:defRPr>
            </a:lvl1pPr>
          </a:lstStyle>
          <a:p>
            <a:pPr lvl="0"/>
            <a:r>
              <a:rPr lang="en-US" dirty="0"/>
              <a:t>DATE</a:t>
            </a:r>
          </a:p>
        </p:txBody>
      </p:sp>
      <p:pic>
        <p:nvPicPr>
          <p:cNvPr id="3" name="Picture 2">
            <a:extLst>
              <a:ext uri="{FF2B5EF4-FFF2-40B4-BE49-F238E27FC236}">
                <a16:creationId xmlns:a16="http://schemas.microsoft.com/office/drawing/2014/main" id="{3AF04975-ADD6-324C-BF5C-67BDA99D006C}"/>
              </a:ext>
            </a:extLst>
          </p:cNvPr>
          <p:cNvPicPr>
            <a:picLocks noChangeAspect="1"/>
          </p:cNvPicPr>
          <p:nvPr userDrawn="1"/>
        </p:nvPicPr>
        <p:blipFill>
          <a:blip r:embed="rId4"/>
          <a:stretch>
            <a:fillRect/>
          </a:stretch>
        </p:blipFill>
        <p:spPr>
          <a:xfrm>
            <a:off x="6073599" y="441459"/>
            <a:ext cx="1265456" cy="272242"/>
          </a:xfrm>
          <a:prstGeom prst="rect">
            <a:avLst/>
          </a:prstGeom>
        </p:spPr>
      </p:pic>
    </p:spTree>
    <p:extLst>
      <p:ext uri="{BB962C8B-B14F-4D97-AF65-F5344CB8AC3E}">
        <p14:creationId xmlns:p14="http://schemas.microsoft.com/office/powerpoint/2010/main" val="397473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F1DF00B-6D06-704D-A295-FD936813EEFF}"/>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561DE9CF-6FE2-6C47-91A3-C5F437E46C34}"/>
              </a:ext>
            </a:extLst>
          </p:cNvPr>
          <p:cNvSpPr>
            <a:spLocks noGrp="1"/>
          </p:cNvSpPr>
          <p:nvPr>
            <p:ph type="body" sz="quarter" idx="11" hasCustomPrompt="1"/>
          </p:nvPr>
        </p:nvSpPr>
        <p:spPr>
          <a:xfrm>
            <a:off x="431801" y="950913"/>
            <a:ext cx="8280400" cy="297442"/>
          </a:xfrm>
          <a:prstGeom prst="rect">
            <a:avLst/>
          </a:prstGeom>
        </p:spPr>
        <p:txBody>
          <a:bodyPr lIns="0" tIns="0" rIns="0" bIns="0"/>
          <a:lstStyle>
            <a:lvl1pPr marL="284400" indent="-284400" algn="l">
              <a:lnSpc>
                <a:spcPct val="100000"/>
              </a:lnSpc>
              <a:spcBef>
                <a:spcPts val="600"/>
              </a:spcBef>
              <a:buNone/>
              <a:defRPr sz="1600" b="1" i="1" baseline="0">
                <a:solidFill>
                  <a:srgbClr val="3C3C3A"/>
                </a:solidFill>
              </a:defRPr>
            </a:lvl1pPr>
          </a:lstStyle>
          <a:p>
            <a:pPr lvl="0"/>
            <a:r>
              <a:rPr lang="en-US" dirty="0"/>
              <a:t>Quote</a:t>
            </a:r>
          </a:p>
        </p:txBody>
      </p:sp>
      <p:sp>
        <p:nvSpPr>
          <p:cNvPr id="7" name="Text Placeholder 6">
            <a:extLst>
              <a:ext uri="{FF2B5EF4-FFF2-40B4-BE49-F238E27FC236}">
                <a16:creationId xmlns:a16="http://schemas.microsoft.com/office/drawing/2014/main" id="{5369D41B-B118-BD47-8695-54FDBDF88EAC}"/>
              </a:ext>
            </a:extLst>
          </p:cNvPr>
          <p:cNvSpPr>
            <a:spLocks noGrp="1"/>
          </p:cNvSpPr>
          <p:nvPr>
            <p:ph type="body" sz="quarter" idx="12"/>
          </p:nvPr>
        </p:nvSpPr>
        <p:spPr>
          <a:xfrm>
            <a:off x="442801" y="1335819"/>
            <a:ext cx="8269400" cy="1235931"/>
          </a:xfrm>
          <a:prstGeom prst="rect">
            <a:avLst/>
          </a:prstGeom>
        </p:spPr>
        <p:txBody>
          <a:bodyPr lIns="0" tIns="0" rIns="0" bIns="0"/>
          <a:lstStyle>
            <a:lvl1pPr marL="0" indent="0">
              <a:lnSpc>
                <a:spcPts val="2200"/>
              </a:lnSpc>
              <a:buFontTx/>
              <a:buNone/>
              <a:defRPr sz="1600" cap="none" baseline="0">
                <a:solidFill>
                  <a:srgbClr val="3C3C3A"/>
                </a:solidFill>
              </a:defRPr>
            </a:lvl1pPr>
          </a:lstStyle>
          <a:p>
            <a:pPr lvl="0"/>
            <a:r>
              <a:rPr lang="en-US" dirty="0"/>
              <a:t>Edit Master text styles</a:t>
            </a:r>
          </a:p>
        </p:txBody>
      </p:sp>
      <p:sp>
        <p:nvSpPr>
          <p:cNvPr id="8" name="Text Placeholder 6">
            <a:extLst>
              <a:ext uri="{FF2B5EF4-FFF2-40B4-BE49-F238E27FC236}">
                <a16:creationId xmlns:a16="http://schemas.microsoft.com/office/drawing/2014/main" id="{082CE734-41BD-6645-A857-BB93FF209117}"/>
              </a:ext>
            </a:extLst>
          </p:cNvPr>
          <p:cNvSpPr>
            <a:spLocks noGrp="1"/>
          </p:cNvSpPr>
          <p:nvPr>
            <p:ph type="body" sz="quarter" idx="13"/>
          </p:nvPr>
        </p:nvSpPr>
        <p:spPr>
          <a:xfrm>
            <a:off x="431801" y="2651194"/>
            <a:ext cx="8280400" cy="2040076"/>
          </a:xfrm>
          <a:prstGeom prst="rect">
            <a:avLst/>
          </a:prstGeom>
        </p:spPr>
        <p:txBody>
          <a:bodyPr lIns="0" tIns="0" rIns="0" bIns="0"/>
          <a:lstStyle>
            <a:lvl1pPr marL="0" indent="0">
              <a:lnSpc>
                <a:spcPts val="1800"/>
              </a:lnSpc>
              <a:buFontTx/>
              <a:buNone/>
              <a:defRPr sz="1200" cap="none" baseline="0">
                <a:solidFill>
                  <a:srgbClr val="3C3C3A"/>
                </a:solidFill>
              </a:defRPr>
            </a:lvl1pPr>
          </a:lstStyle>
          <a:p>
            <a:pPr lvl="0"/>
            <a:r>
              <a:rPr lang="en-US" dirty="0"/>
              <a:t>Edit Master text styles</a:t>
            </a:r>
          </a:p>
        </p:txBody>
      </p:sp>
    </p:spTree>
    <p:extLst>
      <p:ext uri="{BB962C8B-B14F-4D97-AF65-F5344CB8AC3E}">
        <p14:creationId xmlns:p14="http://schemas.microsoft.com/office/powerpoint/2010/main" val="193587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27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ain Content">
    <p:spTree>
      <p:nvGrpSpPr>
        <p:cNvPr id="1" name="Shape 63"/>
        <p:cNvGrpSpPr/>
        <p:nvPr/>
      </p:nvGrpSpPr>
      <p:grpSpPr>
        <a:xfrm>
          <a:off x="0" y="0"/>
          <a:ext cx="0" cy="0"/>
          <a:chOff x="0" y="0"/>
          <a:chExt cx="0" cy="0"/>
        </a:xfrm>
      </p:grpSpPr>
      <p:sp>
        <p:nvSpPr>
          <p:cNvPr id="67" name="Shape 67"/>
          <p:cNvSpPr txBox="1"/>
          <p:nvPr/>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dirty="0">
                <a:solidFill>
                  <a:srgbClr val="3C3C3A"/>
                </a:solidFill>
                <a:latin typeface="Century Gothic Regular"/>
                <a:ea typeface="Calibri"/>
                <a:cs typeface="Calibri"/>
                <a:sym typeface="Calibri"/>
              </a:rPr>
              <a:t> </a:t>
            </a:r>
          </a:p>
        </p:txBody>
      </p:sp>
      <p:pic>
        <p:nvPicPr>
          <p:cNvPr id="7" name="Picture 6">
            <a:extLst>
              <a:ext uri="{FF2B5EF4-FFF2-40B4-BE49-F238E27FC236}">
                <a16:creationId xmlns:a16="http://schemas.microsoft.com/office/drawing/2014/main" id="{8EB900CF-7D2F-084C-9C3D-CCB598AF4EDC}"/>
              </a:ext>
            </a:extLst>
          </p:cNvPr>
          <p:cNvPicPr>
            <a:picLocks noChangeAspect="1"/>
          </p:cNvPicPr>
          <p:nvPr userDrawn="1"/>
        </p:nvPicPr>
        <p:blipFill>
          <a:blip r:embed="rId2"/>
          <a:stretch>
            <a:fillRect/>
          </a:stretch>
        </p:blipFill>
        <p:spPr>
          <a:xfrm>
            <a:off x="372497" y="4827698"/>
            <a:ext cx="941070" cy="179070"/>
          </a:xfrm>
          <a:prstGeom prst="rect">
            <a:avLst/>
          </a:prstGeom>
        </p:spPr>
      </p:pic>
    </p:spTree>
    <p:extLst>
      <p:ext uri="{BB962C8B-B14F-4D97-AF65-F5344CB8AC3E}">
        <p14:creationId xmlns:p14="http://schemas.microsoft.com/office/powerpoint/2010/main" val="14200848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6" orient="horz" pos="2981">
          <p15:clr>
            <a:srgbClr val="FBAE40"/>
          </p15:clr>
        </p15:guide>
        <p15:guide id="7" orient="horz" pos="14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hape 67">
            <a:extLst>
              <a:ext uri="{FF2B5EF4-FFF2-40B4-BE49-F238E27FC236}">
                <a16:creationId xmlns:a16="http://schemas.microsoft.com/office/drawing/2014/main" id="{B74CCED7-EBE2-644A-80D0-91543E62C7C3}"/>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dirty="0">
                <a:solidFill>
                  <a:srgbClr val="3C3C3A"/>
                </a:solidFill>
                <a:latin typeface="Century Gothic Regular"/>
                <a:ea typeface="Calibri"/>
                <a:cs typeface="Calibri"/>
                <a:sym typeface="Calibri"/>
              </a:rPr>
              <a:t> </a:t>
            </a:r>
          </a:p>
        </p:txBody>
      </p:sp>
      <p:pic>
        <p:nvPicPr>
          <p:cNvPr id="2" name="Picture 1">
            <a:extLst>
              <a:ext uri="{FF2B5EF4-FFF2-40B4-BE49-F238E27FC236}">
                <a16:creationId xmlns:a16="http://schemas.microsoft.com/office/drawing/2014/main" id="{B20C231F-ACE6-C223-6486-9EFBF26E7BDD}"/>
              </a:ext>
            </a:extLst>
          </p:cNvPr>
          <p:cNvPicPr>
            <a:picLocks noChangeAspect="1"/>
          </p:cNvPicPr>
          <p:nvPr userDrawn="1"/>
        </p:nvPicPr>
        <p:blipFill>
          <a:blip r:embed="rId2"/>
          <a:stretch>
            <a:fillRect/>
          </a:stretch>
        </p:blipFill>
        <p:spPr>
          <a:xfrm>
            <a:off x="372497" y="4827698"/>
            <a:ext cx="941070" cy="179070"/>
          </a:xfrm>
          <a:prstGeom prst="rect">
            <a:avLst/>
          </a:prstGeom>
        </p:spPr>
      </p:pic>
    </p:spTree>
    <p:extLst>
      <p:ext uri="{BB962C8B-B14F-4D97-AF65-F5344CB8AC3E}">
        <p14:creationId xmlns:p14="http://schemas.microsoft.com/office/powerpoint/2010/main" val="2301534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hape 67">
            <a:extLst>
              <a:ext uri="{FF2B5EF4-FFF2-40B4-BE49-F238E27FC236}">
                <a16:creationId xmlns:a16="http://schemas.microsoft.com/office/drawing/2014/main" id="{B74CCED7-EBE2-644A-80D0-91543E62C7C3}"/>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dirty="0">
                <a:solidFill>
                  <a:srgbClr val="3C3C3A"/>
                </a:solidFill>
                <a:latin typeface="Century Gothic Regular"/>
                <a:ea typeface="Calibri"/>
                <a:cs typeface="Calibri"/>
                <a:sym typeface="Calibri"/>
              </a:rPr>
              <a:t> </a:t>
            </a:r>
          </a:p>
        </p:txBody>
      </p:sp>
      <p:pic>
        <p:nvPicPr>
          <p:cNvPr id="2" name="Picture 1">
            <a:extLst>
              <a:ext uri="{FF2B5EF4-FFF2-40B4-BE49-F238E27FC236}">
                <a16:creationId xmlns:a16="http://schemas.microsoft.com/office/drawing/2014/main" id="{A7DF137F-38FC-4858-5A65-A9C9A82B8BC4}"/>
              </a:ext>
            </a:extLst>
          </p:cNvPr>
          <p:cNvPicPr>
            <a:picLocks noChangeAspect="1"/>
          </p:cNvPicPr>
          <p:nvPr userDrawn="1"/>
        </p:nvPicPr>
        <p:blipFill>
          <a:blip r:embed="rId2"/>
          <a:stretch>
            <a:fillRect/>
          </a:stretch>
        </p:blipFill>
        <p:spPr>
          <a:xfrm>
            <a:off x="372497" y="4827698"/>
            <a:ext cx="941070" cy="179070"/>
          </a:xfrm>
          <a:prstGeom prst="rect">
            <a:avLst/>
          </a:prstGeom>
        </p:spPr>
      </p:pic>
    </p:spTree>
    <p:extLst>
      <p:ext uri="{BB962C8B-B14F-4D97-AF65-F5344CB8AC3E}">
        <p14:creationId xmlns:p14="http://schemas.microsoft.com/office/powerpoint/2010/main" val="383607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er">
    <p:spTree>
      <p:nvGrpSpPr>
        <p:cNvPr id="1" name=""/>
        <p:cNvGrpSpPr/>
        <p:nvPr/>
      </p:nvGrpSpPr>
      <p:grpSpPr>
        <a:xfrm>
          <a:off x="0" y="0"/>
          <a:ext cx="0" cy="0"/>
          <a:chOff x="0" y="0"/>
          <a:chExt cx="0" cy="0"/>
        </a:xfrm>
      </p:grpSpPr>
      <p:sp>
        <p:nvSpPr>
          <p:cNvPr id="3" name="Shape 67">
            <a:extLst>
              <a:ext uri="{FF2B5EF4-FFF2-40B4-BE49-F238E27FC236}">
                <a16:creationId xmlns:a16="http://schemas.microsoft.com/office/drawing/2014/main" id="{B74CCED7-EBE2-644A-80D0-91543E62C7C3}"/>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dirty="0">
                <a:solidFill>
                  <a:srgbClr val="3C3C3A"/>
                </a:solidFill>
                <a:latin typeface="Century Gothic Regular"/>
                <a:ea typeface="Calibri"/>
                <a:cs typeface="Calibri"/>
                <a:sym typeface="Calibri"/>
              </a:rPr>
              <a:t> </a:t>
            </a:r>
          </a:p>
        </p:txBody>
      </p:sp>
      <p:pic>
        <p:nvPicPr>
          <p:cNvPr id="2" name="Picture 1">
            <a:extLst>
              <a:ext uri="{FF2B5EF4-FFF2-40B4-BE49-F238E27FC236}">
                <a16:creationId xmlns:a16="http://schemas.microsoft.com/office/drawing/2014/main" id="{7C389722-5909-D768-164E-6A2D201CECD2}"/>
              </a:ext>
            </a:extLst>
          </p:cNvPr>
          <p:cNvPicPr>
            <a:picLocks noChangeAspect="1"/>
          </p:cNvPicPr>
          <p:nvPr userDrawn="1"/>
        </p:nvPicPr>
        <p:blipFill>
          <a:blip r:embed="rId2"/>
          <a:stretch>
            <a:fillRect/>
          </a:stretch>
        </p:blipFill>
        <p:spPr>
          <a:xfrm>
            <a:off x="372497" y="4827698"/>
            <a:ext cx="941070" cy="179070"/>
          </a:xfrm>
          <a:prstGeom prst="rect">
            <a:avLst/>
          </a:prstGeom>
        </p:spPr>
      </p:pic>
    </p:spTree>
    <p:extLst>
      <p:ext uri="{BB962C8B-B14F-4D97-AF65-F5344CB8AC3E}">
        <p14:creationId xmlns:p14="http://schemas.microsoft.com/office/powerpoint/2010/main" val="279273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Mai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1" y="469870"/>
            <a:ext cx="7162616" cy="857250"/>
          </a:xfrm>
        </p:spPr>
        <p:txBody>
          <a:bodyPr>
            <a:noAutofit/>
          </a:bodyPr>
          <a:lstStyle>
            <a:lvl1pPr algn="l">
              <a:lnSpc>
                <a:spcPct val="80000"/>
              </a:lnSpc>
              <a:defRPr sz="3200" b="1">
                <a:solidFill>
                  <a:schemeClr val="tx1"/>
                </a:solidFill>
              </a:defRPr>
            </a:lvl1pPr>
          </a:lstStyle>
          <a:p>
            <a:r>
              <a:rPr lang="en-US" dirty="0"/>
              <a:t>CLICK TO EDIT MASTER TITLE STYLE</a:t>
            </a:r>
          </a:p>
        </p:txBody>
      </p:sp>
      <p:sp>
        <p:nvSpPr>
          <p:cNvPr id="11" name="Text Placeholder 10"/>
          <p:cNvSpPr>
            <a:spLocks noGrp="1"/>
          </p:cNvSpPr>
          <p:nvPr>
            <p:ph type="body" sz="quarter" idx="13"/>
          </p:nvPr>
        </p:nvSpPr>
        <p:spPr>
          <a:xfrm>
            <a:off x="457200" y="1327120"/>
            <a:ext cx="7162800" cy="271303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1072750" y="4772728"/>
            <a:ext cx="2973722" cy="171809"/>
          </a:xfrm>
          <a:prstGeom prst="rect">
            <a:avLst/>
          </a:prstGeom>
        </p:spPr>
        <p:txBody>
          <a:bodyPr vert="horz" wrap="square" lIns="91440" tIns="45720" rIns="91440" bIns="45720" rtlCol="0" anchor="t">
            <a:noAutofit/>
          </a:bodyPr>
          <a:lstStyle/>
          <a:p>
            <a:endParaRPr lang="en-US" sz="1800" b="0" dirty="0">
              <a:solidFill>
                <a:srgbClr val="000000"/>
              </a:solidFill>
              <a:latin typeface="+mn-lt"/>
            </a:endParaRPr>
          </a:p>
        </p:txBody>
      </p:sp>
      <p:pic>
        <p:nvPicPr>
          <p:cNvPr id="3" name="Picture 2">
            <a:extLst>
              <a:ext uri="{FF2B5EF4-FFF2-40B4-BE49-F238E27FC236}">
                <a16:creationId xmlns:a16="http://schemas.microsoft.com/office/drawing/2014/main" id="{9708D077-C9C6-4D58-000A-41C2B09E5E73}"/>
              </a:ext>
            </a:extLst>
          </p:cNvPr>
          <p:cNvPicPr>
            <a:picLocks noChangeAspect="1"/>
          </p:cNvPicPr>
          <p:nvPr userDrawn="1"/>
        </p:nvPicPr>
        <p:blipFill>
          <a:blip r:embed="rId2"/>
          <a:stretch>
            <a:fillRect/>
          </a:stretch>
        </p:blipFill>
        <p:spPr>
          <a:xfrm>
            <a:off x="372497" y="4827698"/>
            <a:ext cx="941070" cy="179070"/>
          </a:xfrm>
          <a:prstGeom prst="rect">
            <a:avLst/>
          </a:prstGeom>
        </p:spPr>
      </p:pic>
    </p:spTree>
    <p:extLst>
      <p:ext uri="{BB962C8B-B14F-4D97-AF65-F5344CB8AC3E}">
        <p14:creationId xmlns:p14="http://schemas.microsoft.com/office/powerpoint/2010/main" val="2559613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54E2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010400" y="4243254"/>
            <a:ext cx="2133600" cy="273844"/>
          </a:xfrm>
        </p:spPr>
        <p:txBody>
          <a:bodyPr/>
          <a:lstStyle>
            <a:lvl1pPr>
              <a:defRPr>
                <a:solidFill>
                  <a:srgbClr val="FFFFFF"/>
                </a:solidFill>
              </a:defRPr>
            </a:lvl1pPr>
          </a:lstStyle>
          <a:p>
            <a:endParaRPr lang="en-US"/>
          </a:p>
        </p:txBody>
      </p:sp>
      <p:sp>
        <p:nvSpPr>
          <p:cNvPr id="7" name="Rectangle 6"/>
          <p:cNvSpPr/>
          <p:nvPr userDrawn="1"/>
        </p:nvSpPr>
        <p:spPr>
          <a:xfrm>
            <a:off x="0" y="1908175"/>
            <a:ext cx="9144000" cy="133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defTabSz="457142">
              <a:defRPr/>
            </a:pPr>
            <a:endParaRPr lang="en-US" dirty="0">
              <a:solidFill>
                <a:prstClr val="white"/>
              </a:solidFill>
              <a:latin typeface="Calibri"/>
              <a:sym typeface="Avenir Roman"/>
            </a:endParaRPr>
          </a:p>
        </p:txBody>
      </p:sp>
      <p:cxnSp>
        <p:nvCxnSpPr>
          <p:cNvPr id="9" name="Straight Connector 8"/>
          <p:cNvCxnSpPr/>
          <p:nvPr userDrawn="1"/>
        </p:nvCxnSpPr>
        <p:spPr>
          <a:xfrm>
            <a:off x="5533378" y="2170935"/>
            <a:ext cx="0" cy="813779"/>
          </a:xfrm>
          <a:prstGeom prst="line">
            <a:avLst/>
          </a:prstGeom>
          <a:ln>
            <a:solidFill>
              <a:srgbClr val="EE5342"/>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533378" y="2023581"/>
            <a:ext cx="3610622" cy="1102519"/>
          </a:xfrm>
        </p:spPr>
        <p:txBody>
          <a:bodyPr>
            <a:normAutofit/>
          </a:bodyPr>
          <a:lstStyle>
            <a:lvl1pPr>
              <a:defRPr sz="1600">
                <a:solidFill>
                  <a:schemeClr val="bg1"/>
                </a:solidFill>
              </a:defRPr>
            </a:lvl1pPr>
          </a:lstStyle>
          <a:p>
            <a:r>
              <a:rPr lang="en-US" dirty="0"/>
              <a:t>Click to edit Master title style</a:t>
            </a:r>
          </a:p>
        </p:txBody>
      </p:sp>
      <p:pic>
        <p:nvPicPr>
          <p:cNvPr id="11" name="Picture 10" descr="EngagementLabs_orange.white.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5311" y="2333364"/>
            <a:ext cx="4379578" cy="567844"/>
          </a:xfrm>
          <a:prstGeom prst="rect">
            <a:avLst/>
          </a:prstGeom>
        </p:spPr>
      </p:pic>
    </p:spTree>
    <p:extLst>
      <p:ext uri="{BB962C8B-B14F-4D97-AF65-F5344CB8AC3E}">
        <p14:creationId xmlns:p14="http://schemas.microsoft.com/office/powerpoint/2010/main" val="1922308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106620"/>
            <a:ext cx="7278068" cy="857250"/>
          </a:xfrm>
        </p:spPr>
        <p:txBody>
          <a:bodyPr>
            <a:noAutofit/>
          </a:bodyPr>
          <a:lstStyle>
            <a:lvl1pPr algn="l">
              <a:lnSpc>
                <a:spcPct val="80000"/>
              </a:lnSpc>
              <a:defRPr sz="36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31683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ck - Content">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199" y="762960"/>
            <a:ext cx="7162616" cy="857250"/>
          </a:xfrm>
        </p:spPr>
        <p:txBody>
          <a:bodyPr>
            <a:noAutofit/>
          </a:bodyPr>
          <a:lstStyle>
            <a:lvl1pPr algn="l">
              <a:lnSpc>
                <a:spcPct val="80000"/>
              </a:lnSpc>
              <a:defRPr sz="3600" b="1">
                <a:solidFill>
                  <a:srgbClr val="FFFFFF"/>
                </a:solidFill>
              </a:defRPr>
            </a:lvl1pPr>
          </a:lstStyle>
          <a:p>
            <a:r>
              <a:rPr lang="en-US" dirty="0"/>
              <a:t>CLICK TO EDIT MASTER TITLE STYLE</a:t>
            </a:r>
          </a:p>
        </p:txBody>
      </p:sp>
      <p:sp>
        <p:nvSpPr>
          <p:cNvPr id="10" name="Text Placeholder 10"/>
          <p:cNvSpPr>
            <a:spLocks noGrp="1"/>
          </p:cNvSpPr>
          <p:nvPr>
            <p:ph type="body" sz="quarter" idx="13"/>
          </p:nvPr>
        </p:nvSpPr>
        <p:spPr>
          <a:xfrm>
            <a:off x="457200" y="1620210"/>
            <a:ext cx="7162800" cy="2713038"/>
          </a:xfrm>
        </p:spPr>
        <p:txBody>
          <a:bodyPr>
            <a:normAutofit/>
          </a:bodyPr>
          <a:lstStyle>
            <a:lvl1pPr>
              <a:defRPr sz="16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574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bg1"/>
                </a:solidFill>
                <a:latin typeface="Century Gothic Regular"/>
                <a:ea typeface="Calibri"/>
                <a:cs typeface="Calibri"/>
                <a:sym typeface="Calibri"/>
              </a:rPr>
              <a:t>‹#›</a:t>
            </a:fld>
            <a:r>
              <a:rPr lang="fr-CA" sz="800" b="0" i="0" u="none" dirty="0">
                <a:solidFill>
                  <a:schemeClr val="bg1"/>
                </a:solidFill>
                <a:latin typeface="Century Gothic Regular"/>
                <a:ea typeface="Calibri"/>
                <a:cs typeface="Calibri"/>
                <a:sym typeface="Calibri"/>
              </a:rPr>
              <a:t> </a:t>
            </a:r>
          </a:p>
        </p:txBody>
      </p:sp>
      <p:sp>
        <p:nvSpPr>
          <p:cNvPr id="8" name="Shape 67">
            <a:extLst>
              <a:ext uri="{FF2B5EF4-FFF2-40B4-BE49-F238E27FC236}">
                <a16:creationId xmlns:a16="http://schemas.microsoft.com/office/drawing/2014/main" id="{9168690A-DD3B-DB4F-8C98-B4B1CDD3954F}"/>
              </a:ext>
            </a:extLst>
          </p:cNvPr>
          <p:cNvSpPr txBox="1"/>
          <p:nvPr userDrawn="1"/>
        </p:nvSpPr>
        <p:spPr>
          <a:xfrm>
            <a:off x="1403350" y="4786641"/>
            <a:ext cx="2807804" cy="273843"/>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fr-CA" sz="400" b="0" i="0" u="none" baseline="0" dirty="0">
                <a:solidFill>
                  <a:schemeClr val="bg1"/>
                </a:solidFill>
                <a:latin typeface="Century Gothic Regular"/>
                <a:ea typeface="Calibri"/>
                <a:cs typeface="Calibri"/>
                <a:sym typeface="Calibri"/>
              </a:rPr>
              <a:t>CONFIDENTIAL - </a:t>
            </a:r>
            <a:r>
              <a:rPr lang="en-US" sz="400" b="0" i="0" u="none" baseline="0" dirty="0">
                <a:solidFill>
                  <a:schemeClr val="bg1"/>
                </a:solidFill>
                <a:latin typeface="Century Gothic Regular"/>
                <a:ea typeface="Calibri"/>
                <a:cs typeface="Calibri"/>
                <a:sym typeface="Calibri"/>
              </a:rPr>
              <a:t> Do not duplicate or distribute without written permission from Engagement Labs.</a:t>
            </a:r>
            <a:endParaRPr lang="fr-CA" sz="400" b="0" i="0" u="none" baseline="0" dirty="0">
              <a:solidFill>
                <a:schemeClr val="bg1"/>
              </a:solidFill>
              <a:latin typeface="Century Gothic Regular"/>
              <a:ea typeface="Calibri"/>
              <a:cs typeface="Calibri"/>
              <a:sym typeface="Calibri"/>
            </a:endParaRP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8269519" y="4776992"/>
            <a:ext cx="543458" cy="273843"/>
          </a:xfrm>
          <a:prstGeom prst="rect">
            <a:avLst/>
          </a:prstGeom>
          <a:solidFill>
            <a:schemeClr val="bg1"/>
          </a:solid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tx1"/>
                </a:solidFill>
                <a:latin typeface="Century Gothic Regular"/>
                <a:ea typeface="Calibri"/>
                <a:cs typeface="Calibri"/>
                <a:sym typeface="Calibri"/>
              </a:rPr>
              <a:t>‹#›</a:t>
            </a:fld>
            <a:r>
              <a:rPr lang="fr-CA" sz="800" b="0" i="0" u="none" dirty="0">
                <a:solidFill>
                  <a:schemeClr val="tx1"/>
                </a:solidFill>
                <a:latin typeface="Century Gothic Regular"/>
                <a:ea typeface="Calibri"/>
                <a:cs typeface="Calibri"/>
                <a:sym typeface="Calibri"/>
              </a:rPr>
              <a:t> </a:t>
            </a: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377901" y="4835297"/>
            <a:ext cx="927721" cy="176530"/>
          </a:xfrm>
          <a:prstGeom prst="rect">
            <a:avLst/>
          </a:prstGeom>
        </p:spPr>
      </p:pic>
      <p:sp>
        <p:nvSpPr>
          <p:cNvPr id="15" name="Title 14">
            <a:extLst>
              <a:ext uri="{FF2B5EF4-FFF2-40B4-BE49-F238E27FC236}">
                <a16:creationId xmlns:a16="http://schemas.microsoft.com/office/drawing/2014/main" id="{5F0B4CA7-AA1D-124A-A99A-7BF776BFED99}"/>
              </a:ext>
            </a:extLst>
          </p:cNvPr>
          <p:cNvSpPr>
            <a:spLocks noGrp="1"/>
          </p:cNvSpPr>
          <p:nvPr>
            <p:ph type="title"/>
          </p:nvPr>
        </p:nvSpPr>
        <p:spPr>
          <a:xfrm>
            <a:off x="431800" y="2407855"/>
            <a:ext cx="8280400" cy="327790"/>
          </a:xfrm>
          <a:prstGeom prst="rect">
            <a:avLst/>
          </a:prstGeom>
        </p:spPr>
        <p:txBody>
          <a:bodyPr/>
          <a:lstStyle>
            <a:lvl1pPr algn="ctr">
              <a:defRPr sz="2000" cap="all" baseline="0"/>
            </a:lvl1pPr>
          </a:lstStyle>
          <a:p>
            <a:endParaRPr lang="en-US" dirty="0"/>
          </a:p>
        </p:txBody>
      </p:sp>
    </p:spTree>
    <p:extLst>
      <p:ext uri="{BB962C8B-B14F-4D97-AF65-F5344CB8AC3E}">
        <p14:creationId xmlns:p14="http://schemas.microsoft.com/office/powerpoint/2010/main" val="29098080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 Orange">
    <p:bg>
      <p:bgPr>
        <a:solidFill>
          <a:srgbClr val="E54E29"/>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199" y="2106620"/>
            <a:ext cx="7100450" cy="857250"/>
          </a:xfrm>
        </p:spPr>
        <p:txBody>
          <a:bodyPr>
            <a:noAutofit/>
          </a:bodyPr>
          <a:lstStyle>
            <a:lvl1pPr algn="l">
              <a:lnSpc>
                <a:spcPct val="80000"/>
              </a:lnSpc>
              <a:defRPr sz="3600" b="1">
                <a:solidFill>
                  <a:srgbClr val="FFFFFF"/>
                </a:solidFill>
              </a:defRPr>
            </a:lvl1pPr>
          </a:lstStyle>
          <a:p>
            <a:r>
              <a:rPr lang="en-US" dirty="0"/>
              <a:t>CLICK TO EDIT MASTER TITLE STYLE</a:t>
            </a:r>
          </a:p>
        </p:txBody>
      </p:sp>
      <p:pic>
        <p:nvPicPr>
          <p:cNvPr id="4" name="Picture 3" descr="EngagementLabs_b.w.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10192" y="4705722"/>
            <a:ext cx="1828800" cy="237117"/>
          </a:xfrm>
          <a:prstGeom prst="rect">
            <a:avLst/>
          </a:prstGeom>
        </p:spPr>
      </p:pic>
      <p:sp>
        <p:nvSpPr>
          <p:cNvPr id="2" name="TextBox 1"/>
          <p:cNvSpPr txBox="1"/>
          <p:nvPr userDrawn="1"/>
        </p:nvSpPr>
        <p:spPr>
          <a:xfrm>
            <a:off x="8773706" y="4881230"/>
            <a:ext cx="687689" cy="127925"/>
          </a:xfrm>
          <a:prstGeom prst="rect">
            <a:avLst/>
          </a:prstGeom>
        </p:spPr>
        <p:txBody>
          <a:bodyPr vert="horz" wrap="square" lIns="91440" tIns="45720" rIns="91440" bIns="45720" rtlCol="0" anchor="t">
            <a:noAutofit/>
          </a:bodyPr>
          <a:lstStyle/>
          <a:p>
            <a:fld id="{325880AA-39B2-49DE-9636-809832320082}" type="slidenum">
              <a:rPr lang="en-US" sz="1200" b="0" smtClean="0">
                <a:solidFill>
                  <a:srgbClr val="000000"/>
                </a:solidFill>
                <a:latin typeface="+mn-lt"/>
              </a:rPr>
              <a:t>‹#›</a:t>
            </a:fld>
            <a:endParaRPr lang="en-US" sz="1200" b="0" dirty="0">
              <a:solidFill>
                <a:srgbClr val="000000"/>
              </a:solidFill>
              <a:latin typeface="+mn-lt"/>
            </a:endParaRPr>
          </a:p>
        </p:txBody>
      </p:sp>
    </p:spTree>
    <p:extLst>
      <p:ext uri="{BB962C8B-B14F-4D97-AF65-F5344CB8AC3E}">
        <p14:creationId xmlns:p14="http://schemas.microsoft.com/office/powerpoint/2010/main" val="3187387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ange - Content">
    <p:bg>
      <p:bgPr>
        <a:solidFill>
          <a:srgbClr val="E54E29"/>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199" y="762960"/>
            <a:ext cx="7162616" cy="857250"/>
          </a:xfrm>
        </p:spPr>
        <p:txBody>
          <a:bodyPr>
            <a:noAutofit/>
          </a:bodyPr>
          <a:lstStyle>
            <a:lvl1pPr algn="l">
              <a:lnSpc>
                <a:spcPct val="80000"/>
              </a:lnSpc>
              <a:defRPr sz="3600" b="1">
                <a:solidFill>
                  <a:srgbClr val="FFFFFF"/>
                </a:solidFill>
              </a:defRPr>
            </a:lvl1pPr>
          </a:lstStyle>
          <a:p>
            <a:r>
              <a:rPr lang="en-US" dirty="0"/>
              <a:t>CLICK TO EDIT MASTER TITLE STYLE</a:t>
            </a:r>
          </a:p>
        </p:txBody>
      </p:sp>
      <p:sp>
        <p:nvSpPr>
          <p:cNvPr id="10" name="Text Placeholder 10"/>
          <p:cNvSpPr>
            <a:spLocks noGrp="1"/>
          </p:cNvSpPr>
          <p:nvPr>
            <p:ph type="body" sz="quarter" idx="13"/>
          </p:nvPr>
        </p:nvSpPr>
        <p:spPr>
          <a:xfrm>
            <a:off x="457200" y="1620210"/>
            <a:ext cx="7162800" cy="2713038"/>
          </a:xfrm>
        </p:spPr>
        <p:txBody>
          <a:bodyPr>
            <a:normAutofit/>
          </a:bodyPr>
          <a:lstStyle>
            <a:lvl1pPr>
              <a:defRPr sz="16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EngagementLabs_b.w.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10192" y="4705722"/>
            <a:ext cx="1828800" cy="237117"/>
          </a:xfrm>
          <a:prstGeom prst="rect">
            <a:avLst/>
          </a:prstGeom>
        </p:spPr>
      </p:pic>
      <p:sp>
        <p:nvSpPr>
          <p:cNvPr id="6" name="TextBox 5"/>
          <p:cNvSpPr txBox="1"/>
          <p:nvPr userDrawn="1"/>
        </p:nvSpPr>
        <p:spPr>
          <a:xfrm>
            <a:off x="8773706" y="4881230"/>
            <a:ext cx="687689" cy="127925"/>
          </a:xfrm>
          <a:prstGeom prst="rect">
            <a:avLst/>
          </a:prstGeom>
        </p:spPr>
        <p:txBody>
          <a:bodyPr vert="horz" wrap="square" lIns="91440" tIns="45720" rIns="91440" bIns="45720" rtlCol="0" anchor="t">
            <a:noAutofit/>
          </a:bodyPr>
          <a:lstStyle/>
          <a:p>
            <a:fld id="{325880AA-39B2-49DE-9636-809832320082}" type="slidenum">
              <a:rPr lang="en-US" sz="1200" b="0" smtClean="0">
                <a:solidFill>
                  <a:srgbClr val="000000"/>
                </a:solidFill>
                <a:latin typeface="+mn-lt"/>
              </a:rPr>
              <a:t>‹#›</a:t>
            </a:fld>
            <a:endParaRPr lang="en-US" sz="1200" b="0" dirty="0">
              <a:solidFill>
                <a:srgbClr val="000000"/>
              </a:solidFill>
              <a:latin typeface="+mn-lt"/>
            </a:endParaRPr>
          </a:p>
        </p:txBody>
      </p:sp>
    </p:spTree>
    <p:extLst>
      <p:ext uri="{BB962C8B-B14F-4D97-AF65-F5344CB8AC3E}">
        <p14:creationId xmlns:p14="http://schemas.microsoft.com/office/powerpoint/2010/main" val="18196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199" y="469870"/>
            <a:ext cx="7162616" cy="857250"/>
          </a:xfrm>
        </p:spPr>
        <p:txBody>
          <a:bodyPr>
            <a:noAutofit/>
          </a:bodyPr>
          <a:lstStyle>
            <a:lvl1pPr algn="l">
              <a:lnSpc>
                <a:spcPct val="80000"/>
              </a:lnSpc>
              <a:defRPr sz="3600" b="1">
                <a:solidFill>
                  <a:schemeClr val="tx1"/>
                </a:solidFill>
              </a:defRPr>
            </a:lvl1pPr>
          </a:lstStyle>
          <a:p>
            <a:r>
              <a:rPr lang="en-US" dirty="0"/>
              <a:t>CLICK TO EDIT MASTER TITLE STYLE</a:t>
            </a:r>
          </a:p>
        </p:txBody>
      </p:sp>
      <p:sp>
        <p:nvSpPr>
          <p:cNvPr id="11" name="Text Placeholder 10"/>
          <p:cNvSpPr>
            <a:spLocks noGrp="1"/>
          </p:cNvSpPr>
          <p:nvPr>
            <p:ph type="body" sz="quarter" idx="13"/>
          </p:nvPr>
        </p:nvSpPr>
        <p:spPr>
          <a:xfrm>
            <a:off x="457200" y="1327120"/>
            <a:ext cx="7162800" cy="271303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8773706" y="4881230"/>
            <a:ext cx="687689" cy="127925"/>
          </a:xfrm>
          <a:prstGeom prst="rect">
            <a:avLst/>
          </a:prstGeom>
        </p:spPr>
        <p:txBody>
          <a:bodyPr vert="horz" wrap="square" lIns="91440" tIns="45720" rIns="91440" bIns="45720" rtlCol="0" anchor="t">
            <a:noAutofit/>
          </a:bodyPr>
          <a:lstStyle/>
          <a:p>
            <a:fld id="{325880AA-39B2-49DE-9636-809832320082}" type="slidenum">
              <a:rPr lang="en-US" sz="1200" b="0" smtClean="0">
                <a:solidFill>
                  <a:srgbClr val="000000"/>
                </a:solidFill>
                <a:latin typeface="+mn-lt"/>
              </a:rPr>
              <a:t>‹#›</a:t>
            </a:fld>
            <a:endParaRPr lang="en-US" sz="1200" b="0" dirty="0">
              <a:solidFill>
                <a:srgbClr val="000000"/>
              </a:solidFill>
              <a:latin typeface="+mn-lt"/>
            </a:endParaRPr>
          </a:p>
        </p:txBody>
      </p:sp>
      <p:pic>
        <p:nvPicPr>
          <p:cNvPr id="2" name="Picture 1">
            <a:extLst>
              <a:ext uri="{FF2B5EF4-FFF2-40B4-BE49-F238E27FC236}">
                <a16:creationId xmlns:a16="http://schemas.microsoft.com/office/drawing/2014/main" id="{D5AFACC9-2271-0D33-B249-689F1DA600D2}"/>
              </a:ext>
            </a:extLst>
          </p:cNvPr>
          <p:cNvPicPr>
            <a:picLocks noChangeAspect="1"/>
          </p:cNvPicPr>
          <p:nvPr userDrawn="1"/>
        </p:nvPicPr>
        <p:blipFill>
          <a:blip r:embed="rId2"/>
          <a:stretch>
            <a:fillRect/>
          </a:stretch>
        </p:blipFill>
        <p:spPr>
          <a:xfrm>
            <a:off x="372497" y="4827698"/>
            <a:ext cx="941070" cy="179070"/>
          </a:xfrm>
          <a:prstGeom prst="rect">
            <a:avLst/>
          </a:prstGeom>
        </p:spPr>
      </p:pic>
    </p:spTree>
    <p:extLst>
      <p:ext uri="{BB962C8B-B14F-4D97-AF65-F5344CB8AC3E}">
        <p14:creationId xmlns:p14="http://schemas.microsoft.com/office/powerpoint/2010/main" val="1467180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253852"/>
            <a:ext cx="7278068" cy="857250"/>
          </a:xfrm>
        </p:spPr>
        <p:txBody>
          <a:bodyPr>
            <a:noAutofit/>
          </a:bodyPr>
          <a:lstStyle>
            <a:lvl1pPr algn="l">
              <a:lnSpc>
                <a:spcPct val="80000"/>
              </a:lnSpc>
              <a:defRPr sz="3600" b="1">
                <a:solidFill>
                  <a:srgbClr val="FFFFFF"/>
                </a:solidFill>
              </a:defRPr>
            </a:lvl1pPr>
          </a:lstStyle>
          <a:p>
            <a:r>
              <a:rPr lang="en-US" dirty="0"/>
              <a:t>THANK YOU</a:t>
            </a:r>
          </a:p>
        </p:txBody>
      </p:sp>
    </p:spTree>
    <p:extLst>
      <p:ext uri="{BB962C8B-B14F-4D97-AF65-F5344CB8AC3E}">
        <p14:creationId xmlns:p14="http://schemas.microsoft.com/office/powerpoint/2010/main" val="59124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Without Blue Line">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a:solidFill>
                  <a:srgbClr val="183A44"/>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305800" y="4686300"/>
            <a:ext cx="762000" cy="457200"/>
          </a:xfrm>
          <a:prstGeom prst="rect">
            <a:avLst/>
          </a:prstGeom>
          <a:blipFill>
            <a:blip r:embed="rId2" cstate="print"/>
            <a:stretch>
              <a:fillRect/>
            </a:stretch>
          </a:blipFill>
        </p:spPr>
        <p:txBody>
          <a:bodyPr anchor="ctr"/>
          <a:lstStyle>
            <a:lvl1pPr algn="ctr">
              <a:defRPr sz="1050" b="1">
                <a:solidFill>
                  <a:schemeClr val="bg1"/>
                </a:solidFill>
              </a:defRPr>
            </a:lvl1pPr>
          </a:lstStyle>
          <a:p>
            <a:fld id="{9FC5A64D-E3F7-4221-BBF6-78DC04EF15B3}" type="slidenum">
              <a:rPr lang="en-US" smtClean="0"/>
              <a:pPr/>
              <a:t>‹#›</a:t>
            </a:fld>
            <a:endParaRPr lang="en-US" dirty="0"/>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2868" y="4743450"/>
            <a:ext cx="13573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181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a:solidFill>
                  <a:srgbClr val="183A44"/>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2"/>
          </p:nvPr>
        </p:nvSpPr>
        <p:spPr>
          <a:xfrm>
            <a:off x="8305800" y="4686300"/>
            <a:ext cx="762000" cy="457200"/>
          </a:xfrm>
          <a:prstGeom prst="rect">
            <a:avLst/>
          </a:prstGeom>
          <a:blipFill>
            <a:blip r:embed="rId2" cstate="print"/>
            <a:stretch>
              <a:fillRect/>
            </a:stretch>
          </a:blipFill>
        </p:spPr>
        <p:txBody>
          <a:bodyPr anchor="ctr"/>
          <a:lstStyle>
            <a:lvl1pPr algn="ctr">
              <a:defRPr sz="1050" b="1">
                <a:solidFill>
                  <a:schemeClr val="bg1"/>
                </a:solidFill>
              </a:defRPr>
            </a:lvl1pPr>
          </a:lstStyle>
          <a:p>
            <a:fld id="{9FC5A64D-E3F7-4221-BBF6-78DC04EF15B3}" type="slidenum">
              <a:rPr lang="en-US" smtClean="0"/>
              <a:pPr/>
              <a:t>‹#›</a:t>
            </a:fld>
            <a:endParaRPr lang="en-US" dirty="0"/>
          </a:p>
        </p:txBody>
      </p:sp>
      <p:pic>
        <p:nvPicPr>
          <p:cNvPr id="8" name="Picture 7" descr="Picture1.png"/>
          <p:cNvPicPr>
            <a:picLocks noChangeAspect="1"/>
          </p:cNvPicPr>
          <p:nvPr userDrawn="1"/>
        </p:nvPicPr>
        <p:blipFill>
          <a:blip r:embed="rId3" cstate="print"/>
          <a:stretch>
            <a:fillRect/>
          </a:stretch>
        </p:blipFill>
        <p:spPr>
          <a:xfrm>
            <a:off x="0" y="857251"/>
            <a:ext cx="9144000" cy="291794"/>
          </a:xfrm>
          <a:prstGeom prst="rect">
            <a:avLst/>
          </a:prstGeom>
        </p:spPr>
      </p:pic>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868" y="4743450"/>
            <a:ext cx="13573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442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D0B59-6E5A-BD47-8038-7C104747F0E5}"/>
              </a:ext>
            </a:extLst>
          </p:cNvPr>
          <p:cNvPicPr>
            <a:picLocks noChangeAspect="1"/>
          </p:cNvPicPr>
          <p:nvPr userDrawn="1"/>
        </p:nvPicPr>
        <p:blipFill rotWithShape="1">
          <a:blip r:embed="rId2"/>
          <a:srcRect t="-8876" b="24531"/>
          <a:stretch/>
        </p:blipFill>
        <p:spPr>
          <a:xfrm>
            <a:off x="0" y="7760"/>
            <a:ext cx="9144000" cy="5143500"/>
          </a:xfrm>
          <a:prstGeom prst="rect">
            <a:avLst/>
          </a:prstGeom>
        </p:spPr>
      </p:pic>
      <p:sp>
        <p:nvSpPr>
          <p:cNvPr id="6" name="Rectangle 5">
            <a:extLst>
              <a:ext uri="{FF2B5EF4-FFF2-40B4-BE49-F238E27FC236}">
                <a16:creationId xmlns:a16="http://schemas.microsoft.com/office/drawing/2014/main" id="{BDAEF31E-AA78-364C-A8C2-CC7A147B5A46}"/>
              </a:ext>
            </a:extLst>
          </p:cNvPr>
          <p:cNvSpPr/>
          <p:nvPr userDrawn="1"/>
        </p:nvSpPr>
        <p:spPr>
          <a:xfrm>
            <a:off x="0" y="0"/>
            <a:ext cx="9144000" cy="987425"/>
          </a:xfrm>
          <a:prstGeom prst="rect">
            <a:avLst/>
          </a:prstGeom>
          <a:solidFill>
            <a:srgbClr val="11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Regular"/>
            </a:endParaRPr>
          </a:p>
        </p:txBody>
      </p:sp>
      <p:pic>
        <p:nvPicPr>
          <p:cNvPr id="7" name="Picture 6">
            <a:extLst>
              <a:ext uri="{FF2B5EF4-FFF2-40B4-BE49-F238E27FC236}">
                <a16:creationId xmlns:a16="http://schemas.microsoft.com/office/drawing/2014/main" id="{6AB115EC-6A09-6B40-8A68-D2A5134B6DC1}"/>
              </a:ext>
            </a:extLst>
          </p:cNvPr>
          <p:cNvPicPr>
            <a:picLocks noChangeAspect="1"/>
          </p:cNvPicPr>
          <p:nvPr userDrawn="1"/>
        </p:nvPicPr>
        <p:blipFill>
          <a:blip r:embed="rId3"/>
          <a:stretch>
            <a:fillRect/>
          </a:stretch>
        </p:blipFill>
        <p:spPr>
          <a:xfrm>
            <a:off x="1403354" y="388037"/>
            <a:ext cx="1900754" cy="361682"/>
          </a:xfrm>
          <a:prstGeom prst="rect">
            <a:avLst/>
          </a:prstGeom>
        </p:spPr>
      </p:pic>
      <p:sp>
        <p:nvSpPr>
          <p:cNvPr id="10" name="Text Placeholder 9">
            <a:extLst>
              <a:ext uri="{FF2B5EF4-FFF2-40B4-BE49-F238E27FC236}">
                <a16:creationId xmlns:a16="http://schemas.microsoft.com/office/drawing/2014/main" id="{620131B2-1DFF-1E4E-BE32-189DD10DBFC1}"/>
              </a:ext>
            </a:extLst>
          </p:cNvPr>
          <p:cNvSpPr>
            <a:spLocks noGrp="1"/>
          </p:cNvSpPr>
          <p:nvPr>
            <p:ph type="body" sz="quarter" idx="10" hasCustomPrompt="1"/>
          </p:nvPr>
        </p:nvSpPr>
        <p:spPr>
          <a:xfrm>
            <a:off x="431800" y="2381250"/>
            <a:ext cx="8280400" cy="381000"/>
          </a:xfrm>
          <a:prstGeom prst="rect">
            <a:avLst/>
          </a:prstGeom>
        </p:spPr>
        <p:txBody>
          <a:bodyPr/>
          <a:lstStyle>
            <a:lvl1pPr marL="0" indent="0" algn="ctr">
              <a:lnSpc>
                <a:spcPct val="100000"/>
              </a:lnSpc>
              <a:spcBef>
                <a:spcPts val="600"/>
              </a:spcBef>
              <a:buFontTx/>
              <a:buNone/>
              <a:defRPr sz="2000" cap="all" baseline="0">
                <a:solidFill>
                  <a:schemeClr val="bg1"/>
                </a:solidFill>
              </a:defRPr>
            </a:lvl1pPr>
          </a:lstStyle>
          <a:p>
            <a:pPr lvl="0"/>
            <a:r>
              <a:rPr lang="en-US" dirty="0"/>
              <a:t>BRAND NAME</a:t>
            </a:r>
          </a:p>
        </p:txBody>
      </p:sp>
      <p:sp>
        <p:nvSpPr>
          <p:cNvPr id="11" name="Text Placeholder 9">
            <a:extLst>
              <a:ext uri="{FF2B5EF4-FFF2-40B4-BE49-F238E27FC236}">
                <a16:creationId xmlns:a16="http://schemas.microsoft.com/office/drawing/2014/main" id="{85B378CF-8696-504D-8F1F-1F85239924C3}"/>
              </a:ext>
            </a:extLst>
          </p:cNvPr>
          <p:cNvSpPr>
            <a:spLocks noGrp="1"/>
          </p:cNvSpPr>
          <p:nvPr>
            <p:ph type="body" sz="quarter" idx="11" hasCustomPrompt="1"/>
          </p:nvPr>
        </p:nvSpPr>
        <p:spPr>
          <a:xfrm>
            <a:off x="431800" y="3575755"/>
            <a:ext cx="8280400" cy="381000"/>
          </a:xfrm>
          <a:prstGeom prst="rect">
            <a:avLst/>
          </a:prstGeom>
        </p:spPr>
        <p:txBody>
          <a:bodyPr/>
          <a:lstStyle>
            <a:lvl1pPr marL="0" indent="0" algn="ctr">
              <a:lnSpc>
                <a:spcPct val="100000"/>
              </a:lnSpc>
              <a:spcBef>
                <a:spcPts val="600"/>
              </a:spcBef>
              <a:buFontTx/>
              <a:buNone/>
              <a:defRPr sz="1600" cap="all" baseline="0">
                <a:solidFill>
                  <a:schemeClr val="bg1"/>
                </a:solidFill>
              </a:defRPr>
            </a:lvl1pPr>
          </a:lstStyle>
          <a:p>
            <a:pPr lvl="0"/>
            <a:r>
              <a:rPr lang="en-US" dirty="0"/>
              <a:t>DATE</a:t>
            </a:r>
          </a:p>
        </p:txBody>
      </p:sp>
      <p:pic>
        <p:nvPicPr>
          <p:cNvPr id="3" name="Picture 2">
            <a:extLst>
              <a:ext uri="{FF2B5EF4-FFF2-40B4-BE49-F238E27FC236}">
                <a16:creationId xmlns:a16="http://schemas.microsoft.com/office/drawing/2014/main" id="{3AF04975-ADD6-324C-BF5C-67BDA99D006C}"/>
              </a:ext>
            </a:extLst>
          </p:cNvPr>
          <p:cNvPicPr>
            <a:picLocks noChangeAspect="1"/>
          </p:cNvPicPr>
          <p:nvPr userDrawn="1"/>
        </p:nvPicPr>
        <p:blipFill>
          <a:blip r:embed="rId4"/>
          <a:stretch>
            <a:fillRect/>
          </a:stretch>
        </p:blipFill>
        <p:spPr>
          <a:xfrm>
            <a:off x="6073599" y="441459"/>
            <a:ext cx="1265456" cy="272242"/>
          </a:xfrm>
          <a:prstGeom prst="rect">
            <a:avLst/>
          </a:prstGeom>
        </p:spPr>
      </p:pic>
    </p:spTree>
    <p:extLst>
      <p:ext uri="{BB962C8B-B14F-4D97-AF65-F5344CB8AC3E}">
        <p14:creationId xmlns:p14="http://schemas.microsoft.com/office/powerpoint/2010/main" val="533987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bg1"/>
                </a:solidFill>
                <a:latin typeface="Century Gothic Regular"/>
                <a:ea typeface="Calibri"/>
                <a:cs typeface="Calibri"/>
                <a:sym typeface="Calibri"/>
              </a:rPr>
              <a:t>‹#›</a:t>
            </a:fld>
            <a:r>
              <a:rPr lang="fr-CA" sz="800" b="0" i="0" u="none">
                <a:solidFill>
                  <a:schemeClr val="bg1"/>
                </a:solidFill>
                <a:latin typeface="Century Gothic Regular"/>
                <a:ea typeface="Calibri"/>
                <a:cs typeface="Calibri"/>
                <a:sym typeface="Calibri"/>
              </a:rPr>
              <a:t> </a:t>
            </a:r>
          </a:p>
        </p:txBody>
      </p:sp>
      <p:sp>
        <p:nvSpPr>
          <p:cNvPr id="8" name="Shape 67">
            <a:extLst>
              <a:ext uri="{FF2B5EF4-FFF2-40B4-BE49-F238E27FC236}">
                <a16:creationId xmlns:a16="http://schemas.microsoft.com/office/drawing/2014/main" id="{9168690A-DD3B-DB4F-8C98-B4B1CDD3954F}"/>
              </a:ext>
            </a:extLst>
          </p:cNvPr>
          <p:cNvSpPr txBox="1"/>
          <p:nvPr userDrawn="1"/>
        </p:nvSpPr>
        <p:spPr>
          <a:xfrm>
            <a:off x="1403350" y="4786641"/>
            <a:ext cx="2807804" cy="273843"/>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fr-CA" sz="400" b="0" i="0" u="none" baseline="0">
                <a:solidFill>
                  <a:schemeClr val="bg1"/>
                </a:solidFill>
                <a:latin typeface="Century Gothic Regular"/>
                <a:ea typeface="Calibri"/>
                <a:cs typeface="Calibri"/>
                <a:sym typeface="Calibri"/>
              </a:rPr>
              <a:t>CONFIDENTIAL - </a:t>
            </a:r>
            <a:r>
              <a:rPr lang="en-US" sz="400" b="0" i="0" u="none" baseline="0">
                <a:solidFill>
                  <a:schemeClr val="bg1"/>
                </a:solidFill>
                <a:latin typeface="Century Gothic Regular"/>
                <a:ea typeface="Calibri"/>
                <a:cs typeface="Calibri"/>
                <a:sym typeface="Calibri"/>
              </a:rPr>
              <a:t> Do not duplicate or distribute without written permission from Engagement Labs.</a:t>
            </a:r>
            <a:endParaRPr lang="fr-CA" sz="400" b="0" i="0" u="none" baseline="0">
              <a:solidFill>
                <a:schemeClr val="bg1"/>
              </a:solidFill>
              <a:latin typeface="Century Gothic Regular"/>
              <a:ea typeface="Calibri"/>
              <a:cs typeface="Calibri"/>
              <a:sym typeface="Calibri"/>
            </a:endParaRP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8269519" y="4776992"/>
            <a:ext cx="543458" cy="273843"/>
          </a:xfrm>
          <a:prstGeom prst="rect">
            <a:avLst/>
          </a:prstGeom>
          <a:solidFill>
            <a:schemeClr val="bg1"/>
          </a:solid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tx1"/>
                </a:solidFill>
                <a:latin typeface="Century Gothic Regular"/>
                <a:ea typeface="Calibri"/>
                <a:cs typeface="Calibri"/>
                <a:sym typeface="Calibri"/>
              </a:rPr>
              <a:t>‹#›</a:t>
            </a:fld>
            <a:r>
              <a:rPr lang="fr-CA" sz="800" b="0" i="0" u="none">
                <a:solidFill>
                  <a:schemeClr val="tx1"/>
                </a:solidFill>
                <a:latin typeface="Century Gothic Regular"/>
                <a:ea typeface="Calibri"/>
                <a:cs typeface="Calibri"/>
                <a:sym typeface="Calibri"/>
              </a:rPr>
              <a:t> </a:t>
            </a:r>
          </a:p>
        </p:txBody>
      </p:sp>
      <p:sp>
        <p:nvSpPr>
          <p:cNvPr id="11" name="Shape 67">
            <a:extLst>
              <a:ext uri="{FF2B5EF4-FFF2-40B4-BE49-F238E27FC236}">
                <a16:creationId xmlns:a16="http://schemas.microsoft.com/office/drawing/2014/main" id="{40C14D15-2E39-F447-9A73-48F4E4FD19A8}"/>
              </a:ext>
            </a:extLst>
          </p:cNvPr>
          <p:cNvSpPr txBox="1"/>
          <p:nvPr userDrawn="1"/>
        </p:nvSpPr>
        <p:spPr>
          <a:xfrm>
            <a:off x="1403350" y="4786641"/>
            <a:ext cx="2807804" cy="273843"/>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fr-CA" sz="400" b="0" i="0" u="none" baseline="0">
                <a:solidFill>
                  <a:schemeClr val="tx1"/>
                </a:solidFill>
                <a:latin typeface="Century Gothic Regular"/>
                <a:ea typeface="Calibri"/>
                <a:cs typeface="Calibri"/>
                <a:sym typeface="Calibri"/>
              </a:rPr>
              <a:t>CONFIDENTIAL - </a:t>
            </a:r>
            <a:r>
              <a:rPr lang="en-US" sz="400" b="0" i="0" u="none" baseline="0">
                <a:solidFill>
                  <a:schemeClr val="tx1"/>
                </a:solidFill>
                <a:latin typeface="Century Gothic Regular"/>
                <a:ea typeface="Calibri"/>
                <a:cs typeface="Calibri"/>
                <a:sym typeface="Calibri"/>
              </a:rPr>
              <a:t> Do not duplicate or distribute without written permission from Engagement Labs.</a:t>
            </a:r>
            <a:endParaRPr lang="fr-CA" sz="400" b="0" i="0" u="none" baseline="0">
              <a:solidFill>
                <a:schemeClr val="tx1"/>
              </a:solidFill>
              <a:latin typeface="Century Gothic Regular"/>
              <a:ea typeface="Calibri"/>
              <a:cs typeface="Calibri"/>
              <a:sym typeface="Calibri"/>
            </a:endParaRP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377901" y="4835297"/>
            <a:ext cx="927721" cy="176530"/>
          </a:xfrm>
          <a:prstGeom prst="rect">
            <a:avLst/>
          </a:prstGeom>
        </p:spPr>
      </p:pic>
      <p:sp>
        <p:nvSpPr>
          <p:cNvPr id="15" name="Title 14">
            <a:extLst>
              <a:ext uri="{FF2B5EF4-FFF2-40B4-BE49-F238E27FC236}">
                <a16:creationId xmlns:a16="http://schemas.microsoft.com/office/drawing/2014/main" id="{5F0B4CA7-AA1D-124A-A99A-7BF776BFED99}"/>
              </a:ext>
            </a:extLst>
          </p:cNvPr>
          <p:cNvSpPr>
            <a:spLocks noGrp="1"/>
          </p:cNvSpPr>
          <p:nvPr>
            <p:ph type="title"/>
          </p:nvPr>
        </p:nvSpPr>
        <p:spPr>
          <a:xfrm>
            <a:off x="431800" y="2407855"/>
            <a:ext cx="8280400" cy="327790"/>
          </a:xfrm>
          <a:prstGeom prst="rect">
            <a:avLst/>
          </a:prstGeom>
        </p:spPr>
        <p:txBody>
          <a:bodyPr/>
          <a:lstStyle>
            <a:lvl1pPr algn="ctr">
              <a:defRPr sz="2000" cap="all" baseline="0"/>
            </a:lvl1pPr>
          </a:lstStyle>
          <a:p>
            <a:endParaRPr lang="en-US" dirty="0"/>
          </a:p>
        </p:txBody>
      </p:sp>
    </p:spTree>
    <p:extLst>
      <p:ext uri="{BB962C8B-B14F-4D97-AF65-F5344CB8AC3E}">
        <p14:creationId xmlns:p14="http://schemas.microsoft.com/office/powerpoint/2010/main" val="39083304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TITLE GREY">
    <p:bg>
      <p:bgPr>
        <a:solidFill>
          <a:srgbClr val="3C3C3A"/>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7AEE061-3BE3-8843-BFEA-3CCDC1A9CEF3}"/>
              </a:ext>
            </a:extLst>
          </p:cNvPr>
          <p:cNvSpPr>
            <a:spLocks noGrp="1"/>
          </p:cNvSpPr>
          <p:nvPr>
            <p:ph type="title"/>
          </p:nvPr>
        </p:nvSpPr>
        <p:spPr>
          <a:xfrm>
            <a:off x="431800" y="231775"/>
            <a:ext cx="8280400" cy="4679950"/>
          </a:xfrm>
          <a:prstGeom prst="rect">
            <a:avLst/>
          </a:prstGeom>
        </p:spPr>
        <p:txBody>
          <a:bodyPr anchor="ctr" anchorCtr="0"/>
          <a:lstStyle>
            <a:lvl1pPr algn="ctr">
              <a:defRPr sz="2000" cap="all" baseline="0">
                <a:solidFill>
                  <a:schemeClr val="bg1"/>
                </a:solidFill>
              </a:defRPr>
            </a:lvl1pPr>
          </a:lstStyle>
          <a:p>
            <a:endParaRPr lang="en-US" dirty="0"/>
          </a:p>
        </p:txBody>
      </p:sp>
      <p:sp>
        <p:nvSpPr>
          <p:cNvPr id="4" name="Shape 67">
            <a:extLst>
              <a:ext uri="{FF2B5EF4-FFF2-40B4-BE49-F238E27FC236}">
                <a16:creationId xmlns:a16="http://schemas.microsoft.com/office/drawing/2014/main" id="{DCBC168D-11B3-4D46-8AB6-C4B7B60090B4}"/>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bg1"/>
                </a:solidFill>
                <a:latin typeface="Century Gothic Regular"/>
                <a:ea typeface="Calibri"/>
                <a:cs typeface="Calibri"/>
                <a:sym typeface="Calibri"/>
              </a:rPr>
              <a:t>‹#›</a:t>
            </a:fld>
            <a:r>
              <a:rPr lang="fr-CA" sz="800" b="0" i="0" u="none">
                <a:solidFill>
                  <a:schemeClr val="bg1"/>
                </a:solidFill>
                <a:latin typeface="Century Gothic Regular"/>
                <a:ea typeface="Calibri"/>
                <a:cs typeface="Calibri"/>
                <a:sym typeface="Calibri"/>
              </a:rPr>
              <a:t> </a:t>
            </a:r>
          </a:p>
        </p:txBody>
      </p:sp>
      <p:sp>
        <p:nvSpPr>
          <p:cNvPr id="5" name="Shape 67">
            <a:extLst>
              <a:ext uri="{FF2B5EF4-FFF2-40B4-BE49-F238E27FC236}">
                <a16:creationId xmlns:a16="http://schemas.microsoft.com/office/drawing/2014/main" id="{46F1C1B3-92C6-A846-B192-19BAAFFAEC53}"/>
              </a:ext>
            </a:extLst>
          </p:cNvPr>
          <p:cNvSpPr txBox="1"/>
          <p:nvPr userDrawn="1"/>
        </p:nvSpPr>
        <p:spPr>
          <a:xfrm>
            <a:off x="1403350" y="4786641"/>
            <a:ext cx="2807804" cy="273843"/>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fr-CA" sz="400" b="0" i="0" u="none" baseline="0">
                <a:solidFill>
                  <a:schemeClr val="bg1"/>
                </a:solidFill>
                <a:latin typeface="Century Gothic Regular"/>
                <a:ea typeface="Calibri"/>
                <a:cs typeface="Calibri"/>
                <a:sym typeface="Calibri"/>
              </a:rPr>
              <a:t>CONFIDENTIAL - </a:t>
            </a:r>
            <a:r>
              <a:rPr lang="en-US" sz="400" b="0" i="0" u="none" baseline="0">
                <a:solidFill>
                  <a:schemeClr val="bg1"/>
                </a:solidFill>
                <a:latin typeface="Century Gothic Regular"/>
                <a:ea typeface="Calibri"/>
                <a:cs typeface="Calibri"/>
                <a:sym typeface="Calibri"/>
              </a:rPr>
              <a:t> Do not duplicate or distribute without written permission from Engagement Labs.</a:t>
            </a:r>
            <a:endParaRPr lang="fr-CA" sz="400" b="0" i="0" u="none" baseline="0">
              <a:solidFill>
                <a:schemeClr val="bg1"/>
              </a:solidFill>
              <a:latin typeface="Century Gothic Regular"/>
              <a:ea typeface="Calibri"/>
              <a:cs typeface="Calibri"/>
              <a:sym typeface="Calibri"/>
            </a:endParaRPr>
          </a:p>
        </p:txBody>
      </p:sp>
      <p:pic>
        <p:nvPicPr>
          <p:cNvPr id="6" name="Picture 5">
            <a:extLst>
              <a:ext uri="{FF2B5EF4-FFF2-40B4-BE49-F238E27FC236}">
                <a16:creationId xmlns:a16="http://schemas.microsoft.com/office/drawing/2014/main" id="{AEF470E6-A983-5343-9BAC-7994D8575178}"/>
              </a:ext>
            </a:extLst>
          </p:cNvPr>
          <p:cNvPicPr>
            <a:picLocks noChangeAspect="1"/>
          </p:cNvPicPr>
          <p:nvPr userDrawn="1"/>
        </p:nvPicPr>
        <p:blipFill>
          <a:blip r:embed="rId2"/>
          <a:stretch>
            <a:fillRect/>
          </a:stretch>
        </p:blipFill>
        <p:spPr>
          <a:xfrm>
            <a:off x="377901" y="4835297"/>
            <a:ext cx="927721" cy="176530"/>
          </a:xfrm>
          <a:prstGeom prst="rect">
            <a:avLst/>
          </a:prstGeom>
        </p:spPr>
      </p:pic>
    </p:spTree>
    <p:extLst>
      <p:ext uri="{BB962C8B-B14F-4D97-AF65-F5344CB8AC3E}">
        <p14:creationId xmlns:p14="http://schemas.microsoft.com/office/powerpoint/2010/main" val="54991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NTERED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1011F-3291-8D46-AF39-BE91297679D5}"/>
              </a:ext>
            </a:extLst>
          </p:cNvPr>
          <p:cNvPicPr>
            <a:picLocks noChangeAspect="1"/>
          </p:cNvPicPr>
          <p:nvPr userDrawn="1"/>
        </p:nvPicPr>
        <p:blipFill rotWithShape="1">
          <a:blip r:embed="rId2"/>
          <a:srcRect l="25644" t="5191" r="7767" b="19898"/>
          <a:stretch/>
        </p:blipFill>
        <p:spPr>
          <a:xfrm>
            <a:off x="-188438" y="-19250"/>
            <a:ext cx="9520876" cy="5355493"/>
          </a:xfrm>
          <a:prstGeom prst="rect">
            <a:avLst/>
          </a:prstGeom>
        </p:spPr>
      </p:pic>
      <p:sp>
        <p:nvSpPr>
          <p:cNvPr id="2" name="Title 1">
            <a:extLst>
              <a:ext uri="{FF2B5EF4-FFF2-40B4-BE49-F238E27FC236}">
                <a16:creationId xmlns:a16="http://schemas.microsoft.com/office/drawing/2014/main" id="{76324836-589E-B540-8C9C-2F62C84843E8}"/>
              </a:ext>
            </a:extLst>
          </p:cNvPr>
          <p:cNvSpPr>
            <a:spLocks noGrp="1"/>
          </p:cNvSpPr>
          <p:nvPr>
            <p:ph type="title" hasCustomPrompt="1"/>
          </p:nvPr>
        </p:nvSpPr>
        <p:spPr>
          <a:xfrm>
            <a:off x="431800" y="231775"/>
            <a:ext cx="8280400" cy="4679949"/>
          </a:xfrm>
          <a:prstGeom prst="rect">
            <a:avLst/>
          </a:prstGeom>
        </p:spPr>
        <p:txBody>
          <a:bodyPr lIns="0" tIns="0" rIns="0" bIns="0" anchor="ctr" anchorCtr="0"/>
          <a:lstStyle>
            <a:lvl1pPr algn="ctr">
              <a:defRPr sz="2400" cap="all" baseline="0">
                <a:solidFill>
                  <a:schemeClr val="bg1"/>
                </a:solidFill>
              </a:defRPr>
            </a:lvl1pPr>
          </a:lstStyle>
          <a:p>
            <a:r>
              <a:rPr lang="en-US" dirty="0"/>
              <a:t>CENTERED TITLE</a:t>
            </a:r>
          </a:p>
        </p:txBody>
      </p:sp>
    </p:spTree>
    <p:extLst>
      <p:ext uri="{BB962C8B-B14F-4D97-AF65-F5344CB8AC3E}">
        <p14:creationId xmlns:p14="http://schemas.microsoft.com/office/powerpoint/2010/main" val="113551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GREY">
    <p:bg>
      <p:bgPr>
        <a:solidFill>
          <a:srgbClr val="3C3C3A"/>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7AEE061-3BE3-8843-BFEA-3CCDC1A9CEF3}"/>
              </a:ext>
            </a:extLst>
          </p:cNvPr>
          <p:cNvSpPr>
            <a:spLocks noGrp="1"/>
          </p:cNvSpPr>
          <p:nvPr>
            <p:ph type="title"/>
          </p:nvPr>
        </p:nvSpPr>
        <p:spPr>
          <a:xfrm>
            <a:off x="431800" y="231775"/>
            <a:ext cx="8280400" cy="4679950"/>
          </a:xfrm>
          <a:prstGeom prst="rect">
            <a:avLst/>
          </a:prstGeom>
        </p:spPr>
        <p:txBody>
          <a:bodyPr anchor="ctr" anchorCtr="0"/>
          <a:lstStyle>
            <a:lvl1pPr algn="ctr">
              <a:defRPr sz="2000" cap="all" baseline="0">
                <a:solidFill>
                  <a:schemeClr val="bg1"/>
                </a:solidFill>
              </a:defRPr>
            </a:lvl1pPr>
          </a:lstStyle>
          <a:p>
            <a:endParaRPr lang="en-US" dirty="0"/>
          </a:p>
        </p:txBody>
      </p:sp>
      <p:sp>
        <p:nvSpPr>
          <p:cNvPr id="4" name="Shape 67">
            <a:extLst>
              <a:ext uri="{FF2B5EF4-FFF2-40B4-BE49-F238E27FC236}">
                <a16:creationId xmlns:a16="http://schemas.microsoft.com/office/drawing/2014/main" id="{DCBC168D-11B3-4D46-8AB6-C4B7B60090B4}"/>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bg1"/>
                </a:solidFill>
                <a:latin typeface="Century Gothic Regular"/>
                <a:ea typeface="Calibri"/>
                <a:cs typeface="Calibri"/>
                <a:sym typeface="Calibri"/>
              </a:rPr>
              <a:t>‹#›</a:t>
            </a:fld>
            <a:r>
              <a:rPr lang="fr-CA" sz="800" b="0" i="0" u="none" dirty="0">
                <a:solidFill>
                  <a:schemeClr val="bg1"/>
                </a:solidFill>
                <a:latin typeface="Century Gothic Regular"/>
                <a:ea typeface="Calibri"/>
                <a:cs typeface="Calibri"/>
                <a:sym typeface="Calibri"/>
              </a:rPr>
              <a:t> </a:t>
            </a:r>
          </a:p>
        </p:txBody>
      </p:sp>
      <p:sp>
        <p:nvSpPr>
          <p:cNvPr id="5" name="Shape 67">
            <a:extLst>
              <a:ext uri="{FF2B5EF4-FFF2-40B4-BE49-F238E27FC236}">
                <a16:creationId xmlns:a16="http://schemas.microsoft.com/office/drawing/2014/main" id="{46F1C1B3-92C6-A846-B192-19BAAFFAEC53}"/>
              </a:ext>
            </a:extLst>
          </p:cNvPr>
          <p:cNvSpPr txBox="1"/>
          <p:nvPr userDrawn="1"/>
        </p:nvSpPr>
        <p:spPr>
          <a:xfrm>
            <a:off x="1403350" y="4786641"/>
            <a:ext cx="2807804" cy="273843"/>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fr-CA" sz="400" b="0" i="0" u="none" baseline="0" dirty="0">
                <a:solidFill>
                  <a:schemeClr val="bg1"/>
                </a:solidFill>
                <a:latin typeface="Century Gothic Regular"/>
                <a:ea typeface="Calibri"/>
                <a:cs typeface="Calibri"/>
                <a:sym typeface="Calibri"/>
              </a:rPr>
              <a:t>CONFIDENTIAL - </a:t>
            </a:r>
            <a:r>
              <a:rPr lang="en-US" sz="400" b="0" i="0" u="none" baseline="0" dirty="0">
                <a:solidFill>
                  <a:schemeClr val="bg1"/>
                </a:solidFill>
                <a:latin typeface="Century Gothic Regular"/>
                <a:ea typeface="Calibri"/>
                <a:cs typeface="Calibri"/>
                <a:sym typeface="Calibri"/>
              </a:rPr>
              <a:t> Do not duplicate or distribute without written permission from Engagement Labs.</a:t>
            </a:r>
            <a:endParaRPr lang="fr-CA" sz="400" b="0" i="0" u="none" baseline="0" dirty="0">
              <a:solidFill>
                <a:schemeClr val="bg1"/>
              </a:solidFill>
              <a:latin typeface="Century Gothic Regular"/>
              <a:ea typeface="Calibri"/>
              <a:cs typeface="Calibri"/>
              <a:sym typeface="Calibri"/>
            </a:endParaRPr>
          </a:p>
        </p:txBody>
      </p:sp>
      <p:pic>
        <p:nvPicPr>
          <p:cNvPr id="6" name="Picture 5">
            <a:extLst>
              <a:ext uri="{FF2B5EF4-FFF2-40B4-BE49-F238E27FC236}">
                <a16:creationId xmlns:a16="http://schemas.microsoft.com/office/drawing/2014/main" id="{AEF470E6-A983-5343-9BAC-7994D8575178}"/>
              </a:ext>
            </a:extLst>
          </p:cNvPr>
          <p:cNvPicPr>
            <a:picLocks noChangeAspect="1"/>
          </p:cNvPicPr>
          <p:nvPr userDrawn="1"/>
        </p:nvPicPr>
        <p:blipFill>
          <a:blip r:embed="rId2"/>
          <a:stretch>
            <a:fillRect/>
          </a:stretch>
        </p:blipFill>
        <p:spPr>
          <a:xfrm>
            <a:off x="377901" y="4835297"/>
            <a:ext cx="927721" cy="176530"/>
          </a:xfrm>
          <a:prstGeom prst="rect">
            <a:avLst/>
          </a:prstGeom>
        </p:spPr>
      </p:pic>
    </p:spTree>
    <p:extLst>
      <p:ext uri="{BB962C8B-B14F-4D97-AF65-F5344CB8AC3E}">
        <p14:creationId xmlns:p14="http://schemas.microsoft.com/office/powerpoint/2010/main" val="2068380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516475-CD06-6B48-90ED-A4E165F5110D}"/>
              </a:ext>
            </a:extLst>
          </p:cNvPr>
          <p:cNvSpPr>
            <a:spLocks noGrp="1"/>
          </p:cNvSpPr>
          <p:nvPr>
            <p:ph type="body" sz="quarter" idx="11" hasCustomPrompt="1"/>
          </p:nvPr>
        </p:nvSpPr>
        <p:spPr>
          <a:xfrm>
            <a:off x="431800" y="239726"/>
            <a:ext cx="8280400" cy="572400"/>
          </a:xfrm>
          <a:prstGeom prst="rect">
            <a:avLst/>
          </a:prstGeom>
        </p:spPr>
        <p:txBody>
          <a:bodyPr lIns="0" tIns="0" rIns="0" bIns="0"/>
          <a:lstStyle>
            <a:lvl1pPr marL="0" indent="0" algn="ctr">
              <a:buFontTx/>
              <a:buNone/>
              <a:defRPr sz="2600" cap="all" baseline="0">
                <a:solidFill>
                  <a:srgbClr val="FF663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SUMMARY TITLE</a:t>
            </a:r>
          </a:p>
        </p:txBody>
      </p:sp>
      <p:sp>
        <p:nvSpPr>
          <p:cNvPr id="7" name="Text Placeholder 6">
            <a:extLst>
              <a:ext uri="{FF2B5EF4-FFF2-40B4-BE49-F238E27FC236}">
                <a16:creationId xmlns:a16="http://schemas.microsoft.com/office/drawing/2014/main" id="{3C2B8B72-368D-5740-A575-E88093BE3BD4}"/>
              </a:ext>
            </a:extLst>
          </p:cNvPr>
          <p:cNvSpPr>
            <a:spLocks noGrp="1"/>
          </p:cNvSpPr>
          <p:nvPr>
            <p:ph type="body" sz="quarter" idx="12" hasCustomPrompt="1"/>
          </p:nvPr>
        </p:nvSpPr>
        <p:spPr>
          <a:xfrm>
            <a:off x="431800" y="1367623"/>
            <a:ext cx="8280400" cy="3244133"/>
          </a:xfrm>
          <a:prstGeom prst="rect">
            <a:avLst/>
          </a:prstGeom>
        </p:spPr>
        <p:txBody>
          <a:bodyPr lIns="0" tIns="0" rIns="0" bIns="0"/>
          <a:lstStyle>
            <a:lvl1pPr marL="0" indent="0" algn="ctr">
              <a:buFontTx/>
              <a:buNone/>
              <a:defRPr sz="2000" cap="none" baseline="0">
                <a:solidFill>
                  <a:srgbClr val="3C3C3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a:p>
            <a:pPr lvl="0"/>
            <a:r>
              <a:rPr lang="en-US" dirty="0"/>
              <a:t>TITLE 2</a:t>
            </a:r>
          </a:p>
          <a:p>
            <a:pPr lvl="0"/>
            <a:r>
              <a:rPr lang="en-US" dirty="0"/>
              <a:t>TITLE 3</a:t>
            </a:r>
          </a:p>
          <a:p>
            <a:pPr lvl="0"/>
            <a:r>
              <a:rPr lang="en-US" dirty="0"/>
              <a:t>TITLE 4</a:t>
            </a:r>
          </a:p>
        </p:txBody>
      </p:sp>
    </p:spTree>
    <p:extLst>
      <p:ext uri="{BB962C8B-B14F-4D97-AF65-F5344CB8AC3E}">
        <p14:creationId xmlns:p14="http://schemas.microsoft.com/office/powerpoint/2010/main" val="2729259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Tree>
    <p:extLst>
      <p:ext uri="{BB962C8B-B14F-4D97-AF65-F5344CB8AC3E}">
        <p14:creationId xmlns:p14="http://schemas.microsoft.com/office/powerpoint/2010/main" val="26546887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11" name="Text Placeholder 10">
            <a:extLst>
              <a:ext uri="{FF2B5EF4-FFF2-40B4-BE49-F238E27FC236}">
                <a16:creationId xmlns:a16="http://schemas.microsoft.com/office/drawing/2014/main" id="{3C3D454D-7B88-A040-A33A-777A433D3418}"/>
              </a:ext>
            </a:extLst>
          </p:cNvPr>
          <p:cNvSpPr>
            <a:spLocks noGrp="1"/>
          </p:cNvSpPr>
          <p:nvPr>
            <p:ph type="body" sz="quarter" idx="11" hasCustomPrompt="1"/>
          </p:nvPr>
        </p:nvSpPr>
        <p:spPr>
          <a:xfrm>
            <a:off x="442800" y="950913"/>
            <a:ext cx="4129200" cy="3248947"/>
          </a:xfrm>
          <a:prstGeom prst="rect">
            <a:avLst/>
          </a:prstGeom>
        </p:spPr>
        <p:txBody>
          <a:bodyPr lIns="0" tIns="0" rIns="0" bIns="0" anchor="t"/>
          <a:lstStyle>
            <a:lvl1pPr marL="0" indent="0">
              <a:lnSpc>
                <a:spcPct val="100000"/>
              </a:lnSpc>
              <a:spcBef>
                <a:spcPts val="600"/>
              </a:spcBef>
              <a:buFontTx/>
              <a:buNone/>
              <a:defRPr sz="1600" b="0" i="0" cap="all" baseline="0"/>
            </a:lvl1pPr>
            <a:lvl2pPr marL="284400" indent="-284400">
              <a:lnSpc>
                <a:spcPts val="1800"/>
              </a:lnSpc>
              <a:spcBef>
                <a:spcPts val="600"/>
              </a:spcBef>
              <a:buFont typeface="Arial" panose="020B0604020202020204" pitchFamily="34" charset="0"/>
              <a:buChar char="•"/>
              <a:defRPr sz="1200" baseline="0"/>
            </a:lvl2pPr>
            <a:lvl3pPr marL="914400" indent="0">
              <a:buFontTx/>
              <a:buNone/>
              <a:defRPr baseline="0"/>
            </a:lvl3pPr>
            <a:lvl4pPr marL="1371600" indent="0">
              <a:buFontTx/>
              <a:buNone/>
              <a:defRPr baseline="0"/>
            </a:lvl4pPr>
            <a:lvl5pPr marL="1828800" indent="0">
              <a:buFontTx/>
              <a:buNone/>
              <a:defRPr baseline="0"/>
            </a:lvl5pPr>
          </a:lstStyle>
          <a:p>
            <a:pPr lvl="0"/>
            <a:r>
              <a:rPr lang="en-US" dirty="0"/>
              <a:t>Title</a:t>
            </a:r>
          </a:p>
          <a:p>
            <a:pPr lvl="1"/>
            <a:r>
              <a:rPr lang="en-US" dirty="0"/>
              <a:t>Second level</a:t>
            </a:r>
          </a:p>
          <a:p>
            <a:pPr lvl="1"/>
            <a:r>
              <a:rPr lang="en-US" dirty="0"/>
              <a:t>Third</a:t>
            </a:r>
          </a:p>
          <a:p>
            <a:pPr lvl="1"/>
            <a:r>
              <a:rPr lang="en-US" dirty="0"/>
              <a:t>Fourth</a:t>
            </a:r>
          </a:p>
        </p:txBody>
      </p:sp>
      <p:sp>
        <p:nvSpPr>
          <p:cNvPr id="14" name="Picture Placeholder 13">
            <a:extLst>
              <a:ext uri="{FF2B5EF4-FFF2-40B4-BE49-F238E27FC236}">
                <a16:creationId xmlns:a16="http://schemas.microsoft.com/office/drawing/2014/main" id="{2ACB100E-C2A5-3E41-AB26-9F0C17E0FFCE}"/>
              </a:ext>
            </a:extLst>
          </p:cNvPr>
          <p:cNvSpPr>
            <a:spLocks noGrp="1"/>
          </p:cNvSpPr>
          <p:nvPr>
            <p:ph type="pic" sz="quarter" idx="12"/>
          </p:nvPr>
        </p:nvSpPr>
        <p:spPr>
          <a:xfrm>
            <a:off x="4572000" y="950913"/>
            <a:ext cx="4140200" cy="3249612"/>
          </a:xfrm>
          <a:prstGeom prst="rect">
            <a:avLst/>
          </a:prstGeom>
        </p:spPr>
        <p:txBody>
          <a:bodyPr/>
          <a:lstStyle/>
          <a:p>
            <a:endParaRPr lang="en-US"/>
          </a:p>
        </p:txBody>
      </p:sp>
    </p:spTree>
    <p:extLst>
      <p:ext uri="{BB962C8B-B14F-4D97-AF65-F5344CB8AC3E}">
        <p14:creationId xmlns:p14="http://schemas.microsoft.com/office/powerpoint/2010/main" val="75062456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TEXT 2 SID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3E16BD0-D774-8A45-85A5-B061B56B0FCE}"/>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6B96AC94-B06A-4548-9C16-2E30771BB429}"/>
              </a:ext>
            </a:extLst>
          </p:cNvPr>
          <p:cNvSpPr>
            <a:spLocks noGrp="1"/>
          </p:cNvSpPr>
          <p:nvPr>
            <p:ph type="body" sz="quarter" idx="11"/>
          </p:nvPr>
        </p:nvSpPr>
        <p:spPr>
          <a:xfrm>
            <a:off x="431800" y="950913"/>
            <a:ext cx="4140200" cy="3960812"/>
          </a:xfrm>
          <a:prstGeom prst="rect">
            <a:avLst/>
          </a:prstGeom>
        </p:spPr>
        <p:txBody>
          <a:bodyPr/>
          <a:lstStyle>
            <a:lvl1pPr marL="0" indent="0">
              <a:buFontTx/>
              <a:buNone/>
              <a:defRPr sz="1600" b="1" i="0" cap="all" baseline="0">
                <a:solidFill>
                  <a:srgbClr val="3C3C3A"/>
                </a:solidFill>
              </a:defRPr>
            </a:lvl1pPr>
            <a:lvl2pPr marL="284400" indent="-284400">
              <a:lnSpc>
                <a:spcPts val="1800"/>
              </a:lnSpc>
              <a:spcBef>
                <a:spcPts val="600"/>
              </a:spcBef>
              <a:defRPr sz="12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
        <p:nvSpPr>
          <p:cNvPr id="6" name="Text Placeholder 4">
            <a:extLst>
              <a:ext uri="{FF2B5EF4-FFF2-40B4-BE49-F238E27FC236}">
                <a16:creationId xmlns:a16="http://schemas.microsoft.com/office/drawing/2014/main" id="{DC7320CF-2EF7-F04D-96C9-E9EF7949735F}"/>
              </a:ext>
            </a:extLst>
          </p:cNvPr>
          <p:cNvSpPr>
            <a:spLocks noGrp="1"/>
          </p:cNvSpPr>
          <p:nvPr>
            <p:ph type="body" sz="quarter" idx="12"/>
          </p:nvPr>
        </p:nvSpPr>
        <p:spPr>
          <a:xfrm>
            <a:off x="4574430" y="950913"/>
            <a:ext cx="4140200" cy="3960812"/>
          </a:xfrm>
          <a:prstGeom prst="rect">
            <a:avLst/>
          </a:prstGeom>
        </p:spPr>
        <p:txBody>
          <a:bodyPr/>
          <a:lstStyle>
            <a:lvl1pPr marL="0" indent="0">
              <a:buFontTx/>
              <a:buNone/>
              <a:defRPr sz="1600" b="1" i="0" cap="all" baseline="0">
                <a:solidFill>
                  <a:srgbClr val="3C3C3A"/>
                </a:solidFill>
              </a:defRPr>
            </a:lvl1pPr>
            <a:lvl2pPr marL="284400" indent="-284400">
              <a:lnSpc>
                <a:spcPts val="1800"/>
              </a:lnSpc>
              <a:spcBef>
                <a:spcPts val="600"/>
              </a:spcBef>
              <a:defRPr sz="12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593876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0C84BC-C90F-DB46-8DCF-76A4DE59E54E}"/>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6" name="Text Placeholder 5">
            <a:extLst>
              <a:ext uri="{FF2B5EF4-FFF2-40B4-BE49-F238E27FC236}">
                <a16:creationId xmlns:a16="http://schemas.microsoft.com/office/drawing/2014/main" id="{1784FD98-B23B-5B40-873B-F291E800C742}"/>
              </a:ext>
            </a:extLst>
          </p:cNvPr>
          <p:cNvSpPr>
            <a:spLocks noGrp="1"/>
          </p:cNvSpPr>
          <p:nvPr>
            <p:ph type="body" sz="quarter" idx="11" hasCustomPrompt="1"/>
          </p:nvPr>
        </p:nvSpPr>
        <p:spPr>
          <a:xfrm>
            <a:off x="431800" y="950913"/>
            <a:ext cx="8280400" cy="1620837"/>
          </a:xfrm>
          <a:prstGeom prst="rect">
            <a:avLst/>
          </a:prstGeom>
        </p:spPr>
        <p:txBody>
          <a:bodyPr lIns="0" tIns="0" rIns="0" bIns="0"/>
          <a:lstStyle>
            <a:lvl1pPr>
              <a:defRPr sz="1200" baseline="0">
                <a:solidFill>
                  <a:srgbClr val="3C3C3A"/>
                </a:solidFill>
              </a:defRPr>
            </a:lvl1pPr>
            <a:lvl2pPr>
              <a:defRPr>
                <a:solidFill>
                  <a:srgbClr val="3C3C3A"/>
                </a:solidFill>
              </a:defRPr>
            </a:lvl2pPr>
            <a:lvl3pPr>
              <a:defRPr>
                <a:solidFill>
                  <a:srgbClr val="3C3C3A"/>
                </a:solidFill>
              </a:defRPr>
            </a:lvl3pPr>
            <a:lvl4pPr>
              <a:defRPr>
                <a:solidFill>
                  <a:srgbClr val="3C3C3A"/>
                </a:solidFill>
              </a:defRPr>
            </a:lvl4pPr>
            <a:lvl5pPr>
              <a:defRPr>
                <a:solidFill>
                  <a:srgbClr val="3C3C3A"/>
                </a:solidFill>
              </a:defRPr>
            </a:lvl5pPr>
          </a:lstStyle>
          <a:p>
            <a:pPr marL="285750" indent="-285750"/>
            <a:r>
              <a:rPr lang="en-US" sz="1200" dirty="0">
                <a:solidFill>
                  <a:srgbClr val="3C3C3A"/>
                </a:solidFill>
                <a:latin typeface="Century Gothic" panose="020B0502020202020204" pitchFamily="34" charset="0"/>
              </a:rPr>
              <a:t>Line 1 </a:t>
            </a:r>
          </a:p>
          <a:p>
            <a:pPr marL="285750" indent="-285750"/>
            <a:r>
              <a:rPr lang="en-US" sz="1200" dirty="0">
                <a:solidFill>
                  <a:srgbClr val="3C3C3A"/>
                </a:solidFill>
                <a:latin typeface="Century Gothic" panose="020B0502020202020204" pitchFamily="34" charset="0"/>
              </a:rPr>
              <a:t>Line 2</a:t>
            </a:r>
            <a:endParaRPr lang="en" sz="1200" dirty="0">
              <a:solidFill>
                <a:srgbClr val="3C3C3A"/>
              </a:solidFill>
              <a:latin typeface="Century Gothic" panose="020B0502020202020204" pitchFamily="34" charset="0"/>
            </a:endParaRPr>
          </a:p>
        </p:txBody>
      </p:sp>
    </p:spTree>
    <p:extLst>
      <p:ext uri="{BB962C8B-B14F-4D97-AF65-F5344CB8AC3E}">
        <p14:creationId xmlns:p14="http://schemas.microsoft.com/office/powerpoint/2010/main" val="898932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F1DF00B-6D06-704D-A295-FD936813EEFF}"/>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561DE9CF-6FE2-6C47-91A3-C5F437E46C34}"/>
              </a:ext>
            </a:extLst>
          </p:cNvPr>
          <p:cNvSpPr>
            <a:spLocks noGrp="1"/>
          </p:cNvSpPr>
          <p:nvPr>
            <p:ph type="body" sz="quarter" idx="11" hasCustomPrompt="1"/>
          </p:nvPr>
        </p:nvSpPr>
        <p:spPr>
          <a:xfrm>
            <a:off x="431801" y="950913"/>
            <a:ext cx="8280400" cy="297442"/>
          </a:xfrm>
          <a:prstGeom prst="rect">
            <a:avLst/>
          </a:prstGeom>
        </p:spPr>
        <p:txBody>
          <a:bodyPr lIns="0" tIns="0" rIns="0" bIns="0"/>
          <a:lstStyle>
            <a:lvl1pPr marL="284400" indent="-284400" algn="l">
              <a:lnSpc>
                <a:spcPct val="100000"/>
              </a:lnSpc>
              <a:spcBef>
                <a:spcPts val="600"/>
              </a:spcBef>
              <a:buNone/>
              <a:defRPr sz="1600" b="1" i="1" baseline="0">
                <a:solidFill>
                  <a:srgbClr val="3C3C3A"/>
                </a:solidFill>
              </a:defRPr>
            </a:lvl1pPr>
          </a:lstStyle>
          <a:p>
            <a:pPr lvl="0"/>
            <a:r>
              <a:rPr lang="en-US" dirty="0"/>
              <a:t>Quote</a:t>
            </a:r>
          </a:p>
        </p:txBody>
      </p:sp>
      <p:sp>
        <p:nvSpPr>
          <p:cNvPr id="7" name="Text Placeholder 6">
            <a:extLst>
              <a:ext uri="{FF2B5EF4-FFF2-40B4-BE49-F238E27FC236}">
                <a16:creationId xmlns:a16="http://schemas.microsoft.com/office/drawing/2014/main" id="{5369D41B-B118-BD47-8695-54FDBDF88EAC}"/>
              </a:ext>
            </a:extLst>
          </p:cNvPr>
          <p:cNvSpPr>
            <a:spLocks noGrp="1"/>
          </p:cNvSpPr>
          <p:nvPr>
            <p:ph type="body" sz="quarter" idx="12"/>
          </p:nvPr>
        </p:nvSpPr>
        <p:spPr>
          <a:xfrm>
            <a:off x="442801" y="1335819"/>
            <a:ext cx="8269400" cy="1235931"/>
          </a:xfrm>
          <a:prstGeom prst="rect">
            <a:avLst/>
          </a:prstGeom>
        </p:spPr>
        <p:txBody>
          <a:bodyPr lIns="0" tIns="0" rIns="0" bIns="0"/>
          <a:lstStyle>
            <a:lvl1pPr marL="0" indent="0">
              <a:lnSpc>
                <a:spcPts val="2200"/>
              </a:lnSpc>
              <a:buFontTx/>
              <a:buNone/>
              <a:defRPr sz="1600" cap="none" baseline="0">
                <a:solidFill>
                  <a:srgbClr val="3C3C3A"/>
                </a:solidFill>
              </a:defRPr>
            </a:lvl1pPr>
          </a:lstStyle>
          <a:p>
            <a:pPr lvl="0"/>
            <a:r>
              <a:rPr lang="en-US" dirty="0"/>
              <a:t>Edit Master text styles</a:t>
            </a:r>
          </a:p>
        </p:txBody>
      </p:sp>
      <p:sp>
        <p:nvSpPr>
          <p:cNvPr id="8" name="Text Placeholder 6">
            <a:extLst>
              <a:ext uri="{FF2B5EF4-FFF2-40B4-BE49-F238E27FC236}">
                <a16:creationId xmlns:a16="http://schemas.microsoft.com/office/drawing/2014/main" id="{082CE734-41BD-6645-A857-BB93FF209117}"/>
              </a:ext>
            </a:extLst>
          </p:cNvPr>
          <p:cNvSpPr>
            <a:spLocks noGrp="1"/>
          </p:cNvSpPr>
          <p:nvPr>
            <p:ph type="body" sz="quarter" idx="13"/>
          </p:nvPr>
        </p:nvSpPr>
        <p:spPr>
          <a:xfrm>
            <a:off x="431801" y="2651194"/>
            <a:ext cx="8280400" cy="2040076"/>
          </a:xfrm>
          <a:prstGeom prst="rect">
            <a:avLst/>
          </a:prstGeom>
        </p:spPr>
        <p:txBody>
          <a:bodyPr lIns="0" tIns="0" rIns="0" bIns="0"/>
          <a:lstStyle>
            <a:lvl1pPr marL="0" indent="0">
              <a:lnSpc>
                <a:spcPts val="1800"/>
              </a:lnSpc>
              <a:buFontTx/>
              <a:buNone/>
              <a:defRPr sz="1200" cap="none" baseline="0">
                <a:solidFill>
                  <a:srgbClr val="3C3C3A"/>
                </a:solidFill>
              </a:defRPr>
            </a:lvl1pPr>
          </a:lstStyle>
          <a:p>
            <a:pPr lvl="0"/>
            <a:r>
              <a:rPr lang="en-US" dirty="0"/>
              <a:t>Edit Master text styles</a:t>
            </a:r>
          </a:p>
        </p:txBody>
      </p:sp>
    </p:spTree>
    <p:extLst>
      <p:ext uri="{BB962C8B-B14F-4D97-AF65-F5344CB8AC3E}">
        <p14:creationId xmlns:p14="http://schemas.microsoft.com/office/powerpoint/2010/main" val="2853790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bg1"/>
                </a:solidFill>
                <a:latin typeface="Century Gothic Regular"/>
                <a:ea typeface="Calibri"/>
                <a:cs typeface="Calibri"/>
                <a:sym typeface="Calibri"/>
              </a:rPr>
              <a:t>‹#›</a:t>
            </a:fld>
            <a:r>
              <a:rPr lang="fr-CA" sz="800" b="0" i="0" u="none">
                <a:solidFill>
                  <a:schemeClr val="bg1"/>
                </a:solidFill>
                <a:latin typeface="Century Gothic Regular"/>
                <a:ea typeface="Calibri"/>
                <a:cs typeface="Calibri"/>
                <a:sym typeface="Calibri"/>
              </a:rPr>
              <a:t> </a:t>
            </a:r>
          </a:p>
        </p:txBody>
      </p:sp>
      <p:sp>
        <p:nvSpPr>
          <p:cNvPr id="8" name="Shape 67">
            <a:extLst>
              <a:ext uri="{FF2B5EF4-FFF2-40B4-BE49-F238E27FC236}">
                <a16:creationId xmlns:a16="http://schemas.microsoft.com/office/drawing/2014/main" id="{9168690A-DD3B-DB4F-8C98-B4B1CDD3954F}"/>
              </a:ext>
            </a:extLst>
          </p:cNvPr>
          <p:cNvSpPr txBox="1"/>
          <p:nvPr userDrawn="1"/>
        </p:nvSpPr>
        <p:spPr>
          <a:xfrm>
            <a:off x="1403350" y="4786641"/>
            <a:ext cx="2807804" cy="273843"/>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fr-CA" sz="400" b="0" i="0" u="none" baseline="0">
                <a:solidFill>
                  <a:schemeClr val="bg1"/>
                </a:solidFill>
                <a:latin typeface="Century Gothic Regular"/>
                <a:ea typeface="Calibri"/>
                <a:cs typeface="Calibri"/>
                <a:sym typeface="Calibri"/>
              </a:rPr>
              <a:t>CONFIDENTIAL - </a:t>
            </a:r>
            <a:r>
              <a:rPr lang="en-US" sz="400" b="0" i="0" u="none" baseline="0">
                <a:solidFill>
                  <a:schemeClr val="bg1"/>
                </a:solidFill>
                <a:latin typeface="Century Gothic Regular"/>
                <a:ea typeface="Calibri"/>
                <a:cs typeface="Calibri"/>
                <a:sym typeface="Calibri"/>
              </a:rPr>
              <a:t> Do not duplicate or distribute without written permission from Engagement Labs.</a:t>
            </a:r>
            <a:endParaRPr lang="fr-CA" sz="400" b="0" i="0" u="none" baseline="0">
              <a:solidFill>
                <a:schemeClr val="bg1"/>
              </a:solidFill>
              <a:latin typeface="Century Gothic Regular"/>
              <a:ea typeface="Calibri"/>
              <a:cs typeface="Calibri"/>
              <a:sym typeface="Calibri"/>
            </a:endParaRP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8269519" y="4776992"/>
            <a:ext cx="543458" cy="273843"/>
          </a:xfrm>
          <a:prstGeom prst="rect">
            <a:avLst/>
          </a:prstGeom>
          <a:solidFill>
            <a:schemeClr val="bg1"/>
          </a:solid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tx1"/>
                </a:solidFill>
                <a:latin typeface="Century Gothic Regular"/>
                <a:ea typeface="Calibri"/>
                <a:cs typeface="Calibri"/>
                <a:sym typeface="Calibri"/>
              </a:rPr>
              <a:t>‹#›</a:t>
            </a:fld>
            <a:r>
              <a:rPr lang="fr-CA" sz="800" b="0" i="0" u="none">
                <a:solidFill>
                  <a:schemeClr val="tx1"/>
                </a:solidFill>
                <a:latin typeface="Century Gothic Regular"/>
                <a:ea typeface="Calibri"/>
                <a:cs typeface="Calibri"/>
                <a:sym typeface="Calibri"/>
              </a:rPr>
              <a:t> </a:t>
            </a:r>
          </a:p>
        </p:txBody>
      </p:sp>
      <p:sp>
        <p:nvSpPr>
          <p:cNvPr id="11" name="Shape 67">
            <a:extLst>
              <a:ext uri="{FF2B5EF4-FFF2-40B4-BE49-F238E27FC236}">
                <a16:creationId xmlns:a16="http://schemas.microsoft.com/office/drawing/2014/main" id="{40C14D15-2E39-F447-9A73-48F4E4FD19A8}"/>
              </a:ext>
            </a:extLst>
          </p:cNvPr>
          <p:cNvSpPr txBox="1"/>
          <p:nvPr userDrawn="1"/>
        </p:nvSpPr>
        <p:spPr>
          <a:xfrm>
            <a:off x="1403350" y="4786641"/>
            <a:ext cx="2807804" cy="273843"/>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fr-CA" sz="400" b="0" i="0" u="none" baseline="0">
                <a:solidFill>
                  <a:schemeClr val="tx1"/>
                </a:solidFill>
                <a:latin typeface="Century Gothic Regular"/>
                <a:ea typeface="Calibri"/>
                <a:cs typeface="Calibri"/>
                <a:sym typeface="Calibri"/>
              </a:rPr>
              <a:t>CONFIDENTIAL - </a:t>
            </a:r>
            <a:r>
              <a:rPr lang="en-US" sz="400" b="0" i="0" u="none" baseline="0">
                <a:solidFill>
                  <a:schemeClr val="tx1"/>
                </a:solidFill>
                <a:latin typeface="Century Gothic Regular"/>
                <a:ea typeface="Calibri"/>
                <a:cs typeface="Calibri"/>
                <a:sym typeface="Calibri"/>
              </a:rPr>
              <a:t> Do not duplicate or distribute without written permission from Engagement Labs.</a:t>
            </a:r>
            <a:endParaRPr lang="fr-CA" sz="400" b="0" i="0" u="none" baseline="0">
              <a:solidFill>
                <a:schemeClr val="tx1"/>
              </a:solidFill>
              <a:latin typeface="Century Gothic Regular"/>
              <a:ea typeface="Calibri"/>
              <a:cs typeface="Calibri"/>
              <a:sym typeface="Calibri"/>
            </a:endParaRP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377901" y="4835297"/>
            <a:ext cx="927721" cy="176530"/>
          </a:xfrm>
          <a:prstGeom prst="rect">
            <a:avLst/>
          </a:prstGeom>
        </p:spPr>
      </p:pic>
    </p:spTree>
    <p:extLst>
      <p:ext uri="{BB962C8B-B14F-4D97-AF65-F5344CB8AC3E}">
        <p14:creationId xmlns:p14="http://schemas.microsoft.com/office/powerpoint/2010/main" val="154836564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223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No Logos, no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2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469870"/>
            <a:ext cx="7162616" cy="857250"/>
          </a:xfrm>
        </p:spPr>
        <p:txBody>
          <a:bodyPr>
            <a:noAutofit/>
          </a:bodyPr>
          <a:lstStyle>
            <a:lvl1pPr algn="l">
              <a:lnSpc>
                <a:spcPct val="80000"/>
              </a:lnSpc>
              <a:defRPr sz="3200" b="1">
                <a:solidFill>
                  <a:schemeClr val="tx1"/>
                </a:solidFill>
              </a:defRPr>
            </a:lvl1pPr>
          </a:lstStyle>
          <a:p>
            <a:r>
              <a:rPr lang="en-US" dirty="0"/>
              <a:t>CLICK TO EDIT MASTER TITLE STYLE</a:t>
            </a:r>
          </a:p>
        </p:txBody>
      </p:sp>
      <p:sp>
        <p:nvSpPr>
          <p:cNvPr id="11" name="Text Placeholder 10"/>
          <p:cNvSpPr>
            <a:spLocks noGrp="1"/>
          </p:cNvSpPr>
          <p:nvPr>
            <p:ph type="body" sz="quarter" idx="13"/>
          </p:nvPr>
        </p:nvSpPr>
        <p:spPr>
          <a:xfrm>
            <a:off x="457200" y="1327120"/>
            <a:ext cx="7162800" cy="271303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1072750" y="4772727"/>
            <a:ext cx="2973722" cy="171809"/>
          </a:xfrm>
          <a:prstGeom prst="rect">
            <a:avLst/>
          </a:prstGeom>
        </p:spPr>
        <p:txBody>
          <a:bodyPr vert="horz" wrap="square" lIns="91440" tIns="45720" rIns="91440" bIns="45720" rtlCol="0" anchor="t">
            <a:noAutofit/>
          </a:bodyPr>
          <a:lstStyle/>
          <a:p>
            <a:endParaRPr lang="en-US" sz="1800" b="0">
              <a:solidFill>
                <a:srgbClr val="000000"/>
              </a:solidFill>
              <a:latin typeface="+mn-lt"/>
            </a:endParaRPr>
          </a:p>
        </p:txBody>
      </p:sp>
    </p:spTree>
    <p:extLst>
      <p:ext uri="{BB962C8B-B14F-4D97-AF65-F5344CB8AC3E}">
        <p14:creationId xmlns:p14="http://schemas.microsoft.com/office/powerpoint/2010/main" val="88208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1011F-3291-8D46-AF39-BE91297679D5}"/>
              </a:ext>
            </a:extLst>
          </p:cNvPr>
          <p:cNvPicPr>
            <a:picLocks noChangeAspect="1"/>
          </p:cNvPicPr>
          <p:nvPr userDrawn="1"/>
        </p:nvPicPr>
        <p:blipFill rotWithShape="1">
          <a:blip r:embed="rId2"/>
          <a:srcRect l="25644" t="5191" r="7767" b="19898"/>
          <a:stretch/>
        </p:blipFill>
        <p:spPr>
          <a:xfrm>
            <a:off x="-188438" y="-19250"/>
            <a:ext cx="9520876" cy="5355493"/>
          </a:xfrm>
          <a:prstGeom prst="rect">
            <a:avLst/>
          </a:prstGeom>
        </p:spPr>
      </p:pic>
      <p:sp>
        <p:nvSpPr>
          <p:cNvPr id="2" name="Title 1">
            <a:extLst>
              <a:ext uri="{FF2B5EF4-FFF2-40B4-BE49-F238E27FC236}">
                <a16:creationId xmlns:a16="http://schemas.microsoft.com/office/drawing/2014/main" id="{76324836-589E-B540-8C9C-2F62C84843E8}"/>
              </a:ext>
            </a:extLst>
          </p:cNvPr>
          <p:cNvSpPr>
            <a:spLocks noGrp="1"/>
          </p:cNvSpPr>
          <p:nvPr>
            <p:ph type="title" hasCustomPrompt="1"/>
          </p:nvPr>
        </p:nvSpPr>
        <p:spPr>
          <a:xfrm>
            <a:off x="431800" y="231775"/>
            <a:ext cx="8280400" cy="4679949"/>
          </a:xfrm>
          <a:prstGeom prst="rect">
            <a:avLst/>
          </a:prstGeom>
        </p:spPr>
        <p:txBody>
          <a:bodyPr lIns="0" tIns="0" rIns="0" bIns="0" anchor="ctr" anchorCtr="0"/>
          <a:lstStyle>
            <a:lvl1pPr algn="ctr">
              <a:defRPr sz="2400" cap="all" baseline="0">
                <a:solidFill>
                  <a:schemeClr val="bg1"/>
                </a:solidFill>
              </a:defRPr>
            </a:lvl1pPr>
          </a:lstStyle>
          <a:p>
            <a:r>
              <a:rPr lang="en-US" dirty="0"/>
              <a:t>CENTERED TITLE</a:t>
            </a:r>
          </a:p>
        </p:txBody>
      </p:sp>
    </p:spTree>
    <p:extLst>
      <p:ext uri="{BB962C8B-B14F-4D97-AF65-F5344CB8AC3E}">
        <p14:creationId xmlns:p14="http://schemas.microsoft.com/office/powerpoint/2010/main" val="1071220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Ma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55EB-5ABA-4B22-868E-40B1890D05D5}"/>
              </a:ext>
            </a:extLst>
          </p:cNvPr>
          <p:cNvSpPr>
            <a:spLocks noGrp="1"/>
          </p:cNvSpPr>
          <p:nvPr>
            <p:ph type="title"/>
          </p:nvPr>
        </p:nvSpPr>
        <p:spPr>
          <a:xfrm>
            <a:off x="343948" y="192947"/>
            <a:ext cx="8229600" cy="619125"/>
          </a:xfrm>
          <a:prstGeom prst="rect">
            <a:avLst/>
          </a:prstGeom>
        </p:spPr>
        <p:txBody>
          <a:bodyPr/>
          <a:lstStyle>
            <a:lvl1pPr>
              <a:defRPr sz="2400">
                <a:latin typeface="Century Gothic" panose="020B0502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7CBA5E88-7C36-41F3-9E62-A44118EB2A9A}"/>
              </a:ext>
            </a:extLst>
          </p:cNvPr>
          <p:cNvSpPr>
            <a:spLocks noGrp="1"/>
          </p:cNvSpPr>
          <p:nvPr>
            <p:ph type="body" sz="quarter" idx="10"/>
          </p:nvPr>
        </p:nvSpPr>
        <p:spPr>
          <a:xfrm>
            <a:off x="466725" y="952500"/>
            <a:ext cx="8229600" cy="3438525"/>
          </a:xfrm>
          <a:prstGeom prst="rect">
            <a:avLst/>
          </a:prstGeom>
        </p:spPr>
        <p:txBody>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hape 67">
            <a:extLst>
              <a:ext uri="{FF2B5EF4-FFF2-40B4-BE49-F238E27FC236}">
                <a16:creationId xmlns:a16="http://schemas.microsoft.com/office/drawing/2014/main" id="{E4C2B2D4-CD84-49D3-A01D-A4DCE93426A6}"/>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a:solidFill>
                  <a:srgbClr val="3C3C3A"/>
                </a:solidFill>
                <a:latin typeface="Century Gothic Regular"/>
                <a:ea typeface="Calibri"/>
                <a:cs typeface="Calibri"/>
                <a:sym typeface="Calibri"/>
              </a:rPr>
              <a:t> </a:t>
            </a:r>
          </a:p>
        </p:txBody>
      </p:sp>
    </p:spTree>
    <p:extLst>
      <p:ext uri="{BB962C8B-B14F-4D97-AF65-F5344CB8AC3E}">
        <p14:creationId xmlns:p14="http://schemas.microsoft.com/office/powerpoint/2010/main" val="3588838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72B8A747-6AF3-4143-B689-41070309B8E0}"/>
              </a:ext>
            </a:extLst>
          </p:cNvPr>
          <p:cNvSpPr>
            <a:spLocks noGrp="1"/>
          </p:cNvSpPr>
          <p:nvPr>
            <p:ph type="title"/>
          </p:nvPr>
        </p:nvSpPr>
        <p:spPr>
          <a:xfrm>
            <a:off x="429816" y="232640"/>
            <a:ext cx="8280797" cy="429300"/>
          </a:xfrm>
          <a:prstGeom prst="rect">
            <a:avLst/>
          </a:prstGeom>
        </p:spPr>
        <p:txBody>
          <a:bodyPr vert="horz" lIns="0" tIns="0" rIns="0" bIns="0" rtlCol="0" anchor="ctr">
            <a:noAutofit/>
          </a:bodyPr>
          <a:lstStyle/>
          <a:p>
            <a:r>
              <a:rPr lang="en-GB" dirty="0"/>
              <a:t>Click to add title – Euclid Circular A @ 24pt</a:t>
            </a:r>
            <a:endParaRPr lang="en-US" dirty="0"/>
          </a:p>
        </p:txBody>
      </p:sp>
      <p:sp>
        <p:nvSpPr>
          <p:cNvPr id="5" name="Text Placeholder 1">
            <a:extLst>
              <a:ext uri="{FF2B5EF4-FFF2-40B4-BE49-F238E27FC236}">
                <a16:creationId xmlns:a16="http://schemas.microsoft.com/office/drawing/2014/main" id="{D5633DE3-63EF-F148-9476-4A8DADB3FA7C}"/>
              </a:ext>
            </a:extLst>
          </p:cNvPr>
          <p:cNvSpPr>
            <a:spLocks noGrp="1"/>
          </p:cNvSpPr>
          <p:nvPr>
            <p:ph idx="1"/>
          </p:nvPr>
        </p:nvSpPr>
        <p:spPr>
          <a:xfrm>
            <a:off x="429816" y="826708"/>
            <a:ext cx="8272836" cy="2872916"/>
          </a:xfrm>
          <a:prstGeom prst="rect">
            <a:avLst/>
          </a:prstGeom>
        </p:spPr>
        <p:txBody>
          <a:bodyPr vert="horz" lIns="0" tIns="0" rIns="0" bIns="0" rtlCol="0">
            <a:normAutofit/>
          </a:bodyPr>
          <a:lstStyle/>
          <a:p>
            <a:pPr lvl="0"/>
            <a:r>
              <a:rPr lang="en-GB"/>
              <a:t>Click to edit Master text styles</a:t>
            </a:r>
          </a:p>
          <a:p>
            <a:pPr lvl="1"/>
            <a:r>
              <a:rPr lang="en-GB"/>
              <a:t>Second level</a:t>
            </a:r>
          </a:p>
          <a:p>
            <a:pPr lvl="4"/>
            <a:r>
              <a:rPr lang="en-GB"/>
              <a:t>Third level</a:t>
            </a:r>
          </a:p>
          <a:p>
            <a:pPr lvl="6"/>
            <a:r>
              <a:rPr lang="en-GB"/>
              <a:t>Fourth level</a:t>
            </a:r>
          </a:p>
          <a:p>
            <a:pPr lvl="8"/>
            <a:r>
              <a:rPr lang="en-GB"/>
              <a:t>Fifth level</a:t>
            </a:r>
            <a:endParaRPr lang="en-US"/>
          </a:p>
        </p:txBody>
      </p:sp>
    </p:spTree>
    <p:extLst>
      <p:ext uri="{BB962C8B-B14F-4D97-AF65-F5344CB8AC3E}">
        <p14:creationId xmlns:p14="http://schemas.microsoft.com/office/powerpoint/2010/main" val="217799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D0B59-6E5A-BD47-8038-7C104747F0E5}"/>
              </a:ext>
            </a:extLst>
          </p:cNvPr>
          <p:cNvPicPr>
            <a:picLocks noChangeAspect="1"/>
          </p:cNvPicPr>
          <p:nvPr userDrawn="1"/>
        </p:nvPicPr>
        <p:blipFill rotWithShape="1">
          <a:blip r:embed="rId2"/>
          <a:srcRect t="-8876" b="24531"/>
          <a:stretch/>
        </p:blipFill>
        <p:spPr>
          <a:xfrm>
            <a:off x="0" y="7760"/>
            <a:ext cx="9144000" cy="5143500"/>
          </a:xfrm>
          <a:prstGeom prst="rect">
            <a:avLst/>
          </a:prstGeom>
        </p:spPr>
      </p:pic>
      <p:sp>
        <p:nvSpPr>
          <p:cNvPr id="6" name="Rectangle 5">
            <a:extLst>
              <a:ext uri="{FF2B5EF4-FFF2-40B4-BE49-F238E27FC236}">
                <a16:creationId xmlns:a16="http://schemas.microsoft.com/office/drawing/2014/main" id="{BDAEF31E-AA78-364C-A8C2-CC7A147B5A46}"/>
              </a:ext>
            </a:extLst>
          </p:cNvPr>
          <p:cNvSpPr/>
          <p:nvPr userDrawn="1"/>
        </p:nvSpPr>
        <p:spPr>
          <a:xfrm>
            <a:off x="0" y="0"/>
            <a:ext cx="9144000" cy="987425"/>
          </a:xfrm>
          <a:prstGeom prst="rect">
            <a:avLst/>
          </a:prstGeom>
          <a:solidFill>
            <a:srgbClr val="11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Regular"/>
            </a:endParaRPr>
          </a:p>
        </p:txBody>
      </p:sp>
      <p:pic>
        <p:nvPicPr>
          <p:cNvPr id="7" name="Picture 6">
            <a:extLst>
              <a:ext uri="{FF2B5EF4-FFF2-40B4-BE49-F238E27FC236}">
                <a16:creationId xmlns:a16="http://schemas.microsoft.com/office/drawing/2014/main" id="{6AB115EC-6A09-6B40-8A68-D2A5134B6DC1}"/>
              </a:ext>
            </a:extLst>
          </p:cNvPr>
          <p:cNvPicPr>
            <a:picLocks noChangeAspect="1"/>
          </p:cNvPicPr>
          <p:nvPr userDrawn="1"/>
        </p:nvPicPr>
        <p:blipFill>
          <a:blip r:embed="rId3"/>
          <a:stretch>
            <a:fillRect/>
          </a:stretch>
        </p:blipFill>
        <p:spPr>
          <a:xfrm>
            <a:off x="1403354" y="388037"/>
            <a:ext cx="1900754" cy="361682"/>
          </a:xfrm>
          <a:prstGeom prst="rect">
            <a:avLst/>
          </a:prstGeom>
        </p:spPr>
      </p:pic>
      <p:sp>
        <p:nvSpPr>
          <p:cNvPr id="10" name="Text Placeholder 9">
            <a:extLst>
              <a:ext uri="{FF2B5EF4-FFF2-40B4-BE49-F238E27FC236}">
                <a16:creationId xmlns:a16="http://schemas.microsoft.com/office/drawing/2014/main" id="{620131B2-1DFF-1E4E-BE32-189DD10DBFC1}"/>
              </a:ext>
            </a:extLst>
          </p:cNvPr>
          <p:cNvSpPr>
            <a:spLocks noGrp="1"/>
          </p:cNvSpPr>
          <p:nvPr>
            <p:ph type="body" sz="quarter" idx="10" hasCustomPrompt="1"/>
          </p:nvPr>
        </p:nvSpPr>
        <p:spPr>
          <a:xfrm>
            <a:off x="431800" y="2381250"/>
            <a:ext cx="8280400" cy="381000"/>
          </a:xfrm>
          <a:prstGeom prst="rect">
            <a:avLst/>
          </a:prstGeom>
        </p:spPr>
        <p:txBody>
          <a:bodyPr/>
          <a:lstStyle>
            <a:lvl1pPr marL="0" indent="0" algn="ctr">
              <a:lnSpc>
                <a:spcPct val="100000"/>
              </a:lnSpc>
              <a:spcBef>
                <a:spcPts val="600"/>
              </a:spcBef>
              <a:buFontTx/>
              <a:buNone/>
              <a:defRPr sz="2000" cap="all" baseline="0">
                <a:solidFill>
                  <a:schemeClr val="bg1"/>
                </a:solidFill>
              </a:defRPr>
            </a:lvl1pPr>
          </a:lstStyle>
          <a:p>
            <a:pPr lvl="0"/>
            <a:r>
              <a:rPr lang="en-US" dirty="0"/>
              <a:t>BRAND NAME</a:t>
            </a:r>
          </a:p>
        </p:txBody>
      </p:sp>
      <p:sp>
        <p:nvSpPr>
          <p:cNvPr id="11" name="Text Placeholder 9">
            <a:extLst>
              <a:ext uri="{FF2B5EF4-FFF2-40B4-BE49-F238E27FC236}">
                <a16:creationId xmlns:a16="http://schemas.microsoft.com/office/drawing/2014/main" id="{85B378CF-8696-504D-8F1F-1F85239924C3}"/>
              </a:ext>
            </a:extLst>
          </p:cNvPr>
          <p:cNvSpPr>
            <a:spLocks noGrp="1"/>
          </p:cNvSpPr>
          <p:nvPr>
            <p:ph type="body" sz="quarter" idx="11" hasCustomPrompt="1"/>
          </p:nvPr>
        </p:nvSpPr>
        <p:spPr>
          <a:xfrm>
            <a:off x="431800" y="3575755"/>
            <a:ext cx="8280400" cy="381000"/>
          </a:xfrm>
          <a:prstGeom prst="rect">
            <a:avLst/>
          </a:prstGeom>
        </p:spPr>
        <p:txBody>
          <a:bodyPr/>
          <a:lstStyle>
            <a:lvl1pPr marL="0" indent="0" algn="ctr">
              <a:lnSpc>
                <a:spcPct val="100000"/>
              </a:lnSpc>
              <a:spcBef>
                <a:spcPts val="600"/>
              </a:spcBef>
              <a:buFontTx/>
              <a:buNone/>
              <a:defRPr sz="1600" cap="all" baseline="0">
                <a:solidFill>
                  <a:schemeClr val="bg1"/>
                </a:solidFill>
              </a:defRPr>
            </a:lvl1pPr>
          </a:lstStyle>
          <a:p>
            <a:pPr lvl="0"/>
            <a:r>
              <a:rPr lang="en-US" dirty="0"/>
              <a:t>DATE</a:t>
            </a:r>
          </a:p>
        </p:txBody>
      </p:sp>
      <p:pic>
        <p:nvPicPr>
          <p:cNvPr id="3" name="Picture 2">
            <a:extLst>
              <a:ext uri="{FF2B5EF4-FFF2-40B4-BE49-F238E27FC236}">
                <a16:creationId xmlns:a16="http://schemas.microsoft.com/office/drawing/2014/main" id="{3AF04975-ADD6-324C-BF5C-67BDA99D006C}"/>
              </a:ext>
            </a:extLst>
          </p:cNvPr>
          <p:cNvPicPr>
            <a:picLocks noChangeAspect="1"/>
          </p:cNvPicPr>
          <p:nvPr userDrawn="1"/>
        </p:nvPicPr>
        <p:blipFill>
          <a:blip r:embed="rId4"/>
          <a:stretch>
            <a:fillRect/>
          </a:stretch>
        </p:blipFill>
        <p:spPr>
          <a:xfrm>
            <a:off x="6073599" y="441459"/>
            <a:ext cx="1265456" cy="272242"/>
          </a:xfrm>
          <a:prstGeom prst="rect">
            <a:avLst/>
          </a:prstGeom>
        </p:spPr>
      </p:pic>
    </p:spTree>
    <p:extLst>
      <p:ext uri="{BB962C8B-B14F-4D97-AF65-F5344CB8AC3E}">
        <p14:creationId xmlns:p14="http://schemas.microsoft.com/office/powerpoint/2010/main" val="3638880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bg1"/>
                </a:solidFill>
                <a:latin typeface="Century Gothic Regular"/>
                <a:ea typeface="Calibri"/>
                <a:cs typeface="Calibri"/>
                <a:sym typeface="Calibri"/>
              </a:rPr>
              <a:t>‹#›</a:t>
            </a:fld>
            <a:r>
              <a:rPr lang="fr-CA" sz="800" b="0" i="0" u="none" dirty="0">
                <a:solidFill>
                  <a:schemeClr val="bg1"/>
                </a:solidFill>
                <a:latin typeface="Century Gothic Regular"/>
                <a:ea typeface="Calibri"/>
                <a:cs typeface="Calibri"/>
                <a:sym typeface="Calibri"/>
              </a:rPr>
              <a:t> </a:t>
            </a: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8269519" y="4776992"/>
            <a:ext cx="543458" cy="273843"/>
          </a:xfrm>
          <a:prstGeom prst="rect">
            <a:avLst/>
          </a:prstGeom>
          <a:solidFill>
            <a:schemeClr val="bg1"/>
          </a:solid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tx1"/>
                </a:solidFill>
                <a:latin typeface="Century Gothic Regular"/>
                <a:ea typeface="Calibri"/>
                <a:cs typeface="Calibri"/>
                <a:sym typeface="Calibri"/>
              </a:rPr>
              <a:t>‹#›</a:t>
            </a:fld>
            <a:r>
              <a:rPr lang="fr-CA" sz="800" b="0" i="0" u="none" dirty="0">
                <a:solidFill>
                  <a:schemeClr val="tx1"/>
                </a:solidFill>
                <a:latin typeface="Century Gothic Regular"/>
                <a:ea typeface="Calibri"/>
                <a:cs typeface="Calibri"/>
                <a:sym typeface="Calibri"/>
              </a:rPr>
              <a:t> </a:t>
            </a: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377901" y="4835297"/>
            <a:ext cx="927721" cy="176530"/>
          </a:xfrm>
          <a:prstGeom prst="rect">
            <a:avLst/>
          </a:prstGeom>
        </p:spPr>
      </p:pic>
      <p:sp>
        <p:nvSpPr>
          <p:cNvPr id="15" name="Title 14">
            <a:extLst>
              <a:ext uri="{FF2B5EF4-FFF2-40B4-BE49-F238E27FC236}">
                <a16:creationId xmlns:a16="http://schemas.microsoft.com/office/drawing/2014/main" id="{5F0B4CA7-AA1D-124A-A99A-7BF776BFED99}"/>
              </a:ext>
            </a:extLst>
          </p:cNvPr>
          <p:cNvSpPr>
            <a:spLocks noGrp="1"/>
          </p:cNvSpPr>
          <p:nvPr>
            <p:ph type="title"/>
          </p:nvPr>
        </p:nvSpPr>
        <p:spPr>
          <a:xfrm>
            <a:off x="431800" y="2407855"/>
            <a:ext cx="8280400" cy="327790"/>
          </a:xfrm>
          <a:prstGeom prst="rect">
            <a:avLst/>
          </a:prstGeom>
        </p:spPr>
        <p:txBody>
          <a:bodyPr/>
          <a:lstStyle>
            <a:lvl1pPr algn="ctr">
              <a:defRPr sz="2000" cap="all" baseline="0"/>
            </a:lvl1pPr>
          </a:lstStyle>
          <a:p>
            <a:endParaRPr lang="en-US" dirty="0"/>
          </a:p>
        </p:txBody>
      </p:sp>
    </p:spTree>
    <p:extLst>
      <p:ext uri="{BB962C8B-B14F-4D97-AF65-F5344CB8AC3E}">
        <p14:creationId xmlns:p14="http://schemas.microsoft.com/office/powerpoint/2010/main" val="23252642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TITLE GREY">
    <p:bg>
      <p:bgPr>
        <a:solidFill>
          <a:srgbClr val="3C3C3A"/>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7AEE061-3BE3-8843-BFEA-3CCDC1A9CEF3}"/>
              </a:ext>
            </a:extLst>
          </p:cNvPr>
          <p:cNvSpPr>
            <a:spLocks noGrp="1"/>
          </p:cNvSpPr>
          <p:nvPr>
            <p:ph type="title"/>
          </p:nvPr>
        </p:nvSpPr>
        <p:spPr>
          <a:xfrm>
            <a:off x="431800" y="231775"/>
            <a:ext cx="8280400" cy="4679950"/>
          </a:xfrm>
          <a:prstGeom prst="rect">
            <a:avLst/>
          </a:prstGeom>
        </p:spPr>
        <p:txBody>
          <a:bodyPr anchor="ctr" anchorCtr="0"/>
          <a:lstStyle>
            <a:lvl1pPr algn="ctr">
              <a:defRPr sz="2000" cap="all" baseline="0">
                <a:solidFill>
                  <a:schemeClr val="bg1"/>
                </a:solidFill>
              </a:defRPr>
            </a:lvl1pPr>
          </a:lstStyle>
          <a:p>
            <a:endParaRPr lang="en-US" dirty="0"/>
          </a:p>
        </p:txBody>
      </p:sp>
      <p:sp>
        <p:nvSpPr>
          <p:cNvPr id="4" name="Shape 67">
            <a:extLst>
              <a:ext uri="{FF2B5EF4-FFF2-40B4-BE49-F238E27FC236}">
                <a16:creationId xmlns:a16="http://schemas.microsoft.com/office/drawing/2014/main" id="{DCBC168D-11B3-4D46-8AB6-C4B7B60090B4}"/>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bg1"/>
                </a:solidFill>
                <a:latin typeface="Century Gothic Regular"/>
                <a:ea typeface="Calibri"/>
                <a:cs typeface="Calibri"/>
                <a:sym typeface="Calibri"/>
              </a:rPr>
              <a:t>‹#›</a:t>
            </a:fld>
            <a:r>
              <a:rPr lang="fr-CA" sz="800" b="0" i="0" u="none" dirty="0">
                <a:solidFill>
                  <a:schemeClr val="bg1"/>
                </a:solidFill>
                <a:latin typeface="Century Gothic Regular"/>
                <a:ea typeface="Calibri"/>
                <a:cs typeface="Calibri"/>
                <a:sym typeface="Calibri"/>
              </a:rPr>
              <a:t> </a:t>
            </a:r>
          </a:p>
        </p:txBody>
      </p:sp>
      <p:pic>
        <p:nvPicPr>
          <p:cNvPr id="6" name="Picture 5">
            <a:extLst>
              <a:ext uri="{FF2B5EF4-FFF2-40B4-BE49-F238E27FC236}">
                <a16:creationId xmlns:a16="http://schemas.microsoft.com/office/drawing/2014/main" id="{AEF470E6-A983-5343-9BAC-7994D8575178}"/>
              </a:ext>
            </a:extLst>
          </p:cNvPr>
          <p:cNvPicPr>
            <a:picLocks noChangeAspect="1"/>
          </p:cNvPicPr>
          <p:nvPr userDrawn="1"/>
        </p:nvPicPr>
        <p:blipFill>
          <a:blip r:embed="rId2"/>
          <a:stretch>
            <a:fillRect/>
          </a:stretch>
        </p:blipFill>
        <p:spPr>
          <a:xfrm>
            <a:off x="377901" y="4835297"/>
            <a:ext cx="927721" cy="176530"/>
          </a:xfrm>
          <a:prstGeom prst="rect">
            <a:avLst/>
          </a:prstGeom>
        </p:spPr>
      </p:pic>
    </p:spTree>
    <p:extLst>
      <p:ext uri="{BB962C8B-B14F-4D97-AF65-F5344CB8AC3E}">
        <p14:creationId xmlns:p14="http://schemas.microsoft.com/office/powerpoint/2010/main" val="2475653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ENTERED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1011F-3291-8D46-AF39-BE91297679D5}"/>
              </a:ext>
            </a:extLst>
          </p:cNvPr>
          <p:cNvPicPr>
            <a:picLocks noChangeAspect="1"/>
          </p:cNvPicPr>
          <p:nvPr userDrawn="1"/>
        </p:nvPicPr>
        <p:blipFill rotWithShape="1">
          <a:blip r:embed="rId2"/>
          <a:srcRect l="25644" t="5191" r="7767" b="19898"/>
          <a:stretch/>
        </p:blipFill>
        <p:spPr>
          <a:xfrm>
            <a:off x="-188438" y="-19250"/>
            <a:ext cx="9520876" cy="5355493"/>
          </a:xfrm>
          <a:prstGeom prst="rect">
            <a:avLst/>
          </a:prstGeom>
        </p:spPr>
      </p:pic>
      <p:sp>
        <p:nvSpPr>
          <p:cNvPr id="2" name="Title 1">
            <a:extLst>
              <a:ext uri="{FF2B5EF4-FFF2-40B4-BE49-F238E27FC236}">
                <a16:creationId xmlns:a16="http://schemas.microsoft.com/office/drawing/2014/main" id="{76324836-589E-B540-8C9C-2F62C84843E8}"/>
              </a:ext>
            </a:extLst>
          </p:cNvPr>
          <p:cNvSpPr>
            <a:spLocks noGrp="1"/>
          </p:cNvSpPr>
          <p:nvPr>
            <p:ph type="title" hasCustomPrompt="1"/>
          </p:nvPr>
        </p:nvSpPr>
        <p:spPr>
          <a:xfrm>
            <a:off x="431800" y="231775"/>
            <a:ext cx="8280400" cy="4679949"/>
          </a:xfrm>
          <a:prstGeom prst="rect">
            <a:avLst/>
          </a:prstGeom>
        </p:spPr>
        <p:txBody>
          <a:bodyPr lIns="0" tIns="0" rIns="0" bIns="0" anchor="ctr" anchorCtr="0"/>
          <a:lstStyle>
            <a:lvl1pPr algn="ctr">
              <a:defRPr sz="2400" cap="all" baseline="0">
                <a:solidFill>
                  <a:schemeClr val="bg1"/>
                </a:solidFill>
              </a:defRPr>
            </a:lvl1pPr>
          </a:lstStyle>
          <a:p>
            <a:r>
              <a:rPr lang="en-US" dirty="0"/>
              <a:t>CENTERED TITLE</a:t>
            </a:r>
          </a:p>
        </p:txBody>
      </p:sp>
    </p:spTree>
    <p:extLst>
      <p:ext uri="{BB962C8B-B14F-4D97-AF65-F5344CB8AC3E}">
        <p14:creationId xmlns:p14="http://schemas.microsoft.com/office/powerpoint/2010/main" val="27892304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516475-CD06-6B48-90ED-A4E165F5110D}"/>
              </a:ext>
            </a:extLst>
          </p:cNvPr>
          <p:cNvSpPr>
            <a:spLocks noGrp="1"/>
          </p:cNvSpPr>
          <p:nvPr>
            <p:ph type="body" sz="quarter" idx="11" hasCustomPrompt="1"/>
          </p:nvPr>
        </p:nvSpPr>
        <p:spPr>
          <a:xfrm>
            <a:off x="431800" y="239726"/>
            <a:ext cx="8280400" cy="572400"/>
          </a:xfrm>
          <a:prstGeom prst="rect">
            <a:avLst/>
          </a:prstGeom>
        </p:spPr>
        <p:txBody>
          <a:bodyPr lIns="0" tIns="0" rIns="0" bIns="0"/>
          <a:lstStyle>
            <a:lvl1pPr marL="0" indent="0" algn="ctr">
              <a:buFontTx/>
              <a:buNone/>
              <a:defRPr sz="2600" cap="all" baseline="0">
                <a:solidFill>
                  <a:srgbClr val="FF663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SUMMARY TITLE</a:t>
            </a:r>
          </a:p>
        </p:txBody>
      </p:sp>
      <p:sp>
        <p:nvSpPr>
          <p:cNvPr id="7" name="Text Placeholder 6">
            <a:extLst>
              <a:ext uri="{FF2B5EF4-FFF2-40B4-BE49-F238E27FC236}">
                <a16:creationId xmlns:a16="http://schemas.microsoft.com/office/drawing/2014/main" id="{3C2B8B72-368D-5740-A575-E88093BE3BD4}"/>
              </a:ext>
            </a:extLst>
          </p:cNvPr>
          <p:cNvSpPr>
            <a:spLocks noGrp="1"/>
          </p:cNvSpPr>
          <p:nvPr>
            <p:ph type="body" sz="quarter" idx="12" hasCustomPrompt="1"/>
          </p:nvPr>
        </p:nvSpPr>
        <p:spPr>
          <a:xfrm>
            <a:off x="431800" y="1367623"/>
            <a:ext cx="8280400" cy="3244133"/>
          </a:xfrm>
          <a:prstGeom prst="rect">
            <a:avLst/>
          </a:prstGeom>
        </p:spPr>
        <p:txBody>
          <a:bodyPr lIns="0" tIns="0" rIns="0" bIns="0"/>
          <a:lstStyle>
            <a:lvl1pPr marL="0" indent="0" algn="ctr">
              <a:buFontTx/>
              <a:buNone/>
              <a:defRPr sz="2000" cap="none" baseline="0">
                <a:solidFill>
                  <a:srgbClr val="3C3C3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a:p>
            <a:pPr lvl="0"/>
            <a:r>
              <a:rPr lang="en-US" dirty="0"/>
              <a:t>TITLE 2</a:t>
            </a:r>
          </a:p>
          <a:p>
            <a:pPr lvl="0"/>
            <a:r>
              <a:rPr lang="en-US" dirty="0"/>
              <a:t>TITLE 3</a:t>
            </a:r>
          </a:p>
          <a:p>
            <a:pPr lvl="0"/>
            <a:r>
              <a:rPr lang="en-US" dirty="0"/>
              <a:t>TITLE 4</a:t>
            </a:r>
          </a:p>
        </p:txBody>
      </p:sp>
    </p:spTree>
    <p:extLst>
      <p:ext uri="{BB962C8B-B14F-4D97-AF65-F5344CB8AC3E}">
        <p14:creationId xmlns:p14="http://schemas.microsoft.com/office/powerpoint/2010/main" val="3645613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Tree>
    <p:extLst>
      <p:ext uri="{BB962C8B-B14F-4D97-AF65-F5344CB8AC3E}">
        <p14:creationId xmlns:p14="http://schemas.microsoft.com/office/powerpoint/2010/main" val="619212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11" name="Text Placeholder 10">
            <a:extLst>
              <a:ext uri="{FF2B5EF4-FFF2-40B4-BE49-F238E27FC236}">
                <a16:creationId xmlns:a16="http://schemas.microsoft.com/office/drawing/2014/main" id="{3C3D454D-7B88-A040-A33A-777A433D3418}"/>
              </a:ext>
            </a:extLst>
          </p:cNvPr>
          <p:cNvSpPr>
            <a:spLocks noGrp="1"/>
          </p:cNvSpPr>
          <p:nvPr>
            <p:ph type="body" sz="quarter" idx="11" hasCustomPrompt="1"/>
          </p:nvPr>
        </p:nvSpPr>
        <p:spPr>
          <a:xfrm>
            <a:off x="442800" y="950913"/>
            <a:ext cx="4129200" cy="3248947"/>
          </a:xfrm>
          <a:prstGeom prst="rect">
            <a:avLst/>
          </a:prstGeom>
        </p:spPr>
        <p:txBody>
          <a:bodyPr lIns="0" tIns="0" rIns="0" bIns="0" anchor="t"/>
          <a:lstStyle>
            <a:lvl1pPr marL="0" indent="0">
              <a:lnSpc>
                <a:spcPct val="100000"/>
              </a:lnSpc>
              <a:spcBef>
                <a:spcPts val="600"/>
              </a:spcBef>
              <a:buFontTx/>
              <a:buNone/>
              <a:defRPr sz="1600" b="0" i="0" cap="all" baseline="0"/>
            </a:lvl1pPr>
            <a:lvl2pPr marL="284400" indent="-284400">
              <a:lnSpc>
                <a:spcPts val="1800"/>
              </a:lnSpc>
              <a:spcBef>
                <a:spcPts val="600"/>
              </a:spcBef>
              <a:buFont typeface="Arial" panose="020B0604020202020204" pitchFamily="34" charset="0"/>
              <a:buChar char="•"/>
              <a:defRPr sz="1200" baseline="0"/>
            </a:lvl2pPr>
            <a:lvl3pPr marL="914400" indent="0">
              <a:buFontTx/>
              <a:buNone/>
              <a:defRPr baseline="0"/>
            </a:lvl3pPr>
            <a:lvl4pPr marL="1371600" indent="0">
              <a:buFontTx/>
              <a:buNone/>
              <a:defRPr baseline="0"/>
            </a:lvl4pPr>
            <a:lvl5pPr marL="1828800" indent="0">
              <a:buFontTx/>
              <a:buNone/>
              <a:defRPr baseline="0"/>
            </a:lvl5pPr>
          </a:lstStyle>
          <a:p>
            <a:pPr lvl="0"/>
            <a:r>
              <a:rPr lang="en-US" dirty="0"/>
              <a:t>Title</a:t>
            </a:r>
          </a:p>
          <a:p>
            <a:pPr lvl="1"/>
            <a:r>
              <a:rPr lang="en-US" dirty="0"/>
              <a:t>Second level</a:t>
            </a:r>
          </a:p>
          <a:p>
            <a:pPr lvl="1"/>
            <a:r>
              <a:rPr lang="en-US" dirty="0"/>
              <a:t>Third</a:t>
            </a:r>
          </a:p>
          <a:p>
            <a:pPr lvl="1"/>
            <a:r>
              <a:rPr lang="en-US" dirty="0"/>
              <a:t>Fourth</a:t>
            </a:r>
          </a:p>
        </p:txBody>
      </p:sp>
      <p:sp>
        <p:nvSpPr>
          <p:cNvPr id="14" name="Picture Placeholder 13">
            <a:extLst>
              <a:ext uri="{FF2B5EF4-FFF2-40B4-BE49-F238E27FC236}">
                <a16:creationId xmlns:a16="http://schemas.microsoft.com/office/drawing/2014/main" id="{2ACB100E-C2A5-3E41-AB26-9F0C17E0FFCE}"/>
              </a:ext>
            </a:extLst>
          </p:cNvPr>
          <p:cNvSpPr>
            <a:spLocks noGrp="1"/>
          </p:cNvSpPr>
          <p:nvPr>
            <p:ph type="pic" sz="quarter" idx="12"/>
          </p:nvPr>
        </p:nvSpPr>
        <p:spPr>
          <a:xfrm>
            <a:off x="4572000" y="950913"/>
            <a:ext cx="4140200" cy="3249612"/>
          </a:xfrm>
          <a:prstGeom prst="rect">
            <a:avLst/>
          </a:prstGeom>
        </p:spPr>
        <p:txBody>
          <a:bodyPr/>
          <a:lstStyle/>
          <a:p>
            <a:endParaRPr lang="en-US" dirty="0"/>
          </a:p>
        </p:txBody>
      </p:sp>
    </p:spTree>
    <p:extLst>
      <p:ext uri="{BB962C8B-B14F-4D97-AF65-F5344CB8AC3E}">
        <p14:creationId xmlns:p14="http://schemas.microsoft.com/office/powerpoint/2010/main" val="41119210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TEXT 2 SID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3E16BD0-D774-8A45-85A5-B061B56B0FCE}"/>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6B96AC94-B06A-4548-9C16-2E30771BB429}"/>
              </a:ext>
            </a:extLst>
          </p:cNvPr>
          <p:cNvSpPr>
            <a:spLocks noGrp="1"/>
          </p:cNvSpPr>
          <p:nvPr>
            <p:ph type="body" sz="quarter" idx="11"/>
          </p:nvPr>
        </p:nvSpPr>
        <p:spPr>
          <a:xfrm>
            <a:off x="431800" y="950913"/>
            <a:ext cx="4140200" cy="3960812"/>
          </a:xfrm>
          <a:prstGeom prst="rect">
            <a:avLst/>
          </a:prstGeom>
        </p:spPr>
        <p:txBody>
          <a:bodyPr/>
          <a:lstStyle>
            <a:lvl1pPr marL="0" indent="0">
              <a:buFontTx/>
              <a:buNone/>
              <a:defRPr sz="1600" b="1" i="0" cap="all" baseline="0">
                <a:solidFill>
                  <a:srgbClr val="3C3C3A"/>
                </a:solidFill>
              </a:defRPr>
            </a:lvl1pPr>
            <a:lvl2pPr marL="284400" indent="-284400">
              <a:lnSpc>
                <a:spcPts val="1800"/>
              </a:lnSpc>
              <a:spcBef>
                <a:spcPts val="600"/>
              </a:spcBef>
              <a:defRPr sz="12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
        <p:nvSpPr>
          <p:cNvPr id="6" name="Text Placeholder 4">
            <a:extLst>
              <a:ext uri="{FF2B5EF4-FFF2-40B4-BE49-F238E27FC236}">
                <a16:creationId xmlns:a16="http://schemas.microsoft.com/office/drawing/2014/main" id="{DC7320CF-2EF7-F04D-96C9-E9EF7949735F}"/>
              </a:ext>
            </a:extLst>
          </p:cNvPr>
          <p:cNvSpPr>
            <a:spLocks noGrp="1"/>
          </p:cNvSpPr>
          <p:nvPr>
            <p:ph type="body" sz="quarter" idx="12"/>
          </p:nvPr>
        </p:nvSpPr>
        <p:spPr>
          <a:xfrm>
            <a:off x="4574430" y="950913"/>
            <a:ext cx="4140200" cy="3960812"/>
          </a:xfrm>
          <a:prstGeom prst="rect">
            <a:avLst/>
          </a:prstGeom>
        </p:spPr>
        <p:txBody>
          <a:bodyPr/>
          <a:lstStyle>
            <a:lvl1pPr marL="0" indent="0">
              <a:buFontTx/>
              <a:buNone/>
              <a:defRPr sz="1600" b="1" i="0" cap="all" baseline="0">
                <a:solidFill>
                  <a:srgbClr val="3C3C3A"/>
                </a:solidFill>
              </a:defRPr>
            </a:lvl1pPr>
            <a:lvl2pPr marL="284400" indent="-284400">
              <a:lnSpc>
                <a:spcPts val="1800"/>
              </a:lnSpc>
              <a:spcBef>
                <a:spcPts val="600"/>
              </a:spcBef>
              <a:defRPr sz="12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71146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516475-CD06-6B48-90ED-A4E165F5110D}"/>
              </a:ext>
            </a:extLst>
          </p:cNvPr>
          <p:cNvSpPr>
            <a:spLocks noGrp="1"/>
          </p:cNvSpPr>
          <p:nvPr>
            <p:ph type="body" sz="quarter" idx="11" hasCustomPrompt="1"/>
          </p:nvPr>
        </p:nvSpPr>
        <p:spPr>
          <a:xfrm>
            <a:off x="431800" y="239726"/>
            <a:ext cx="8280400" cy="572400"/>
          </a:xfrm>
          <a:prstGeom prst="rect">
            <a:avLst/>
          </a:prstGeom>
        </p:spPr>
        <p:txBody>
          <a:bodyPr lIns="0" tIns="0" rIns="0" bIns="0"/>
          <a:lstStyle>
            <a:lvl1pPr marL="0" indent="0" algn="ctr">
              <a:buFontTx/>
              <a:buNone/>
              <a:defRPr sz="2600" cap="all" baseline="0">
                <a:solidFill>
                  <a:srgbClr val="FF663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SUMMARY TITLE</a:t>
            </a:r>
          </a:p>
        </p:txBody>
      </p:sp>
      <p:sp>
        <p:nvSpPr>
          <p:cNvPr id="7" name="Text Placeholder 6">
            <a:extLst>
              <a:ext uri="{FF2B5EF4-FFF2-40B4-BE49-F238E27FC236}">
                <a16:creationId xmlns:a16="http://schemas.microsoft.com/office/drawing/2014/main" id="{3C2B8B72-368D-5740-A575-E88093BE3BD4}"/>
              </a:ext>
            </a:extLst>
          </p:cNvPr>
          <p:cNvSpPr>
            <a:spLocks noGrp="1"/>
          </p:cNvSpPr>
          <p:nvPr>
            <p:ph type="body" sz="quarter" idx="12" hasCustomPrompt="1"/>
          </p:nvPr>
        </p:nvSpPr>
        <p:spPr>
          <a:xfrm>
            <a:off x="431800" y="1367623"/>
            <a:ext cx="8280400" cy="3244133"/>
          </a:xfrm>
          <a:prstGeom prst="rect">
            <a:avLst/>
          </a:prstGeom>
        </p:spPr>
        <p:txBody>
          <a:bodyPr lIns="0" tIns="0" rIns="0" bIns="0"/>
          <a:lstStyle>
            <a:lvl1pPr marL="0" indent="0" algn="ctr">
              <a:buFontTx/>
              <a:buNone/>
              <a:defRPr sz="2000" cap="none" baseline="0">
                <a:solidFill>
                  <a:srgbClr val="3C3C3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a:p>
            <a:pPr lvl="0"/>
            <a:r>
              <a:rPr lang="en-US" dirty="0"/>
              <a:t>TITLE 2</a:t>
            </a:r>
          </a:p>
          <a:p>
            <a:pPr lvl="0"/>
            <a:r>
              <a:rPr lang="en-US" dirty="0"/>
              <a:t>TITLE 3</a:t>
            </a:r>
          </a:p>
          <a:p>
            <a:pPr lvl="0"/>
            <a:r>
              <a:rPr lang="en-US" dirty="0"/>
              <a:t>TITLE 4</a:t>
            </a:r>
          </a:p>
        </p:txBody>
      </p:sp>
    </p:spTree>
    <p:extLst>
      <p:ext uri="{BB962C8B-B14F-4D97-AF65-F5344CB8AC3E}">
        <p14:creationId xmlns:p14="http://schemas.microsoft.com/office/powerpoint/2010/main" val="15415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0C84BC-C90F-DB46-8DCF-76A4DE59E54E}"/>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6" name="Text Placeholder 5">
            <a:extLst>
              <a:ext uri="{FF2B5EF4-FFF2-40B4-BE49-F238E27FC236}">
                <a16:creationId xmlns:a16="http://schemas.microsoft.com/office/drawing/2014/main" id="{1784FD98-B23B-5B40-873B-F291E800C742}"/>
              </a:ext>
            </a:extLst>
          </p:cNvPr>
          <p:cNvSpPr>
            <a:spLocks noGrp="1"/>
          </p:cNvSpPr>
          <p:nvPr>
            <p:ph type="body" sz="quarter" idx="11" hasCustomPrompt="1"/>
          </p:nvPr>
        </p:nvSpPr>
        <p:spPr>
          <a:xfrm>
            <a:off x="431800" y="950913"/>
            <a:ext cx="8280400" cy="1620837"/>
          </a:xfrm>
          <a:prstGeom prst="rect">
            <a:avLst/>
          </a:prstGeom>
        </p:spPr>
        <p:txBody>
          <a:bodyPr lIns="0" tIns="0" rIns="0" bIns="0"/>
          <a:lstStyle>
            <a:lvl1pPr>
              <a:defRPr sz="1200" baseline="0">
                <a:solidFill>
                  <a:srgbClr val="3C3C3A"/>
                </a:solidFill>
              </a:defRPr>
            </a:lvl1pPr>
            <a:lvl2pPr>
              <a:defRPr>
                <a:solidFill>
                  <a:srgbClr val="3C3C3A"/>
                </a:solidFill>
              </a:defRPr>
            </a:lvl2pPr>
            <a:lvl3pPr>
              <a:defRPr>
                <a:solidFill>
                  <a:srgbClr val="3C3C3A"/>
                </a:solidFill>
              </a:defRPr>
            </a:lvl3pPr>
            <a:lvl4pPr>
              <a:defRPr>
                <a:solidFill>
                  <a:srgbClr val="3C3C3A"/>
                </a:solidFill>
              </a:defRPr>
            </a:lvl4pPr>
            <a:lvl5pPr>
              <a:defRPr>
                <a:solidFill>
                  <a:srgbClr val="3C3C3A"/>
                </a:solidFill>
              </a:defRPr>
            </a:lvl5pPr>
          </a:lstStyle>
          <a:p>
            <a:pPr marL="285750" indent="-285750"/>
            <a:r>
              <a:rPr lang="en-US" sz="1200" dirty="0">
                <a:solidFill>
                  <a:srgbClr val="3C3C3A"/>
                </a:solidFill>
                <a:latin typeface="Century Gothic" panose="020B0502020202020204" pitchFamily="34" charset="0"/>
              </a:rPr>
              <a:t>Line 1 </a:t>
            </a:r>
          </a:p>
          <a:p>
            <a:pPr marL="285750" indent="-285750"/>
            <a:r>
              <a:rPr lang="en-US" sz="1200" dirty="0">
                <a:solidFill>
                  <a:srgbClr val="3C3C3A"/>
                </a:solidFill>
                <a:latin typeface="Century Gothic" panose="020B0502020202020204" pitchFamily="34" charset="0"/>
              </a:rPr>
              <a:t>Line 2</a:t>
            </a:r>
            <a:endParaRPr lang="en" sz="1200" dirty="0">
              <a:solidFill>
                <a:srgbClr val="3C3C3A"/>
              </a:solidFill>
              <a:latin typeface="Century Gothic" panose="020B0502020202020204" pitchFamily="34" charset="0"/>
            </a:endParaRPr>
          </a:p>
        </p:txBody>
      </p:sp>
    </p:spTree>
    <p:extLst>
      <p:ext uri="{BB962C8B-B14F-4D97-AF65-F5344CB8AC3E}">
        <p14:creationId xmlns:p14="http://schemas.microsoft.com/office/powerpoint/2010/main" val="507970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F1DF00B-6D06-704D-A295-FD936813EEFF}"/>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561DE9CF-6FE2-6C47-91A3-C5F437E46C34}"/>
              </a:ext>
            </a:extLst>
          </p:cNvPr>
          <p:cNvSpPr>
            <a:spLocks noGrp="1"/>
          </p:cNvSpPr>
          <p:nvPr>
            <p:ph type="body" sz="quarter" idx="11" hasCustomPrompt="1"/>
          </p:nvPr>
        </p:nvSpPr>
        <p:spPr>
          <a:xfrm>
            <a:off x="431801" y="950913"/>
            <a:ext cx="8280400" cy="297442"/>
          </a:xfrm>
          <a:prstGeom prst="rect">
            <a:avLst/>
          </a:prstGeom>
        </p:spPr>
        <p:txBody>
          <a:bodyPr lIns="0" tIns="0" rIns="0" bIns="0"/>
          <a:lstStyle>
            <a:lvl1pPr marL="284400" indent="-284400" algn="l">
              <a:lnSpc>
                <a:spcPct val="100000"/>
              </a:lnSpc>
              <a:spcBef>
                <a:spcPts val="600"/>
              </a:spcBef>
              <a:buNone/>
              <a:defRPr sz="1600" b="1" i="1" baseline="0">
                <a:solidFill>
                  <a:srgbClr val="3C3C3A"/>
                </a:solidFill>
              </a:defRPr>
            </a:lvl1pPr>
          </a:lstStyle>
          <a:p>
            <a:pPr lvl="0"/>
            <a:r>
              <a:rPr lang="en-US" dirty="0"/>
              <a:t>Quote</a:t>
            </a:r>
          </a:p>
        </p:txBody>
      </p:sp>
      <p:sp>
        <p:nvSpPr>
          <p:cNvPr id="7" name="Text Placeholder 6">
            <a:extLst>
              <a:ext uri="{FF2B5EF4-FFF2-40B4-BE49-F238E27FC236}">
                <a16:creationId xmlns:a16="http://schemas.microsoft.com/office/drawing/2014/main" id="{5369D41B-B118-BD47-8695-54FDBDF88EAC}"/>
              </a:ext>
            </a:extLst>
          </p:cNvPr>
          <p:cNvSpPr>
            <a:spLocks noGrp="1"/>
          </p:cNvSpPr>
          <p:nvPr>
            <p:ph type="body" sz="quarter" idx="12"/>
          </p:nvPr>
        </p:nvSpPr>
        <p:spPr>
          <a:xfrm>
            <a:off x="442801" y="1335819"/>
            <a:ext cx="8269400" cy="1235931"/>
          </a:xfrm>
          <a:prstGeom prst="rect">
            <a:avLst/>
          </a:prstGeom>
        </p:spPr>
        <p:txBody>
          <a:bodyPr lIns="0" tIns="0" rIns="0" bIns="0"/>
          <a:lstStyle>
            <a:lvl1pPr marL="0" indent="0">
              <a:lnSpc>
                <a:spcPts val="2200"/>
              </a:lnSpc>
              <a:buFontTx/>
              <a:buNone/>
              <a:defRPr sz="1600" cap="none" baseline="0">
                <a:solidFill>
                  <a:srgbClr val="3C3C3A"/>
                </a:solidFill>
              </a:defRPr>
            </a:lvl1pPr>
          </a:lstStyle>
          <a:p>
            <a:pPr lvl="0"/>
            <a:r>
              <a:rPr lang="en-US" dirty="0"/>
              <a:t>Edit Master text styles</a:t>
            </a:r>
          </a:p>
        </p:txBody>
      </p:sp>
      <p:sp>
        <p:nvSpPr>
          <p:cNvPr id="8" name="Text Placeholder 6">
            <a:extLst>
              <a:ext uri="{FF2B5EF4-FFF2-40B4-BE49-F238E27FC236}">
                <a16:creationId xmlns:a16="http://schemas.microsoft.com/office/drawing/2014/main" id="{082CE734-41BD-6645-A857-BB93FF209117}"/>
              </a:ext>
            </a:extLst>
          </p:cNvPr>
          <p:cNvSpPr>
            <a:spLocks noGrp="1"/>
          </p:cNvSpPr>
          <p:nvPr>
            <p:ph type="body" sz="quarter" idx="13"/>
          </p:nvPr>
        </p:nvSpPr>
        <p:spPr>
          <a:xfrm>
            <a:off x="431801" y="2651194"/>
            <a:ext cx="8280400" cy="2040076"/>
          </a:xfrm>
          <a:prstGeom prst="rect">
            <a:avLst/>
          </a:prstGeom>
        </p:spPr>
        <p:txBody>
          <a:bodyPr lIns="0" tIns="0" rIns="0" bIns="0"/>
          <a:lstStyle>
            <a:lvl1pPr marL="0" indent="0">
              <a:lnSpc>
                <a:spcPts val="1800"/>
              </a:lnSpc>
              <a:buFontTx/>
              <a:buNone/>
              <a:defRPr sz="1200" cap="none" baseline="0">
                <a:solidFill>
                  <a:srgbClr val="3C3C3A"/>
                </a:solidFill>
              </a:defRPr>
            </a:lvl1pPr>
          </a:lstStyle>
          <a:p>
            <a:pPr lvl="0"/>
            <a:r>
              <a:rPr lang="en-US" dirty="0"/>
              <a:t>Edit Master text styles</a:t>
            </a:r>
          </a:p>
        </p:txBody>
      </p:sp>
    </p:spTree>
    <p:extLst>
      <p:ext uri="{BB962C8B-B14F-4D97-AF65-F5344CB8AC3E}">
        <p14:creationId xmlns:p14="http://schemas.microsoft.com/office/powerpoint/2010/main" val="3774417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Main Content">
    <p:spTree>
      <p:nvGrpSpPr>
        <p:cNvPr id="1" name="Shape 63"/>
        <p:cNvGrpSpPr/>
        <p:nvPr/>
      </p:nvGrpSpPr>
      <p:grpSpPr>
        <a:xfrm>
          <a:off x="0" y="0"/>
          <a:ext cx="0" cy="0"/>
          <a:chOff x="0" y="0"/>
          <a:chExt cx="0" cy="0"/>
        </a:xfrm>
      </p:grpSpPr>
      <p:sp>
        <p:nvSpPr>
          <p:cNvPr id="67" name="Shape 67"/>
          <p:cNvSpPr txBox="1"/>
          <p:nvPr/>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dirty="0">
                <a:solidFill>
                  <a:srgbClr val="3C3C3A"/>
                </a:solidFill>
                <a:latin typeface="Century Gothic Regular"/>
                <a:ea typeface="Calibri"/>
                <a:cs typeface="Calibri"/>
                <a:sym typeface="Calibri"/>
              </a:rPr>
              <a:t> </a:t>
            </a:r>
          </a:p>
        </p:txBody>
      </p:sp>
    </p:spTree>
    <p:extLst>
      <p:ext uri="{BB962C8B-B14F-4D97-AF65-F5344CB8AC3E}">
        <p14:creationId xmlns:p14="http://schemas.microsoft.com/office/powerpoint/2010/main" val="270042618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2981">
          <p15:clr>
            <a:srgbClr val="FBAE40"/>
          </p15:clr>
        </p15:guide>
        <p15:guide id="6" orient="horz" pos="14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7144" y="-4"/>
            <a:ext cx="9151144" cy="257175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7144" y="2571747"/>
            <a:ext cx="9151144" cy="2667842"/>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p:cNvGrpSpPr/>
          <p:nvPr userDrawn="1"/>
        </p:nvGrpSpPr>
        <p:grpSpPr>
          <a:xfrm>
            <a:off x="-7295" y="2564457"/>
            <a:ext cx="9151297" cy="96163"/>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1" name="Group 20"/>
          <p:cNvGrpSpPr/>
          <p:nvPr userDrawn="1"/>
        </p:nvGrpSpPr>
        <p:grpSpPr>
          <a:xfrm>
            <a:off x="1160046" y="855507"/>
            <a:ext cx="6845423" cy="3610222"/>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 Placeholder 14"/>
          <p:cNvSpPr>
            <a:spLocks noGrp="1"/>
          </p:cNvSpPr>
          <p:nvPr userDrawn="1">
            <p:ph type="body" sz="quarter" idx="10"/>
          </p:nvPr>
        </p:nvSpPr>
        <p:spPr>
          <a:xfrm>
            <a:off x="1744485" y="2360662"/>
            <a:ext cx="5676545" cy="553998"/>
          </a:xfrm>
        </p:spPr>
        <p:txBody>
          <a:bodyPr wrap="square">
            <a:spAutoFit/>
          </a:bodyPr>
          <a:lstStyle>
            <a:lvl1pPr marL="0" indent="0" algn="ctr">
              <a:lnSpc>
                <a:spcPct val="100000"/>
              </a:lnSpc>
              <a:spcBef>
                <a:spcPts val="0"/>
              </a:spcBef>
              <a:spcAft>
                <a:spcPts val="900"/>
              </a:spcAft>
              <a:buNone/>
              <a:defRPr sz="3000" b="0" cap="none" spc="0">
                <a:ln w="0"/>
                <a:solidFill>
                  <a:schemeClr val="accent1"/>
                </a:solidFill>
                <a:effectLst/>
              </a:defRPr>
            </a:lvl1pPr>
            <a:lvl2pPr marL="342900" indent="0">
              <a:buNone/>
              <a:defRPr sz="2100">
                <a:solidFill>
                  <a:schemeClr val="bg1"/>
                </a:solidFill>
              </a:defRPr>
            </a:lvl2pPr>
            <a:lvl3pPr marL="685800" indent="0">
              <a:buNone/>
              <a:defRPr sz="2100">
                <a:solidFill>
                  <a:schemeClr val="bg1"/>
                </a:solidFill>
              </a:defRPr>
            </a:lvl3pPr>
            <a:lvl4pPr marL="1028700" indent="0">
              <a:buNone/>
              <a:defRPr sz="2100">
                <a:solidFill>
                  <a:schemeClr val="bg1"/>
                </a:solidFill>
              </a:defRPr>
            </a:lvl4pPr>
            <a:lvl5pPr marL="1371600" indent="0">
              <a:buNone/>
              <a:defRPr sz="21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3019407" y="1202718"/>
            <a:ext cx="3257550" cy="922749"/>
          </a:xfrm>
          <a:prstGeom prst="rect">
            <a:avLst/>
          </a:prstGeom>
        </p:spPr>
      </p:pic>
    </p:spTree>
    <p:extLst>
      <p:ext uri="{BB962C8B-B14F-4D97-AF65-F5344CB8AC3E}">
        <p14:creationId xmlns:p14="http://schemas.microsoft.com/office/powerpoint/2010/main" val="1001486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7145" y="-4"/>
            <a:ext cx="9151144" cy="3481731"/>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7144" y="3481728"/>
            <a:ext cx="9151144" cy="1757861"/>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 name="Group 8"/>
          <p:cNvGrpSpPr/>
          <p:nvPr userDrawn="1"/>
        </p:nvGrpSpPr>
        <p:grpSpPr>
          <a:xfrm>
            <a:off x="0" y="3481728"/>
            <a:ext cx="9151297" cy="96163"/>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 Placeholder 14"/>
          <p:cNvSpPr>
            <a:spLocks noGrp="1"/>
          </p:cNvSpPr>
          <p:nvPr>
            <p:ph type="body" sz="quarter" idx="10"/>
          </p:nvPr>
        </p:nvSpPr>
        <p:spPr>
          <a:xfrm>
            <a:off x="337783" y="485854"/>
            <a:ext cx="8505968" cy="727122"/>
          </a:xfrm>
        </p:spPr>
        <p:txBody>
          <a:bodyPr wrap="square">
            <a:spAutoFit/>
          </a:bodyPr>
          <a:lstStyle>
            <a:lvl1pPr marL="0" indent="0" algn="ctr">
              <a:lnSpc>
                <a:spcPct val="100000"/>
              </a:lnSpc>
              <a:spcBef>
                <a:spcPts val="0"/>
              </a:spcBef>
              <a:spcAft>
                <a:spcPts val="900"/>
              </a:spcAft>
              <a:buNone/>
              <a:defRPr sz="4125" b="0" cap="none" spc="0">
                <a:ln w="0"/>
                <a:solidFill>
                  <a:schemeClr val="bg1"/>
                </a:solidFill>
                <a:effectLst/>
              </a:defRPr>
            </a:lvl1pPr>
            <a:lvl2pPr marL="342900" indent="0">
              <a:buNone/>
              <a:defRPr sz="2100">
                <a:solidFill>
                  <a:schemeClr val="bg1"/>
                </a:solidFill>
              </a:defRPr>
            </a:lvl2pPr>
            <a:lvl3pPr marL="685800" indent="0">
              <a:buNone/>
              <a:defRPr sz="2100">
                <a:solidFill>
                  <a:schemeClr val="bg1"/>
                </a:solidFill>
              </a:defRPr>
            </a:lvl3pPr>
            <a:lvl4pPr marL="1028700" indent="0">
              <a:buNone/>
              <a:defRPr sz="2100">
                <a:solidFill>
                  <a:schemeClr val="bg1"/>
                </a:solidFill>
              </a:defRPr>
            </a:lvl4pPr>
            <a:lvl5pPr marL="1371600" indent="0">
              <a:buNone/>
              <a:defRPr sz="21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0343" y="3849866"/>
            <a:ext cx="3921328" cy="1110774"/>
          </a:xfrm>
          <a:prstGeom prst="rect">
            <a:avLst/>
          </a:prstGeom>
        </p:spPr>
      </p:pic>
    </p:spTree>
    <p:extLst>
      <p:ext uri="{BB962C8B-B14F-4D97-AF65-F5344CB8AC3E}">
        <p14:creationId xmlns:p14="http://schemas.microsoft.com/office/powerpoint/2010/main" val="30744759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6"/>
            <a:ext cx="8514607" cy="507831"/>
          </a:xfrm>
        </p:spPr>
        <p:txBody>
          <a:bodyPr wrap="square" anchor="t">
            <a:spAutoFit/>
          </a:bodyPr>
          <a:lstStyle>
            <a:lvl1pPr algn="ctr">
              <a:defRPr sz="3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315438" y="939998"/>
            <a:ext cx="8513864" cy="3682472"/>
          </a:xfrm>
        </p:spPr>
        <p:txBody>
          <a:bodyPr/>
          <a:lstStyle>
            <a:lvl1pPr marL="171450" indent="-171450">
              <a:buClr>
                <a:srgbClr val="0000FF"/>
              </a:buClr>
              <a:buFont typeface="Wingdings" panose="05000000000000000000" pitchFamily="2" charset="2"/>
              <a:buChar char="§"/>
              <a:defRPr sz="2250"/>
            </a:lvl1pPr>
            <a:lvl2pPr marL="514350" indent="-171450">
              <a:buClr>
                <a:schemeClr val="accent2"/>
              </a:buClr>
              <a:buFont typeface="Wingdings" panose="05000000000000000000" pitchFamily="2" charset="2"/>
              <a:buChar char="§"/>
              <a:defRPr/>
            </a:lvl2pPr>
            <a:lvl3pPr marL="857250" indent="-171450">
              <a:buClr>
                <a:srgbClr val="FF0000"/>
              </a:buClr>
              <a:buFont typeface="Wingdings" panose="05000000000000000000" pitchFamily="2" charset="2"/>
              <a:buChar char="§"/>
              <a:defRPr/>
            </a:lvl3pPr>
            <a:lvl4pPr marL="1200150" indent="-171450">
              <a:buClr>
                <a:schemeClr val="accent4"/>
              </a:buClr>
              <a:buFont typeface="Wingdings" panose="05000000000000000000" pitchFamily="2" charset="2"/>
              <a:buChar char="§"/>
              <a:defRPr/>
            </a:lvl4pPr>
            <a:lvl5pPr marL="1543050" indent="-17145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43900" y="4785075"/>
            <a:ext cx="741466" cy="273844"/>
          </a:xfrm>
        </p:spPr>
        <p:txBody>
          <a:bodyPr/>
          <a:lstStyle>
            <a:lvl1pPr>
              <a:defRPr sz="75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80070" y="0"/>
            <a:ext cx="68792" cy="51435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descr="TVB_Logo_RGB_300_4_Line_Tag.jpg"/>
          <p:cNvPicPr>
            <a:picLocks noChangeAspect="1"/>
          </p:cNvPicPr>
          <p:nvPr userDrawn="1"/>
        </p:nvPicPr>
        <p:blipFill>
          <a:blip r:embed="rId2" cstate="print"/>
          <a:stretch>
            <a:fillRect/>
          </a:stretch>
        </p:blipFill>
        <p:spPr>
          <a:xfrm>
            <a:off x="7648770" y="4767263"/>
            <a:ext cx="1075648" cy="304169"/>
          </a:xfrm>
          <a:prstGeom prst="rect">
            <a:avLst/>
          </a:prstGeom>
        </p:spPr>
      </p:pic>
      <p:sp>
        <p:nvSpPr>
          <p:cNvPr id="14" name="Text Placeholder 13"/>
          <p:cNvSpPr>
            <a:spLocks noGrp="1"/>
          </p:cNvSpPr>
          <p:nvPr>
            <p:ph type="body" sz="quarter" idx="13"/>
          </p:nvPr>
        </p:nvSpPr>
        <p:spPr>
          <a:xfrm>
            <a:off x="314697" y="4878602"/>
            <a:ext cx="6480958" cy="207749"/>
          </a:xfrm>
        </p:spPr>
        <p:txBody>
          <a:bodyPr wrap="square" anchor="b">
            <a:spAutoFit/>
          </a:bodyPr>
          <a:lstStyle>
            <a:lvl1pPr marL="0" indent="0">
              <a:lnSpc>
                <a:spcPct val="100000"/>
              </a:lnSpc>
              <a:spcBef>
                <a:spcPts val="0"/>
              </a:spcBef>
              <a:buNone/>
              <a:defRPr sz="750"/>
            </a:lvl1pPr>
            <a:lvl2pPr marL="342900" indent="0">
              <a:buNone/>
              <a:defRPr sz="750"/>
            </a:lvl2pPr>
            <a:lvl3pPr marL="685800" indent="0">
              <a:buNone/>
              <a:defRPr sz="750"/>
            </a:lvl3pPr>
            <a:lvl4pPr marL="1028700" indent="0">
              <a:buNone/>
              <a:defRPr sz="750"/>
            </a:lvl4pPr>
            <a:lvl5pPr marL="1371600" indent="0">
              <a:buNone/>
              <a:defRPr sz="750"/>
            </a:lvl5pPr>
          </a:lstStyle>
          <a:p>
            <a:pPr lvl="0"/>
            <a:endParaRPr lang="en-US" dirty="0"/>
          </a:p>
        </p:txBody>
      </p:sp>
    </p:spTree>
    <p:extLst>
      <p:ext uri="{BB962C8B-B14F-4D97-AF65-F5344CB8AC3E}">
        <p14:creationId xmlns:p14="http://schemas.microsoft.com/office/powerpoint/2010/main" val="29719060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27966" y="4785075"/>
            <a:ext cx="2057400" cy="273844"/>
          </a:xfrm>
        </p:spPr>
        <p:txBody>
          <a:bodyPr/>
          <a:lstStyle>
            <a:lvl1pPr>
              <a:defRPr sz="75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831453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4572000" y="3988"/>
            <a:ext cx="4579145" cy="1112261"/>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userDrawn="1"/>
        </p:nvSpPr>
        <p:spPr>
          <a:xfrm>
            <a:off x="1" y="3988"/>
            <a:ext cx="4571999" cy="1112261"/>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027966" y="4785075"/>
            <a:ext cx="2057400" cy="273844"/>
          </a:xfrm>
        </p:spPr>
        <p:txBody>
          <a:bodyPr/>
          <a:lstStyle>
            <a:lvl1pPr>
              <a:defRPr sz="75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000403" y="2535973"/>
            <a:ext cx="5160134" cy="96163"/>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314325" y="4758403"/>
            <a:ext cx="4084255" cy="196208"/>
          </a:xfrm>
        </p:spPr>
        <p:txBody>
          <a:bodyPr wrap="square">
            <a:spAutoFit/>
          </a:bodyPr>
          <a:lstStyle>
            <a:lvl1pPr marL="0" indent="0">
              <a:buNone/>
              <a:defRPr sz="750"/>
            </a:lvl1pPr>
            <a:lvl2pPr marL="342900" indent="0">
              <a:buNone/>
              <a:defRPr sz="750"/>
            </a:lvl2pPr>
            <a:lvl3pPr marL="685800" indent="0">
              <a:buNone/>
              <a:defRPr sz="750"/>
            </a:lvl3pPr>
            <a:lvl4pPr marL="1028700" indent="0">
              <a:buNone/>
              <a:defRPr sz="750"/>
            </a:lvl4pPr>
            <a:lvl5pPr marL="1371600" indent="0">
              <a:buNone/>
              <a:defRPr sz="75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7648770" y="4767263"/>
            <a:ext cx="1075648" cy="304169"/>
          </a:xfrm>
          <a:prstGeom prst="rect">
            <a:avLst/>
          </a:prstGeom>
        </p:spPr>
      </p:pic>
      <p:sp>
        <p:nvSpPr>
          <p:cNvPr id="20" name="Text Placeholder 19"/>
          <p:cNvSpPr>
            <a:spLocks noGrp="1"/>
          </p:cNvSpPr>
          <p:nvPr>
            <p:ph type="body" sz="quarter" idx="14"/>
          </p:nvPr>
        </p:nvSpPr>
        <p:spPr>
          <a:xfrm>
            <a:off x="0" y="157162"/>
            <a:ext cx="4572000" cy="828675"/>
          </a:xfrm>
        </p:spPr>
        <p:txBody>
          <a:bodyPr>
            <a:noAutofit/>
          </a:bodyPr>
          <a:lstStyle>
            <a:lvl1pPr marL="0" indent="0" algn="ctr">
              <a:buNone/>
              <a:defRPr sz="2700">
                <a:solidFill>
                  <a:schemeClr val="bg1"/>
                </a:solidFill>
              </a:defRPr>
            </a:lvl1pPr>
            <a:lvl2pPr marL="342900" indent="0" algn="ctr">
              <a:buNone/>
              <a:defRPr sz="2700">
                <a:solidFill>
                  <a:schemeClr val="bg1"/>
                </a:solidFill>
              </a:defRPr>
            </a:lvl2pPr>
            <a:lvl3pPr marL="685800" indent="0" algn="ctr">
              <a:buNone/>
              <a:defRPr sz="2700">
                <a:solidFill>
                  <a:schemeClr val="bg1"/>
                </a:solidFill>
              </a:defRPr>
            </a:lvl3pPr>
            <a:lvl4pPr marL="1028700" indent="0" algn="ctr">
              <a:buNone/>
              <a:defRPr sz="2700">
                <a:solidFill>
                  <a:schemeClr val="bg1"/>
                </a:solidFill>
              </a:defRPr>
            </a:lvl4pPr>
            <a:lvl5pPr marL="1371600" indent="0" algn="ctr">
              <a:buNone/>
              <a:defRPr sz="27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4513366" y="157162"/>
            <a:ext cx="4572000" cy="828675"/>
          </a:xfrm>
        </p:spPr>
        <p:txBody>
          <a:bodyPr>
            <a:noAutofit/>
          </a:bodyPr>
          <a:lstStyle>
            <a:lvl1pPr marL="0" indent="0" algn="ctr">
              <a:buNone/>
              <a:defRPr sz="2700">
                <a:solidFill>
                  <a:schemeClr val="bg1"/>
                </a:solidFill>
              </a:defRPr>
            </a:lvl1pPr>
            <a:lvl2pPr marL="342900" indent="0" algn="ctr">
              <a:buNone/>
              <a:defRPr sz="2700">
                <a:solidFill>
                  <a:schemeClr val="bg1"/>
                </a:solidFill>
              </a:defRPr>
            </a:lvl2pPr>
            <a:lvl3pPr marL="685800" indent="0" algn="ctr">
              <a:buNone/>
              <a:defRPr sz="2700">
                <a:solidFill>
                  <a:schemeClr val="bg1"/>
                </a:solidFill>
              </a:defRPr>
            </a:lvl3pPr>
            <a:lvl4pPr marL="1028700" indent="0" algn="ctr">
              <a:buNone/>
              <a:defRPr sz="2700">
                <a:solidFill>
                  <a:schemeClr val="bg1"/>
                </a:solidFill>
              </a:defRPr>
            </a:lvl4pPr>
            <a:lvl5pPr marL="1371600" indent="0" algn="ctr">
              <a:buNone/>
              <a:defRPr sz="27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197070" y="1269424"/>
            <a:ext cx="4200395" cy="3358568"/>
          </a:xfrm>
        </p:spPr>
        <p:txBody>
          <a:bodyPr/>
          <a:lstStyle>
            <a:lvl1pPr marL="171450" indent="-171450">
              <a:buClr>
                <a:srgbClr val="0000FF"/>
              </a:buClr>
              <a:buFont typeface="Wingdings" panose="05000000000000000000" pitchFamily="2" charset="2"/>
              <a:buChar char="§"/>
              <a:defRPr sz="2250"/>
            </a:lvl1pPr>
            <a:lvl2pPr marL="514350" indent="-171450">
              <a:buClr>
                <a:schemeClr val="accent2"/>
              </a:buClr>
              <a:buFont typeface="Wingdings" panose="05000000000000000000" pitchFamily="2" charset="2"/>
              <a:buChar char="§"/>
              <a:defRPr/>
            </a:lvl2pPr>
            <a:lvl3pPr marL="857250" indent="-171450">
              <a:buClr>
                <a:srgbClr val="FF0000"/>
              </a:buClr>
              <a:buFont typeface="Wingdings" panose="05000000000000000000" pitchFamily="2" charset="2"/>
              <a:buChar char="§"/>
              <a:defRPr/>
            </a:lvl3pPr>
            <a:lvl4pPr marL="1200150" indent="-171450">
              <a:buClr>
                <a:schemeClr val="accent4"/>
              </a:buClr>
              <a:buFont typeface="Wingdings" panose="05000000000000000000" pitchFamily="2" charset="2"/>
              <a:buChar char="§"/>
              <a:defRPr/>
            </a:lvl4pPr>
            <a:lvl5pPr marL="1543050" indent="-17145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4762360" y="1269424"/>
            <a:ext cx="4200395" cy="3358568"/>
          </a:xfrm>
        </p:spPr>
        <p:txBody>
          <a:bodyPr/>
          <a:lstStyle>
            <a:lvl1pPr marL="171450" indent="-171450">
              <a:buClr>
                <a:srgbClr val="0000FF"/>
              </a:buClr>
              <a:buFont typeface="Wingdings" panose="05000000000000000000" pitchFamily="2" charset="2"/>
              <a:buChar char="§"/>
              <a:defRPr sz="2250"/>
            </a:lvl1pPr>
            <a:lvl2pPr marL="514350" indent="-171450">
              <a:buClr>
                <a:schemeClr val="accent2"/>
              </a:buClr>
              <a:buFont typeface="Wingdings" panose="05000000000000000000" pitchFamily="2" charset="2"/>
              <a:buChar char="§"/>
              <a:defRPr/>
            </a:lvl2pPr>
            <a:lvl3pPr marL="857250" indent="-171450">
              <a:buClr>
                <a:srgbClr val="FF0000"/>
              </a:buClr>
              <a:buFont typeface="Wingdings" panose="05000000000000000000" pitchFamily="2" charset="2"/>
              <a:buChar char="§"/>
              <a:defRPr/>
            </a:lvl3pPr>
            <a:lvl4pPr marL="1200150" indent="-171450">
              <a:buClr>
                <a:schemeClr val="accent4"/>
              </a:buClr>
              <a:buFont typeface="Wingdings" panose="05000000000000000000" pitchFamily="2" charset="2"/>
              <a:buChar char="§"/>
              <a:defRPr/>
            </a:lvl4pPr>
            <a:lvl5pPr marL="1543050" indent="-17145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301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6"/>
            <a:ext cx="8514607" cy="507831"/>
          </a:xfrm>
        </p:spPr>
        <p:txBody>
          <a:bodyPr wrap="square" anchor="t">
            <a:spAutoFit/>
          </a:bodyPr>
          <a:lstStyle>
            <a:lvl1pPr algn="ctr">
              <a:defRPr sz="3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7027966" y="4785075"/>
            <a:ext cx="2057400" cy="273844"/>
          </a:xfrm>
        </p:spPr>
        <p:txBody>
          <a:bodyPr/>
          <a:lstStyle>
            <a:lvl1pPr>
              <a:defRPr sz="75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80070" y="0"/>
            <a:ext cx="68792" cy="51435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descr="TVB_Logo_RGB_300_4_Line_Tag.jpg"/>
          <p:cNvPicPr>
            <a:picLocks noChangeAspect="1"/>
          </p:cNvPicPr>
          <p:nvPr userDrawn="1"/>
        </p:nvPicPr>
        <p:blipFill>
          <a:blip r:embed="rId2" cstate="print"/>
          <a:stretch>
            <a:fillRect/>
          </a:stretch>
        </p:blipFill>
        <p:spPr>
          <a:xfrm>
            <a:off x="7648770" y="4767263"/>
            <a:ext cx="1075648" cy="304169"/>
          </a:xfrm>
          <a:prstGeom prst="rect">
            <a:avLst/>
          </a:prstGeom>
        </p:spPr>
      </p:pic>
      <p:sp>
        <p:nvSpPr>
          <p:cNvPr id="14" name="Text Placeholder 13"/>
          <p:cNvSpPr>
            <a:spLocks noGrp="1"/>
          </p:cNvSpPr>
          <p:nvPr>
            <p:ph type="body" sz="quarter" idx="13"/>
          </p:nvPr>
        </p:nvSpPr>
        <p:spPr>
          <a:xfrm>
            <a:off x="314325" y="4758404"/>
            <a:ext cx="6481330" cy="196208"/>
          </a:xfrm>
        </p:spPr>
        <p:txBody>
          <a:bodyPr>
            <a:spAutoFit/>
          </a:bodyPr>
          <a:lstStyle>
            <a:lvl1pPr marL="0" indent="0">
              <a:buNone/>
              <a:defRPr sz="750"/>
            </a:lvl1pPr>
            <a:lvl2pPr marL="342900" indent="0">
              <a:buNone/>
              <a:defRPr sz="750"/>
            </a:lvl2pPr>
            <a:lvl3pPr marL="685800" indent="0">
              <a:buNone/>
              <a:defRPr sz="750"/>
            </a:lvl3pPr>
            <a:lvl4pPr marL="1028700" indent="0">
              <a:buNone/>
              <a:defRPr sz="750"/>
            </a:lvl4pPr>
            <a:lvl5pPr marL="1371600" indent="0">
              <a:buNone/>
              <a:defRPr sz="750"/>
            </a:lvl5pPr>
          </a:lstStyle>
          <a:p>
            <a:pPr lvl="0"/>
            <a:r>
              <a:rPr lang="en-US" dirty="0"/>
              <a:t>Click to edit Master text styles</a:t>
            </a:r>
          </a:p>
        </p:txBody>
      </p:sp>
      <p:sp>
        <p:nvSpPr>
          <p:cNvPr id="5" name="Chart Placeholder 4"/>
          <p:cNvSpPr>
            <a:spLocks noGrp="1"/>
          </p:cNvSpPr>
          <p:nvPr>
            <p:ph type="chart" sz="quarter" idx="14"/>
          </p:nvPr>
        </p:nvSpPr>
        <p:spPr>
          <a:xfrm>
            <a:off x="314325" y="820341"/>
            <a:ext cx="8514978" cy="368022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129443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6"/>
            <a:ext cx="8514607" cy="507831"/>
          </a:xfrm>
        </p:spPr>
        <p:txBody>
          <a:bodyPr wrap="square" anchor="t">
            <a:spAutoFit/>
          </a:bodyPr>
          <a:lstStyle>
            <a:lvl1pPr algn="ctr">
              <a:defRPr sz="3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7027966" y="4785075"/>
            <a:ext cx="2057400" cy="273844"/>
          </a:xfrm>
        </p:spPr>
        <p:txBody>
          <a:bodyPr/>
          <a:lstStyle>
            <a:lvl1pPr>
              <a:defRPr sz="75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80070" y="0"/>
            <a:ext cx="68792" cy="51435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2" name="Picture 11" descr="TVB_Logo_RGB_300_4_Line_Tag.jpg"/>
          <p:cNvPicPr>
            <a:picLocks noChangeAspect="1"/>
          </p:cNvPicPr>
          <p:nvPr userDrawn="1"/>
        </p:nvPicPr>
        <p:blipFill>
          <a:blip r:embed="rId2" cstate="print"/>
          <a:stretch>
            <a:fillRect/>
          </a:stretch>
        </p:blipFill>
        <p:spPr>
          <a:xfrm>
            <a:off x="7648770" y="4767263"/>
            <a:ext cx="1075648" cy="304169"/>
          </a:xfrm>
          <a:prstGeom prst="rect">
            <a:avLst/>
          </a:prstGeom>
        </p:spPr>
      </p:pic>
      <p:sp>
        <p:nvSpPr>
          <p:cNvPr id="14" name="Text Placeholder 13"/>
          <p:cNvSpPr>
            <a:spLocks noGrp="1"/>
          </p:cNvSpPr>
          <p:nvPr>
            <p:ph type="body" sz="quarter" idx="13"/>
          </p:nvPr>
        </p:nvSpPr>
        <p:spPr>
          <a:xfrm>
            <a:off x="314325" y="4758404"/>
            <a:ext cx="6481330" cy="196208"/>
          </a:xfrm>
        </p:spPr>
        <p:txBody>
          <a:bodyPr>
            <a:spAutoFit/>
          </a:bodyPr>
          <a:lstStyle>
            <a:lvl1pPr marL="0" indent="0">
              <a:buNone/>
              <a:defRPr sz="750"/>
            </a:lvl1pPr>
            <a:lvl2pPr marL="342900" indent="0">
              <a:buNone/>
              <a:defRPr sz="750"/>
            </a:lvl2pPr>
            <a:lvl3pPr marL="685800" indent="0">
              <a:buNone/>
              <a:defRPr sz="750"/>
            </a:lvl3pPr>
            <a:lvl4pPr marL="1028700" indent="0">
              <a:buNone/>
              <a:defRPr sz="750"/>
            </a:lvl4pPr>
            <a:lvl5pPr marL="1371600" indent="0">
              <a:buNone/>
              <a:defRPr sz="750"/>
            </a:lvl5pPr>
          </a:lstStyle>
          <a:p>
            <a:pPr lvl="0"/>
            <a:r>
              <a:rPr lang="en-US" dirty="0"/>
              <a:t>Click to edit Master text styles</a:t>
            </a:r>
          </a:p>
        </p:txBody>
      </p:sp>
      <p:sp>
        <p:nvSpPr>
          <p:cNvPr id="4" name="Table Placeholder 3"/>
          <p:cNvSpPr>
            <a:spLocks noGrp="1"/>
          </p:cNvSpPr>
          <p:nvPr>
            <p:ph type="tbl" sz="quarter" idx="14"/>
          </p:nvPr>
        </p:nvSpPr>
        <p:spPr>
          <a:xfrm>
            <a:off x="314325" y="827937"/>
            <a:ext cx="8515350" cy="3642122"/>
          </a:xfrm>
        </p:spPr>
        <p:txBody>
          <a:bodyPr/>
          <a:lstStyle/>
          <a:p>
            <a:endParaRPr lang="en-US" dirty="0"/>
          </a:p>
        </p:txBody>
      </p:sp>
    </p:spTree>
    <p:extLst>
      <p:ext uri="{BB962C8B-B14F-4D97-AF65-F5344CB8AC3E}">
        <p14:creationId xmlns:p14="http://schemas.microsoft.com/office/powerpoint/2010/main" val="38834141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Tree>
    <p:extLst>
      <p:ext uri="{BB962C8B-B14F-4D97-AF65-F5344CB8AC3E}">
        <p14:creationId xmlns:p14="http://schemas.microsoft.com/office/powerpoint/2010/main" val="202239830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7145" y="-4"/>
            <a:ext cx="9151144" cy="4417997"/>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9" name="Rectangle 18"/>
          <p:cNvSpPr/>
          <p:nvPr/>
        </p:nvSpPr>
        <p:spPr>
          <a:xfrm>
            <a:off x="0" y="4417993"/>
            <a:ext cx="9151144" cy="725507"/>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nvGrpSpPr>
          <p:cNvPr id="20" name="Group 19"/>
          <p:cNvGrpSpPr/>
          <p:nvPr/>
        </p:nvGrpSpPr>
        <p:grpSpPr>
          <a:xfrm>
            <a:off x="-7295" y="4417995"/>
            <a:ext cx="9151297" cy="96163"/>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grpSp>
      <p:sp>
        <p:nvSpPr>
          <p:cNvPr id="2" name="Title 1"/>
          <p:cNvSpPr>
            <a:spLocks noGrp="1"/>
          </p:cNvSpPr>
          <p:nvPr>
            <p:ph type="ctrTitle"/>
          </p:nvPr>
        </p:nvSpPr>
        <p:spPr>
          <a:xfrm>
            <a:off x="285750" y="1242225"/>
            <a:ext cx="8569360" cy="663643"/>
          </a:xfrm>
        </p:spPr>
        <p:txBody>
          <a:bodyPr wrap="square" anchor="ctr">
            <a:spAutoFit/>
          </a:bodyPr>
          <a:lstStyle>
            <a:lvl1pPr algn="ctr">
              <a:defRPr sz="4125">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1481" y="4613191"/>
            <a:ext cx="1276769" cy="361664"/>
          </a:xfrm>
          <a:prstGeom prst="rect">
            <a:avLst/>
          </a:prstGeom>
        </p:spPr>
      </p:pic>
    </p:spTree>
    <p:extLst>
      <p:ext uri="{BB962C8B-B14F-4D97-AF65-F5344CB8AC3E}">
        <p14:creationId xmlns:p14="http://schemas.microsoft.com/office/powerpoint/2010/main" val="251262377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9D0B59-6E5A-BD47-8038-7C104747F0E5}"/>
              </a:ext>
            </a:extLst>
          </p:cNvPr>
          <p:cNvPicPr>
            <a:picLocks noChangeAspect="1"/>
          </p:cNvPicPr>
          <p:nvPr userDrawn="1"/>
        </p:nvPicPr>
        <p:blipFill rotWithShape="1">
          <a:blip r:embed="rId2"/>
          <a:srcRect t="-8876" b="24531"/>
          <a:stretch/>
        </p:blipFill>
        <p:spPr>
          <a:xfrm>
            <a:off x="0" y="7760"/>
            <a:ext cx="9144000" cy="5143500"/>
          </a:xfrm>
          <a:prstGeom prst="rect">
            <a:avLst/>
          </a:prstGeom>
        </p:spPr>
      </p:pic>
      <p:sp>
        <p:nvSpPr>
          <p:cNvPr id="6" name="Rectangle 5">
            <a:extLst>
              <a:ext uri="{FF2B5EF4-FFF2-40B4-BE49-F238E27FC236}">
                <a16:creationId xmlns:a16="http://schemas.microsoft.com/office/drawing/2014/main" id="{BDAEF31E-AA78-364C-A8C2-CC7A147B5A46}"/>
              </a:ext>
            </a:extLst>
          </p:cNvPr>
          <p:cNvSpPr/>
          <p:nvPr userDrawn="1"/>
        </p:nvSpPr>
        <p:spPr>
          <a:xfrm>
            <a:off x="0" y="0"/>
            <a:ext cx="9144000" cy="987425"/>
          </a:xfrm>
          <a:prstGeom prst="rect">
            <a:avLst/>
          </a:prstGeom>
          <a:solidFill>
            <a:srgbClr val="1111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Regular"/>
            </a:endParaRPr>
          </a:p>
        </p:txBody>
      </p:sp>
      <p:pic>
        <p:nvPicPr>
          <p:cNvPr id="7" name="Picture 6">
            <a:extLst>
              <a:ext uri="{FF2B5EF4-FFF2-40B4-BE49-F238E27FC236}">
                <a16:creationId xmlns:a16="http://schemas.microsoft.com/office/drawing/2014/main" id="{6AB115EC-6A09-6B40-8A68-D2A5134B6DC1}"/>
              </a:ext>
            </a:extLst>
          </p:cNvPr>
          <p:cNvPicPr>
            <a:picLocks noChangeAspect="1"/>
          </p:cNvPicPr>
          <p:nvPr userDrawn="1"/>
        </p:nvPicPr>
        <p:blipFill>
          <a:blip r:embed="rId3"/>
          <a:stretch>
            <a:fillRect/>
          </a:stretch>
        </p:blipFill>
        <p:spPr>
          <a:xfrm>
            <a:off x="1403354" y="388037"/>
            <a:ext cx="1900754" cy="361682"/>
          </a:xfrm>
          <a:prstGeom prst="rect">
            <a:avLst/>
          </a:prstGeom>
        </p:spPr>
      </p:pic>
      <p:sp>
        <p:nvSpPr>
          <p:cNvPr id="10" name="Text Placeholder 9">
            <a:extLst>
              <a:ext uri="{FF2B5EF4-FFF2-40B4-BE49-F238E27FC236}">
                <a16:creationId xmlns:a16="http://schemas.microsoft.com/office/drawing/2014/main" id="{620131B2-1DFF-1E4E-BE32-189DD10DBFC1}"/>
              </a:ext>
            </a:extLst>
          </p:cNvPr>
          <p:cNvSpPr>
            <a:spLocks noGrp="1"/>
          </p:cNvSpPr>
          <p:nvPr>
            <p:ph type="body" sz="quarter" idx="10" hasCustomPrompt="1"/>
          </p:nvPr>
        </p:nvSpPr>
        <p:spPr>
          <a:xfrm>
            <a:off x="431800" y="2381250"/>
            <a:ext cx="8280400" cy="381000"/>
          </a:xfrm>
          <a:prstGeom prst="rect">
            <a:avLst/>
          </a:prstGeom>
        </p:spPr>
        <p:txBody>
          <a:bodyPr/>
          <a:lstStyle>
            <a:lvl1pPr marL="0" indent="0" algn="ctr">
              <a:lnSpc>
                <a:spcPct val="100000"/>
              </a:lnSpc>
              <a:spcBef>
                <a:spcPts val="600"/>
              </a:spcBef>
              <a:buFontTx/>
              <a:buNone/>
              <a:defRPr sz="2000" cap="all" baseline="0">
                <a:solidFill>
                  <a:schemeClr val="bg1"/>
                </a:solidFill>
              </a:defRPr>
            </a:lvl1pPr>
          </a:lstStyle>
          <a:p>
            <a:pPr lvl="0"/>
            <a:r>
              <a:rPr lang="en-US" dirty="0"/>
              <a:t>BRAND NAME</a:t>
            </a:r>
          </a:p>
        </p:txBody>
      </p:sp>
      <p:sp>
        <p:nvSpPr>
          <p:cNvPr id="11" name="Text Placeholder 9">
            <a:extLst>
              <a:ext uri="{FF2B5EF4-FFF2-40B4-BE49-F238E27FC236}">
                <a16:creationId xmlns:a16="http://schemas.microsoft.com/office/drawing/2014/main" id="{85B378CF-8696-504D-8F1F-1F85239924C3}"/>
              </a:ext>
            </a:extLst>
          </p:cNvPr>
          <p:cNvSpPr>
            <a:spLocks noGrp="1"/>
          </p:cNvSpPr>
          <p:nvPr>
            <p:ph type="body" sz="quarter" idx="11" hasCustomPrompt="1"/>
          </p:nvPr>
        </p:nvSpPr>
        <p:spPr>
          <a:xfrm>
            <a:off x="431800" y="3575755"/>
            <a:ext cx="8280400" cy="381000"/>
          </a:xfrm>
          <a:prstGeom prst="rect">
            <a:avLst/>
          </a:prstGeom>
        </p:spPr>
        <p:txBody>
          <a:bodyPr/>
          <a:lstStyle>
            <a:lvl1pPr marL="0" indent="0" algn="ctr">
              <a:lnSpc>
                <a:spcPct val="100000"/>
              </a:lnSpc>
              <a:spcBef>
                <a:spcPts val="600"/>
              </a:spcBef>
              <a:buFontTx/>
              <a:buNone/>
              <a:defRPr sz="1600" cap="all" baseline="0">
                <a:solidFill>
                  <a:schemeClr val="bg1"/>
                </a:solidFill>
              </a:defRPr>
            </a:lvl1pPr>
          </a:lstStyle>
          <a:p>
            <a:pPr lvl="0"/>
            <a:r>
              <a:rPr lang="en-US" dirty="0"/>
              <a:t>DATE</a:t>
            </a:r>
          </a:p>
        </p:txBody>
      </p:sp>
      <p:pic>
        <p:nvPicPr>
          <p:cNvPr id="3" name="Picture 2">
            <a:extLst>
              <a:ext uri="{FF2B5EF4-FFF2-40B4-BE49-F238E27FC236}">
                <a16:creationId xmlns:a16="http://schemas.microsoft.com/office/drawing/2014/main" id="{3AF04975-ADD6-324C-BF5C-67BDA99D006C}"/>
              </a:ext>
            </a:extLst>
          </p:cNvPr>
          <p:cNvPicPr>
            <a:picLocks noChangeAspect="1"/>
          </p:cNvPicPr>
          <p:nvPr userDrawn="1"/>
        </p:nvPicPr>
        <p:blipFill>
          <a:blip r:embed="rId4"/>
          <a:stretch>
            <a:fillRect/>
          </a:stretch>
        </p:blipFill>
        <p:spPr>
          <a:xfrm>
            <a:off x="6073599" y="441459"/>
            <a:ext cx="1265456" cy="272242"/>
          </a:xfrm>
          <a:prstGeom prst="rect">
            <a:avLst/>
          </a:prstGeom>
        </p:spPr>
      </p:pic>
    </p:spTree>
    <p:extLst>
      <p:ext uri="{BB962C8B-B14F-4D97-AF65-F5344CB8AC3E}">
        <p14:creationId xmlns:p14="http://schemas.microsoft.com/office/powerpoint/2010/main" val="14862623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FEB75173-7C84-8044-9732-2CDF446DF710}"/>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bg1"/>
                </a:solidFill>
                <a:latin typeface="Century Gothic Regular"/>
                <a:ea typeface="Calibri"/>
                <a:cs typeface="Calibri"/>
                <a:sym typeface="Calibri"/>
              </a:rPr>
              <a:t>‹#›</a:t>
            </a:fld>
            <a:r>
              <a:rPr lang="fr-CA" sz="800" b="0" i="0" u="none" dirty="0">
                <a:solidFill>
                  <a:schemeClr val="bg1"/>
                </a:solidFill>
                <a:latin typeface="Century Gothic Regular"/>
                <a:ea typeface="Calibri"/>
                <a:cs typeface="Calibri"/>
                <a:sym typeface="Calibri"/>
              </a:rPr>
              <a:t> </a:t>
            </a:r>
          </a:p>
        </p:txBody>
      </p:sp>
      <p:sp>
        <p:nvSpPr>
          <p:cNvPr id="10" name="Shape 67">
            <a:extLst>
              <a:ext uri="{FF2B5EF4-FFF2-40B4-BE49-F238E27FC236}">
                <a16:creationId xmlns:a16="http://schemas.microsoft.com/office/drawing/2014/main" id="{DE71AEBC-E05F-A047-8B03-A911F69EC5EB}"/>
              </a:ext>
            </a:extLst>
          </p:cNvPr>
          <p:cNvSpPr txBox="1"/>
          <p:nvPr userDrawn="1"/>
        </p:nvSpPr>
        <p:spPr>
          <a:xfrm>
            <a:off x="8269519" y="4776992"/>
            <a:ext cx="543458" cy="273843"/>
          </a:xfrm>
          <a:prstGeom prst="rect">
            <a:avLst/>
          </a:prstGeom>
          <a:solidFill>
            <a:schemeClr val="bg1"/>
          </a:solid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tx1"/>
                </a:solidFill>
                <a:latin typeface="Century Gothic Regular"/>
                <a:ea typeface="Calibri"/>
                <a:cs typeface="Calibri"/>
                <a:sym typeface="Calibri"/>
              </a:rPr>
              <a:t>‹#›</a:t>
            </a:fld>
            <a:r>
              <a:rPr lang="fr-CA" sz="800" b="0" i="0" u="none" dirty="0">
                <a:solidFill>
                  <a:schemeClr val="tx1"/>
                </a:solidFill>
                <a:latin typeface="Century Gothic Regular"/>
                <a:ea typeface="Calibri"/>
                <a:cs typeface="Calibri"/>
                <a:sym typeface="Calibri"/>
              </a:rPr>
              <a:t> </a:t>
            </a:r>
          </a:p>
        </p:txBody>
      </p:sp>
      <p:pic>
        <p:nvPicPr>
          <p:cNvPr id="12" name="Picture 11">
            <a:extLst>
              <a:ext uri="{FF2B5EF4-FFF2-40B4-BE49-F238E27FC236}">
                <a16:creationId xmlns:a16="http://schemas.microsoft.com/office/drawing/2014/main" id="{7E37501F-67B8-3344-8DF7-C723BF5F1D67}"/>
              </a:ext>
            </a:extLst>
          </p:cNvPr>
          <p:cNvPicPr>
            <a:picLocks noChangeAspect="1"/>
          </p:cNvPicPr>
          <p:nvPr userDrawn="1"/>
        </p:nvPicPr>
        <p:blipFill>
          <a:blip r:embed="rId2"/>
          <a:stretch>
            <a:fillRect/>
          </a:stretch>
        </p:blipFill>
        <p:spPr>
          <a:xfrm>
            <a:off x="377901" y="4835297"/>
            <a:ext cx="927721" cy="176530"/>
          </a:xfrm>
          <a:prstGeom prst="rect">
            <a:avLst/>
          </a:prstGeom>
        </p:spPr>
      </p:pic>
      <p:sp>
        <p:nvSpPr>
          <p:cNvPr id="15" name="Title 14">
            <a:extLst>
              <a:ext uri="{FF2B5EF4-FFF2-40B4-BE49-F238E27FC236}">
                <a16:creationId xmlns:a16="http://schemas.microsoft.com/office/drawing/2014/main" id="{5F0B4CA7-AA1D-124A-A99A-7BF776BFED99}"/>
              </a:ext>
            </a:extLst>
          </p:cNvPr>
          <p:cNvSpPr>
            <a:spLocks noGrp="1"/>
          </p:cNvSpPr>
          <p:nvPr>
            <p:ph type="title"/>
          </p:nvPr>
        </p:nvSpPr>
        <p:spPr>
          <a:xfrm>
            <a:off x="431800" y="2407855"/>
            <a:ext cx="8280400" cy="327790"/>
          </a:xfrm>
          <a:prstGeom prst="rect">
            <a:avLst/>
          </a:prstGeom>
        </p:spPr>
        <p:txBody>
          <a:bodyPr/>
          <a:lstStyle>
            <a:lvl1pPr algn="ctr">
              <a:defRPr sz="2000" cap="all" baseline="0"/>
            </a:lvl1pPr>
          </a:lstStyle>
          <a:p>
            <a:endParaRPr lang="en-US" dirty="0"/>
          </a:p>
        </p:txBody>
      </p:sp>
    </p:spTree>
    <p:extLst>
      <p:ext uri="{BB962C8B-B14F-4D97-AF65-F5344CB8AC3E}">
        <p14:creationId xmlns:p14="http://schemas.microsoft.com/office/powerpoint/2010/main" val="2582493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TITLE GREY">
    <p:bg>
      <p:bgPr>
        <a:solidFill>
          <a:srgbClr val="3C3C3A"/>
        </a:solidFill>
        <a:effectLst/>
      </p:bgPr>
    </p:bg>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97AEE061-3BE3-8843-BFEA-3CCDC1A9CEF3}"/>
              </a:ext>
            </a:extLst>
          </p:cNvPr>
          <p:cNvSpPr>
            <a:spLocks noGrp="1"/>
          </p:cNvSpPr>
          <p:nvPr>
            <p:ph type="title"/>
          </p:nvPr>
        </p:nvSpPr>
        <p:spPr>
          <a:xfrm>
            <a:off x="431800" y="231775"/>
            <a:ext cx="8280400" cy="4679950"/>
          </a:xfrm>
          <a:prstGeom prst="rect">
            <a:avLst/>
          </a:prstGeom>
        </p:spPr>
        <p:txBody>
          <a:bodyPr anchor="ctr" anchorCtr="0"/>
          <a:lstStyle>
            <a:lvl1pPr algn="ctr">
              <a:defRPr sz="2000" cap="all" baseline="0">
                <a:solidFill>
                  <a:schemeClr val="bg1"/>
                </a:solidFill>
              </a:defRPr>
            </a:lvl1pPr>
          </a:lstStyle>
          <a:p>
            <a:endParaRPr lang="en-US" dirty="0"/>
          </a:p>
        </p:txBody>
      </p:sp>
      <p:sp>
        <p:nvSpPr>
          <p:cNvPr id="4" name="Shape 67">
            <a:extLst>
              <a:ext uri="{FF2B5EF4-FFF2-40B4-BE49-F238E27FC236}">
                <a16:creationId xmlns:a16="http://schemas.microsoft.com/office/drawing/2014/main" id="{DCBC168D-11B3-4D46-8AB6-C4B7B60090B4}"/>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chemeClr val="bg1"/>
                </a:solidFill>
                <a:latin typeface="Century Gothic Regular"/>
                <a:ea typeface="Calibri"/>
                <a:cs typeface="Calibri"/>
                <a:sym typeface="Calibri"/>
              </a:rPr>
              <a:t>‹#›</a:t>
            </a:fld>
            <a:r>
              <a:rPr lang="fr-CA" sz="800" b="0" i="0" u="none" dirty="0">
                <a:solidFill>
                  <a:schemeClr val="bg1"/>
                </a:solidFill>
                <a:latin typeface="Century Gothic Regular"/>
                <a:ea typeface="Calibri"/>
                <a:cs typeface="Calibri"/>
                <a:sym typeface="Calibri"/>
              </a:rPr>
              <a:t> </a:t>
            </a:r>
          </a:p>
        </p:txBody>
      </p:sp>
      <p:pic>
        <p:nvPicPr>
          <p:cNvPr id="6" name="Picture 5">
            <a:extLst>
              <a:ext uri="{FF2B5EF4-FFF2-40B4-BE49-F238E27FC236}">
                <a16:creationId xmlns:a16="http://schemas.microsoft.com/office/drawing/2014/main" id="{AEF470E6-A983-5343-9BAC-7994D8575178}"/>
              </a:ext>
            </a:extLst>
          </p:cNvPr>
          <p:cNvPicPr>
            <a:picLocks noChangeAspect="1"/>
          </p:cNvPicPr>
          <p:nvPr userDrawn="1"/>
        </p:nvPicPr>
        <p:blipFill>
          <a:blip r:embed="rId2"/>
          <a:stretch>
            <a:fillRect/>
          </a:stretch>
        </p:blipFill>
        <p:spPr>
          <a:xfrm>
            <a:off x="377901" y="4835297"/>
            <a:ext cx="927721" cy="176530"/>
          </a:xfrm>
          <a:prstGeom prst="rect">
            <a:avLst/>
          </a:prstGeom>
        </p:spPr>
      </p:pic>
    </p:spTree>
    <p:extLst>
      <p:ext uri="{BB962C8B-B14F-4D97-AF65-F5344CB8AC3E}">
        <p14:creationId xmlns:p14="http://schemas.microsoft.com/office/powerpoint/2010/main" val="10846915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ENTERED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F1011F-3291-8D46-AF39-BE91297679D5}"/>
              </a:ext>
            </a:extLst>
          </p:cNvPr>
          <p:cNvPicPr>
            <a:picLocks noChangeAspect="1"/>
          </p:cNvPicPr>
          <p:nvPr userDrawn="1"/>
        </p:nvPicPr>
        <p:blipFill rotWithShape="1">
          <a:blip r:embed="rId2"/>
          <a:srcRect l="25644" t="5191" r="7767" b="19898"/>
          <a:stretch/>
        </p:blipFill>
        <p:spPr>
          <a:xfrm>
            <a:off x="-188438" y="-19250"/>
            <a:ext cx="9520876" cy="5355493"/>
          </a:xfrm>
          <a:prstGeom prst="rect">
            <a:avLst/>
          </a:prstGeom>
        </p:spPr>
      </p:pic>
      <p:sp>
        <p:nvSpPr>
          <p:cNvPr id="2" name="Title 1">
            <a:extLst>
              <a:ext uri="{FF2B5EF4-FFF2-40B4-BE49-F238E27FC236}">
                <a16:creationId xmlns:a16="http://schemas.microsoft.com/office/drawing/2014/main" id="{76324836-589E-B540-8C9C-2F62C84843E8}"/>
              </a:ext>
            </a:extLst>
          </p:cNvPr>
          <p:cNvSpPr>
            <a:spLocks noGrp="1"/>
          </p:cNvSpPr>
          <p:nvPr>
            <p:ph type="title" hasCustomPrompt="1"/>
          </p:nvPr>
        </p:nvSpPr>
        <p:spPr>
          <a:xfrm>
            <a:off x="431800" y="231775"/>
            <a:ext cx="8280400" cy="4679949"/>
          </a:xfrm>
          <a:prstGeom prst="rect">
            <a:avLst/>
          </a:prstGeom>
        </p:spPr>
        <p:txBody>
          <a:bodyPr lIns="0" tIns="0" rIns="0" bIns="0" anchor="ctr" anchorCtr="0"/>
          <a:lstStyle>
            <a:lvl1pPr algn="ctr">
              <a:defRPr sz="2400" cap="all" baseline="0">
                <a:solidFill>
                  <a:schemeClr val="bg1"/>
                </a:solidFill>
              </a:defRPr>
            </a:lvl1pPr>
          </a:lstStyle>
          <a:p>
            <a:r>
              <a:rPr lang="en-US" dirty="0"/>
              <a:t>CENTERED TITLE</a:t>
            </a:r>
          </a:p>
        </p:txBody>
      </p:sp>
    </p:spTree>
    <p:extLst>
      <p:ext uri="{BB962C8B-B14F-4D97-AF65-F5344CB8AC3E}">
        <p14:creationId xmlns:p14="http://schemas.microsoft.com/office/powerpoint/2010/main" val="36941066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516475-CD06-6B48-90ED-A4E165F5110D}"/>
              </a:ext>
            </a:extLst>
          </p:cNvPr>
          <p:cNvSpPr>
            <a:spLocks noGrp="1"/>
          </p:cNvSpPr>
          <p:nvPr>
            <p:ph type="body" sz="quarter" idx="11" hasCustomPrompt="1"/>
          </p:nvPr>
        </p:nvSpPr>
        <p:spPr>
          <a:xfrm>
            <a:off x="431800" y="239726"/>
            <a:ext cx="8280400" cy="572400"/>
          </a:xfrm>
          <a:prstGeom prst="rect">
            <a:avLst/>
          </a:prstGeom>
        </p:spPr>
        <p:txBody>
          <a:bodyPr lIns="0" tIns="0" rIns="0" bIns="0"/>
          <a:lstStyle>
            <a:lvl1pPr marL="0" indent="0" algn="ctr">
              <a:buFontTx/>
              <a:buNone/>
              <a:defRPr sz="2600" cap="all" baseline="0">
                <a:solidFill>
                  <a:srgbClr val="FF663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SUMMARY TITLE</a:t>
            </a:r>
          </a:p>
        </p:txBody>
      </p:sp>
      <p:sp>
        <p:nvSpPr>
          <p:cNvPr id="7" name="Text Placeholder 6">
            <a:extLst>
              <a:ext uri="{FF2B5EF4-FFF2-40B4-BE49-F238E27FC236}">
                <a16:creationId xmlns:a16="http://schemas.microsoft.com/office/drawing/2014/main" id="{3C2B8B72-368D-5740-A575-E88093BE3BD4}"/>
              </a:ext>
            </a:extLst>
          </p:cNvPr>
          <p:cNvSpPr>
            <a:spLocks noGrp="1"/>
          </p:cNvSpPr>
          <p:nvPr>
            <p:ph type="body" sz="quarter" idx="12" hasCustomPrompt="1"/>
          </p:nvPr>
        </p:nvSpPr>
        <p:spPr>
          <a:xfrm>
            <a:off x="431800" y="1367623"/>
            <a:ext cx="8280400" cy="3244133"/>
          </a:xfrm>
          <a:prstGeom prst="rect">
            <a:avLst/>
          </a:prstGeom>
        </p:spPr>
        <p:txBody>
          <a:bodyPr lIns="0" tIns="0" rIns="0" bIns="0"/>
          <a:lstStyle>
            <a:lvl1pPr marL="0" indent="0" algn="ctr">
              <a:buFontTx/>
              <a:buNone/>
              <a:defRPr sz="2000" cap="none" baseline="0">
                <a:solidFill>
                  <a:srgbClr val="3C3C3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a:p>
            <a:pPr lvl="0"/>
            <a:r>
              <a:rPr lang="en-US" dirty="0"/>
              <a:t>TITLE 2</a:t>
            </a:r>
          </a:p>
          <a:p>
            <a:pPr lvl="0"/>
            <a:r>
              <a:rPr lang="en-US" dirty="0"/>
              <a:t>TITLE 3</a:t>
            </a:r>
          </a:p>
          <a:p>
            <a:pPr lvl="0"/>
            <a:r>
              <a:rPr lang="en-US" dirty="0"/>
              <a:t>TITLE 4</a:t>
            </a:r>
          </a:p>
        </p:txBody>
      </p:sp>
    </p:spTree>
    <p:extLst>
      <p:ext uri="{BB962C8B-B14F-4D97-AF65-F5344CB8AC3E}">
        <p14:creationId xmlns:p14="http://schemas.microsoft.com/office/powerpoint/2010/main" val="32352252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Tree>
    <p:extLst>
      <p:ext uri="{BB962C8B-B14F-4D97-AF65-F5344CB8AC3E}">
        <p14:creationId xmlns:p14="http://schemas.microsoft.com/office/powerpoint/2010/main" val="25709401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11" name="Text Placeholder 10">
            <a:extLst>
              <a:ext uri="{FF2B5EF4-FFF2-40B4-BE49-F238E27FC236}">
                <a16:creationId xmlns:a16="http://schemas.microsoft.com/office/drawing/2014/main" id="{3C3D454D-7B88-A040-A33A-777A433D3418}"/>
              </a:ext>
            </a:extLst>
          </p:cNvPr>
          <p:cNvSpPr>
            <a:spLocks noGrp="1"/>
          </p:cNvSpPr>
          <p:nvPr>
            <p:ph type="body" sz="quarter" idx="11" hasCustomPrompt="1"/>
          </p:nvPr>
        </p:nvSpPr>
        <p:spPr>
          <a:xfrm>
            <a:off x="442800" y="950913"/>
            <a:ext cx="4129200" cy="3248947"/>
          </a:xfrm>
          <a:prstGeom prst="rect">
            <a:avLst/>
          </a:prstGeom>
        </p:spPr>
        <p:txBody>
          <a:bodyPr lIns="0" tIns="0" rIns="0" bIns="0" anchor="t"/>
          <a:lstStyle>
            <a:lvl1pPr marL="0" indent="0">
              <a:lnSpc>
                <a:spcPct val="100000"/>
              </a:lnSpc>
              <a:spcBef>
                <a:spcPts val="600"/>
              </a:spcBef>
              <a:buFontTx/>
              <a:buNone/>
              <a:defRPr sz="1600" b="0" i="0" cap="all" baseline="0"/>
            </a:lvl1pPr>
            <a:lvl2pPr marL="284400" indent="-284400">
              <a:lnSpc>
                <a:spcPts val="1800"/>
              </a:lnSpc>
              <a:spcBef>
                <a:spcPts val="600"/>
              </a:spcBef>
              <a:buFont typeface="Arial" panose="020B0604020202020204" pitchFamily="34" charset="0"/>
              <a:buChar char="•"/>
              <a:defRPr sz="1200" baseline="0"/>
            </a:lvl2pPr>
            <a:lvl3pPr marL="914400" indent="0">
              <a:buFontTx/>
              <a:buNone/>
              <a:defRPr baseline="0"/>
            </a:lvl3pPr>
            <a:lvl4pPr marL="1371600" indent="0">
              <a:buFontTx/>
              <a:buNone/>
              <a:defRPr baseline="0"/>
            </a:lvl4pPr>
            <a:lvl5pPr marL="1828800" indent="0">
              <a:buFontTx/>
              <a:buNone/>
              <a:defRPr baseline="0"/>
            </a:lvl5pPr>
          </a:lstStyle>
          <a:p>
            <a:pPr lvl="0"/>
            <a:r>
              <a:rPr lang="en-US" dirty="0"/>
              <a:t>Title</a:t>
            </a:r>
          </a:p>
          <a:p>
            <a:pPr lvl="1"/>
            <a:r>
              <a:rPr lang="en-US" dirty="0"/>
              <a:t>Second level</a:t>
            </a:r>
          </a:p>
          <a:p>
            <a:pPr lvl="1"/>
            <a:r>
              <a:rPr lang="en-US" dirty="0"/>
              <a:t>Third</a:t>
            </a:r>
          </a:p>
          <a:p>
            <a:pPr lvl="1"/>
            <a:r>
              <a:rPr lang="en-US" dirty="0"/>
              <a:t>Fourth</a:t>
            </a:r>
          </a:p>
        </p:txBody>
      </p:sp>
      <p:sp>
        <p:nvSpPr>
          <p:cNvPr id="14" name="Picture Placeholder 13">
            <a:extLst>
              <a:ext uri="{FF2B5EF4-FFF2-40B4-BE49-F238E27FC236}">
                <a16:creationId xmlns:a16="http://schemas.microsoft.com/office/drawing/2014/main" id="{2ACB100E-C2A5-3E41-AB26-9F0C17E0FFCE}"/>
              </a:ext>
            </a:extLst>
          </p:cNvPr>
          <p:cNvSpPr>
            <a:spLocks noGrp="1"/>
          </p:cNvSpPr>
          <p:nvPr>
            <p:ph type="pic" sz="quarter" idx="12"/>
          </p:nvPr>
        </p:nvSpPr>
        <p:spPr>
          <a:xfrm>
            <a:off x="4572000" y="950913"/>
            <a:ext cx="4140200" cy="3249612"/>
          </a:xfrm>
          <a:prstGeom prst="rect">
            <a:avLst/>
          </a:prstGeom>
        </p:spPr>
        <p:txBody>
          <a:bodyPr/>
          <a:lstStyle/>
          <a:p>
            <a:endParaRPr lang="en-US" dirty="0"/>
          </a:p>
        </p:txBody>
      </p:sp>
    </p:spTree>
    <p:extLst>
      <p:ext uri="{BB962C8B-B14F-4D97-AF65-F5344CB8AC3E}">
        <p14:creationId xmlns:p14="http://schemas.microsoft.com/office/powerpoint/2010/main" val="9292906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TEXT 2 SID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3E16BD0-D774-8A45-85A5-B061B56B0FCE}"/>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6B96AC94-B06A-4548-9C16-2E30771BB429}"/>
              </a:ext>
            </a:extLst>
          </p:cNvPr>
          <p:cNvSpPr>
            <a:spLocks noGrp="1"/>
          </p:cNvSpPr>
          <p:nvPr>
            <p:ph type="body" sz="quarter" idx="11"/>
          </p:nvPr>
        </p:nvSpPr>
        <p:spPr>
          <a:xfrm>
            <a:off x="431800" y="950913"/>
            <a:ext cx="4140200" cy="3960812"/>
          </a:xfrm>
          <a:prstGeom prst="rect">
            <a:avLst/>
          </a:prstGeom>
        </p:spPr>
        <p:txBody>
          <a:bodyPr/>
          <a:lstStyle>
            <a:lvl1pPr marL="0" indent="0">
              <a:buFontTx/>
              <a:buNone/>
              <a:defRPr sz="1600" b="1" i="0" cap="all" baseline="0">
                <a:solidFill>
                  <a:srgbClr val="3C3C3A"/>
                </a:solidFill>
              </a:defRPr>
            </a:lvl1pPr>
            <a:lvl2pPr marL="284400" indent="-284400">
              <a:lnSpc>
                <a:spcPts val="1800"/>
              </a:lnSpc>
              <a:spcBef>
                <a:spcPts val="600"/>
              </a:spcBef>
              <a:defRPr sz="12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
        <p:nvSpPr>
          <p:cNvPr id="6" name="Text Placeholder 4">
            <a:extLst>
              <a:ext uri="{FF2B5EF4-FFF2-40B4-BE49-F238E27FC236}">
                <a16:creationId xmlns:a16="http://schemas.microsoft.com/office/drawing/2014/main" id="{DC7320CF-2EF7-F04D-96C9-E9EF7949735F}"/>
              </a:ext>
            </a:extLst>
          </p:cNvPr>
          <p:cNvSpPr>
            <a:spLocks noGrp="1"/>
          </p:cNvSpPr>
          <p:nvPr>
            <p:ph type="body" sz="quarter" idx="12"/>
          </p:nvPr>
        </p:nvSpPr>
        <p:spPr>
          <a:xfrm>
            <a:off x="4574430" y="950913"/>
            <a:ext cx="4140200" cy="3960812"/>
          </a:xfrm>
          <a:prstGeom prst="rect">
            <a:avLst/>
          </a:prstGeom>
        </p:spPr>
        <p:txBody>
          <a:bodyPr/>
          <a:lstStyle>
            <a:lvl1pPr marL="0" indent="0">
              <a:buFontTx/>
              <a:buNone/>
              <a:defRPr sz="1600" b="1" i="0" cap="all" baseline="0">
                <a:solidFill>
                  <a:srgbClr val="3C3C3A"/>
                </a:solidFill>
              </a:defRPr>
            </a:lvl1pPr>
            <a:lvl2pPr marL="284400" indent="-284400">
              <a:lnSpc>
                <a:spcPts val="1800"/>
              </a:lnSpc>
              <a:spcBef>
                <a:spcPts val="600"/>
              </a:spcBef>
              <a:defRPr sz="12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40763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0C84BC-C90F-DB46-8DCF-76A4DE59E54E}"/>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6" name="Text Placeholder 5">
            <a:extLst>
              <a:ext uri="{FF2B5EF4-FFF2-40B4-BE49-F238E27FC236}">
                <a16:creationId xmlns:a16="http://schemas.microsoft.com/office/drawing/2014/main" id="{1784FD98-B23B-5B40-873B-F291E800C742}"/>
              </a:ext>
            </a:extLst>
          </p:cNvPr>
          <p:cNvSpPr>
            <a:spLocks noGrp="1"/>
          </p:cNvSpPr>
          <p:nvPr>
            <p:ph type="body" sz="quarter" idx="11" hasCustomPrompt="1"/>
          </p:nvPr>
        </p:nvSpPr>
        <p:spPr>
          <a:xfrm>
            <a:off x="431800" y="950913"/>
            <a:ext cx="8280400" cy="1620837"/>
          </a:xfrm>
          <a:prstGeom prst="rect">
            <a:avLst/>
          </a:prstGeom>
        </p:spPr>
        <p:txBody>
          <a:bodyPr lIns="0" tIns="0" rIns="0" bIns="0"/>
          <a:lstStyle>
            <a:lvl1pPr>
              <a:defRPr sz="1200" baseline="0">
                <a:solidFill>
                  <a:srgbClr val="3C3C3A"/>
                </a:solidFill>
              </a:defRPr>
            </a:lvl1pPr>
            <a:lvl2pPr>
              <a:defRPr>
                <a:solidFill>
                  <a:srgbClr val="3C3C3A"/>
                </a:solidFill>
              </a:defRPr>
            </a:lvl2pPr>
            <a:lvl3pPr>
              <a:defRPr>
                <a:solidFill>
                  <a:srgbClr val="3C3C3A"/>
                </a:solidFill>
              </a:defRPr>
            </a:lvl3pPr>
            <a:lvl4pPr>
              <a:defRPr>
                <a:solidFill>
                  <a:srgbClr val="3C3C3A"/>
                </a:solidFill>
              </a:defRPr>
            </a:lvl4pPr>
            <a:lvl5pPr>
              <a:defRPr>
                <a:solidFill>
                  <a:srgbClr val="3C3C3A"/>
                </a:solidFill>
              </a:defRPr>
            </a:lvl5pPr>
          </a:lstStyle>
          <a:p>
            <a:pPr marL="285750" indent="-285750"/>
            <a:r>
              <a:rPr lang="en-US" sz="1200" dirty="0">
                <a:solidFill>
                  <a:srgbClr val="3C3C3A"/>
                </a:solidFill>
                <a:latin typeface="Century Gothic" panose="020B0502020202020204" pitchFamily="34" charset="0"/>
              </a:rPr>
              <a:t>Line 1 </a:t>
            </a:r>
          </a:p>
          <a:p>
            <a:pPr marL="285750" indent="-285750"/>
            <a:r>
              <a:rPr lang="en-US" sz="1200" dirty="0">
                <a:solidFill>
                  <a:srgbClr val="3C3C3A"/>
                </a:solidFill>
                <a:latin typeface="Century Gothic" panose="020B0502020202020204" pitchFamily="34" charset="0"/>
              </a:rPr>
              <a:t>Line 2</a:t>
            </a:r>
            <a:endParaRPr lang="en" sz="1200" dirty="0">
              <a:solidFill>
                <a:srgbClr val="3C3C3A"/>
              </a:solidFill>
              <a:latin typeface="Century Gothic" panose="020B0502020202020204" pitchFamily="34" charset="0"/>
            </a:endParaRPr>
          </a:p>
        </p:txBody>
      </p:sp>
    </p:spTree>
    <p:extLst>
      <p:ext uri="{BB962C8B-B14F-4D97-AF65-F5344CB8AC3E}">
        <p14:creationId xmlns:p14="http://schemas.microsoft.com/office/powerpoint/2010/main" val="407723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PICTUR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881D3B-964C-E343-8839-12FABB67DAA3}"/>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11" name="Text Placeholder 10">
            <a:extLst>
              <a:ext uri="{FF2B5EF4-FFF2-40B4-BE49-F238E27FC236}">
                <a16:creationId xmlns:a16="http://schemas.microsoft.com/office/drawing/2014/main" id="{3C3D454D-7B88-A040-A33A-777A433D3418}"/>
              </a:ext>
            </a:extLst>
          </p:cNvPr>
          <p:cNvSpPr>
            <a:spLocks noGrp="1"/>
          </p:cNvSpPr>
          <p:nvPr>
            <p:ph type="body" sz="quarter" idx="11" hasCustomPrompt="1"/>
          </p:nvPr>
        </p:nvSpPr>
        <p:spPr>
          <a:xfrm>
            <a:off x="442800" y="950913"/>
            <a:ext cx="4129200" cy="3248947"/>
          </a:xfrm>
          <a:prstGeom prst="rect">
            <a:avLst/>
          </a:prstGeom>
        </p:spPr>
        <p:txBody>
          <a:bodyPr lIns="0" tIns="0" rIns="0" bIns="0" anchor="t"/>
          <a:lstStyle>
            <a:lvl1pPr marL="0" indent="0">
              <a:lnSpc>
                <a:spcPct val="100000"/>
              </a:lnSpc>
              <a:spcBef>
                <a:spcPts val="600"/>
              </a:spcBef>
              <a:buFontTx/>
              <a:buNone/>
              <a:defRPr sz="1600" b="0" i="0" cap="all" baseline="0"/>
            </a:lvl1pPr>
            <a:lvl2pPr marL="284400" indent="-284400">
              <a:lnSpc>
                <a:spcPts val="1800"/>
              </a:lnSpc>
              <a:spcBef>
                <a:spcPts val="600"/>
              </a:spcBef>
              <a:buFont typeface="Arial" panose="020B0604020202020204" pitchFamily="34" charset="0"/>
              <a:buChar char="•"/>
              <a:defRPr sz="1200" baseline="0"/>
            </a:lvl2pPr>
            <a:lvl3pPr marL="914400" indent="0">
              <a:buFontTx/>
              <a:buNone/>
              <a:defRPr baseline="0"/>
            </a:lvl3pPr>
            <a:lvl4pPr marL="1371600" indent="0">
              <a:buFontTx/>
              <a:buNone/>
              <a:defRPr baseline="0"/>
            </a:lvl4pPr>
            <a:lvl5pPr marL="1828800" indent="0">
              <a:buFontTx/>
              <a:buNone/>
              <a:defRPr baseline="0"/>
            </a:lvl5pPr>
          </a:lstStyle>
          <a:p>
            <a:pPr lvl="0"/>
            <a:r>
              <a:rPr lang="en-US" dirty="0"/>
              <a:t>Title</a:t>
            </a:r>
          </a:p>
          <a:p>
            <a:pPr lvl="1"/>
            <a:r>
              <a:rPr lang="en-US" dirty="0"/>
              <a:t>Second level</a:t>
            </a:r>
          </a:p>
          <a:p>
            <a:pPr lvl="1"/>
            <a:r>
              <a:rPr lang="en-US" dirty="0"/>
              <a:t>Third</a:t>
            </a:r>
          </a:p>
          <a:p>
            <a:pPr lvl="1"/>
            <a:r>
              <a:rPr lang="en-US" dirty="0"/>
              <a:t>Fourth</a:t>
            </a:r>
          </a:p>
        </p:txBody>
      </p:sp>
      <p:sp>
        <p:nvSpPr>
          <p:cNvPr id="14" name="Picture Placeholder 13">
            <a:extLst>
              <a:ext uri="{FF2B5EF4-FFF2-40B4-BE49-F238E27FC236}">
                <a16:creationId xmlns:a16="http://schemas.microsoft.com/office/drawing/2014/main" id="{2ACB100E-C2A5-3E41-AB26-9F0C17E0FFCE}"/>
              </a:ext>
            </a:extLst>
          </p:cNvPr>
          <p:cNvSpPr>
            <a:spLocks noGrp="1"/>
          </p:cNvSpPr>
          <p:nvPr>
            <p:ph type="pic" sz="quarter" idx="12"/>
          </p:nvPr>
        </p:nvSpPr>
        <p:spPr>
          <a:xfrm>
            <a:off x="4572000" y="950913"/>
            <a:ext cx="4140200" cy="3249612"/>
          </a:xfrm>
          <a:prstGeom prst="rect">
            <a:avLst/>
          </a:prstGeom>
        </p:spPr>
        <p:txBody>
          <a:bodyPr/>
          <a:lstStyle/>
          <a:p>
            <a:endParaRPr lang="en-US" dirty="0"/>
          </a:p>
        </p:txBody>
      </p:sp>
    </p:spTree>
    <p:extLst>
      <p:ext uri="{BB962C8B-B14F-4D97-AF65-F5344CB8AC3E}">
        <p14:creationId xmlns:p14="http://schemas.microsoft.com/office/powerpoint/2010/main" val="93361445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146">
          <p15:clr>
            <a:srgbClr val="FBAE40"/>
          </p15:clr>
        </p15:guide>
        <p15:guide id="6" orient="horz" pos="3094">
          <p15:clr>
            <a:srgbClr val="FBAE40"/>
          </p15:clr>
        </p15:guide>
        <p15:guide id="7" orient="horz" pos="59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F1DF00B-6D06-704D-A295-FD936813EEFF}"/>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561DE9CF-6FE2-6C47-91A3-C5F437E46C34}"/>
              </a:ext>
            </a:extLst>
          </p:cNvPr>
          <p:cNvSpPr>
            <a:spLocks noGrp="1"/>
          </p:cNvSpPr>
          <p:nvPr>
            <p:ph type="body" sz="quarter" idx="11" hasCustomPrompt="1"/>
          </p:nvPr>
        </p:nvSpPr>
        <p:spPr>
          <a:xfrm>
            <a:off x="431801" y="950913"/>
            <a:ext cx="8280400" cy="297442"/>
          </a:xfrm>
          <a:prstGeom prst="rect">
            <a:avLst/>
          </a:prstGeom>
        </p:spPr>
        <p:txBody>
          <a:bodyPr lIns="0" tIns="0" rIns="0" bIns="0"/>
          <a:lstStyle>
            <a:lvl1pPr marL="284400" indent="-284400" algn="l">
              <a:lnSpc>
                <a:spcPct val="100000"/>
              </a:lnSpc>
              <a:spcBef>
                <a:spcPts val="600"/>
              </a:spcBef>
              <a:buNone/>
              <a:defRPr sz="1600" b="1" i="1" baseline="0">
                <a:solidFill>
                  <a:srgbClr val="3C3C3A"/>
                </a:solidFill>
              </a:defRPr>
            </a:lvl1pPr>
          </a:lstStyle>
          <a:p>
            <a:pPr lvl="0"/>
            <a:r>
              <a:rPr lang="en-US" dirty="0"/>
              <a:t>Quote</a:t>
            </a:r>
          </a:p>
        </p:txBody>
      </p:sp>
      <p:sp>
        <p:nvSpPr>
          <p:cNvPr id="7" name="Text Placeholder 6">
            <a:extLst>
              <a:ext uri="{FF2B5EF4-FFF2-40B4-BE49-F238E27FC236}">
                <a16:creationId xmlns:a16="http://schemas.microsoft.com/office/drawing/2014/main" id="{5369D41B-B118-BD47-8695-54FDBDF88EAC}"/>
              </a:ext>
            </a:extLst>
          </p:cNvPr>
          <p:cNvSpPr>
            <a:spLocks noGrp="1"/>
          </p:cNvSpPr>
          <p:nvPr>
            <p:ph type="body" sz="quarter" idx="12"/>
          </p:nvPr>
        </p:nvSpPr>
        <p:spPr>
          <a:xfrm>
            <a:off x="442801" y="1335819"/>
            <a:ext cx="8269400" cy="1235931"/>
          </a:xfrm>
          <a:prstGeom prst="rect">
            <a:avLst/>
          </a:prstGeom>
        </p:spPr>
        <p:txBody>
          <a:bodyPr lIns="0" tIns="0" rIns="0" bIns="0"/>
          <a:lstStyle>
            <a:lvl1pPr marL="0" indent="0">
              <a:lnSpc>
                <a:spcPts val="2200"/>
              </a:lnSpc>
              <a:buFontTx/>
              <a:buNone/>
              <a:defRPr sz="1600" cap="none" baseline="0">
                <a:solidFill>
                  <a:srgbClr val="3C3C3A"/>
                </a:solidFill>
              </a:defRPr>
            </a:lvl1pPr>
          </a:lstStyle>
          <a:p>
            <a:pPr lvl="0"/>
            <a:r>
              <a:rPr lang="en-US" dirty="0"/>
              <a:t>Edit Master text styles</a:t>
            </a:r>
          </a:p>
        </p:txBody>
      </p:sp>
      <p:sp>
        <p:nvSpPr>
          <p:cNvPr id="8" name="Text Placeholder 6">
            <a:extLst>
              <a:ext uri="{FF2B5EF4-FFF2-40B4-BE49-F238E27FC236}">
                <a16:creationId xmlns:a16="http://schemas.microsoft.com/office/drawing/2014/main" id="{082CE734-41BD-6645-A857-BB93FF209117}"/>
              </a:ext>
            </a:extLst>
          </p:cNvPr>
          <p:cNvSpPr>
            <a:spLocks noGrp="1"/>
          </p:cNvSpPr>
          <p:nvPr>
            <p:ph type="body" sz="quarter" idx="13"/>
          </p:nvPr>
        </p:nvSpPr>
        <p:spPr>
          <a:xfrm>
            <a:off x="431801" y="2651194"/>
            <a:ext cx="8280400" cy="2040076"/>
          </a:xfrm>
          <a:prstGeom prst="rect">
            <a:avLst/>
          </a:prstGeom>
        </p:spPr>
        <p:txBody>
          <a:bodyPr lIns="0" tIns="0" rIns="0" bIns="0"/>
          <a:lstStyle>
            <a:lvl1pPr marL="0" indent="0">
              <a:lnSpc>
                <a:spcPts val="1800"/>
              </a:lnSpc>
              <a:buFontTx/>
              <a:buNone/>
              <a:defRPr sz="1200" cap="none" baseline="0">
                <a:solidFill>
                  <a:srgbClr val="3C3C3A"/>
                </a:solidFill>
              </a:defRPr>
            </a:lvl1pPr>
          </a:lstStyle>
          <a:p>
            <a:pPr lvl="0"/>
            <a:r>
              <a:rPr lang="en-US" dirty="0"/>
              <a:t>Edit Master text styles</a:t>
            </a:r>
          </a:p>
        </p:txBody>
      </p:sp>
    </p:spTree>
    <p:extLst>
      <p:ext uri="{BB962C8B-B14F-4D97-AF65-F5344CB8AC3E}">
        <p14:creationId xmlns:p14="http://schemas.microsoft.com/office/powerpoint/2010/main" val="10850065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199" y="469870"/>
            <a:ext cx="7162616" cy="857250"/>
          </a:xfrm>
        </p:spPr>
        <p:txBody>
          <a:bodyPr tIns="0">
            <a:noAutofit/>
          </a:bodyPr>
          <a:lstStyle>
            <a:lvl1pPr algn="l">
              <a:lnSpc>
                <a:spcPct val="80000"/>
              </a:lnSpc>
              <a:defRPr sz="3200" b="1">
                <a:solidFill>
                  <a:schemeClr val="tx1"/>
                </a:solidFill>
              </a:defRPr>
            </a:lvl1pPr>
          </a:lstStyle>
          <a:p>
            <a:r>
              <a:rPr lang="en-US" dirty="0"/>
              <a:t>CLICK TO EDIT MASTER TITLE STYLE</a:t>
            </a:r>
          </a:p>
        </p:txBody>
      </p:sp>
      <p:sp>
        <p:nvSpPr>
          <p:cNvPr id="11" name="Text Placeholder 10"/>
          <p:cNvSpPr>
            <a:spLocks noGrp="1"/>
          </p:cNvSpPr>
          <p:nvPr>
            <p:ph type="body" sz="quarter" idx="13"/>
          </p:nvPr>
        </p:nvSpPr>
        <p:spPr>
          <a:xfrm>
            <a:off x="457200" y="1327120"/>
            <a:ext cx="7162800" cy="271303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1072749" y="4772726"/>
            <a:ext cx="2973722" cy="171809"/>
          </a:xfrm>
          <a:prstGeom prst="rect">
            <a:avLst/>
          </a:prstGeom>
        </p:spPr>
        <p:txBody>
          <a:bodyPr vert="horz" wrap="square" lIns="91440" tIns="45720" rIns="91440" bIns="45720" rtlCol="0" anchor="t">
            <a:noAutofit/>
          </a:bodyPr>
          <a:lstStyle/>
          <a:p>
            <a:endParaRPr lang="en-US" sz="1800" b="0" dirty="0">
              <a:solidFill>
                <a:srgbClr val="000000"/>
              </a:solidFill>
              <a:latin typeface="+mn-lt"/>
            </a:endParaRPr>
          </a:p>
        </p:txBody>
      </p:sp>
    </p:spTree>
    <p:extLst>
      <p:ext uri="{BB962C8B-B14F-4D97-AF65-F5344CB8AC3E}">
        <p14:creationId xmlns:p14="http://schemas.microsoft.com/office/powerpoint/2010/main" val="10668988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Main Content">
    <p:spTree>
      <p:nvGrpSpPr>
        <p:cNvPr id="1" name="Shape 63"/>
        <p:cNvGrpSpPr/>
        <p:nvPr/>
      </p:nvGrpSpPr>
      <p:grpSpPr>
        <a:xfrm>
          <a:off x="0" y="0"/>
          <a:ext cx="0" cy="0"/>
          <a:chOff x="0" y="0"/>
          <a:chExt cx="0" cy="0"/>
        </a:xfrm>
      </p:grpSpPr>
      <p:sp>
        <p:nvSpPr>
          <p:cNvPr id="67" name="Shape 67"/>
          <p:cNvSpPr txBox="1"/>
          <p:nvPr/>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dirty="0">
                <a:solidFill>
                  <a:srgbClr val="3C3C3A"/>
                </a:solidFill>
                <a:latin typeface="Century Gothic Regular"/>
                <a:ea typeface="Calibri"/>
                <a:cs typeface="Calibri"/>
                <a:sym typeface="Calibri"/>
              </a:rPr>
              <a:t> </a:t>
            </a:r>
          </a:p>
        </p:txBody>
      </p:sp>
    </p:spTree>
    <p:extLst>
      <p:ext uri="{BB962C8B-B14F-4D97-AF65-F5344CB8AC3E}">
        <p14:creationId xmlns:p14="http://schemas.microsoft.com/office/powerpoint/2010/main" val="10581688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72">
          <p15:clr>
            <a:srgbClr val="FBAE40"/>
          </p15:clr>
        </p15:guide>
        <p15:guide id="4" pos="5488">
          <p15:clr>
            <a:srgbClr val="FBAE40"/>
          </p15:clr>
        </p15:guide>
        <p15:guide id="5" orient="horz" pos="2981">
          <p15:clr>
            <a:srgbClr val="FBAE40"/>
          </p15:clr>
        </p15:guide>
        <p15:guide id="6" orient="horz" pos="1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TEXT 2 SID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3E16BD0-D774-8A45-85A5-B061B56B0FCE}"/>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5" name="Text Placeholder 4">
            <a:extLst>
              <a:ext uri="{FF2B5EF4-FFF2-40B4-BE49-F238E27FC236}">
                <a16:creationId xmlns:a16="http://schemas.microsoft.com/office/drawing/2014/main" id="{6B96AC94-B06A-4548-9C16-2E30771BB429}"/>
              </a:ext>
            </a:extLst>
          </p:cNvPr>
          <p:cNvSpPr>
            <a:spLocks noGrp="1"/>
          </p:cNvSpPr>
          <p:nvPr>
            <p:ph type="body" sz="quarter" idx="11"/>
          </p:nvPr>
        </p:nvSpPr>
        <p:spPr>
          <a:xfrm>
            <a:off x="431800" y="950913"/>
            <a:ext cx="4140200" cy="3960812"/>
          </a:xfrm>
          <a:prstGeom prst="rect">
            <a:avLst/>
          </a:prstGeom>
        </p:spPr>
        <p:txBody>
          <a:bodyPr/>
          <a:lstStyle>
            <a:lvl1pPr marL="0" indent="0">
              <a:buFontTx/>
              <a:buNone/>
              <a:defRPr sz="1600" b="1" i="0" cap="all" baseline="0">
                <a:solidFill>
                  <a:srgbClr val="3C3C3A"/>
                </a:solidFill>
              </a:defRPr>
            </a:lvl1pPr>
            <a:lvl2pPr marL="284400" indent="-284400">
              <a:lnSpc>
                <a:spcPts val="1800"/>
              </a:lnSpc>
              <a:spcBef>
                <a:spcPts val="600"/>
              </a:spcBef>
              <a:defRPr sz="12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
        <p:nvSpPr>
          <p:cNvPr id="6" name="Text Placeholder 4">
            <a:extLst>
              <a:ext uri="{FF2B5EF4-FFF2-40B4-BE49-F238E27FC236}">
                <a16:creationId xmlns:a16="http://schemas.microsoft.com/office/drawing/2014/main" id="{DC7320CF-2EF7-F04D-96C9-E9EF7949735F}"/>
              </a:ext>
            </a:extLst>
          </p:cNvPr>
          <p:cNvSpPr>
            <a:spLocks noGrp="1"/>
          </p:cNvSpPr>
          <p:nvPr>
            <p:ph type="body" sz="quarter" idx="12"/>
          </p:nvPr>
        </p:nvSpPr>
        <p:spPr>
          <a:xfrm>
            <a:off x="4574430" y="950913"/>
            <a:ext cx="4140200" cy="3960812"/>
          </a:xfrm>
          <a:prstGeom prst="rect">
            <a:avLst/>
          </a:prstGeom>
        </p:spPr>
        <p:txBody>
          <a:bodyPr/>
          <a:lstStyle>
            <a:lvl1pPr marL="0" indent="0">
              <a:buFontTx/>
              <a:buNone/>
              <a:defRPr sz="1600" b="1" i="0" cap="all" baseline="0">
                <a:solidFill>
                  <a:srgbClr val="3C3C3A"/>
                </a:solidFill>
              </a:defRPr>
            </a:lvl1pPr>
            <a:lvl2pPr marL="284400" indent="-284400">
              <a:lnSpc>
                <a:spcPts val="1800"/>
              </a:lnSpc>
              <a:spcBef>
                <a:spcPts val="600"/>
              </a:spcBef>
              <a:defRPr sz="1200" baseline="0">
                <a:solidFill>
                  <a:srgbClr val="3C3C3A"/>
                </a:solidFill>
              </a:defRPr>
            </a:lvl2pPr>
            <a:lvl3pPr>
              <a:defRPr baseline="0">
                <a:solidFill>
                  <a:srgbClr val="3C3C3A"/>
                </a:solidFill>
              </a:defRPr>
            </a:lvl3pPr>
            <a:lvl4pPr>
              <a:defRPr baseline="0">
                <a:solidFill>
                  <a:srgbClr val="3C3C3A"/>
                </a:solidFill>
              </a:defRPr>
            </a:lvl4pPr>
            <a:lvl5pPr>
              <a:defRPr baseline="0">
                <a:solidFill>
                  <a:srgbClr val="3C3C3A"/>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05384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BULLET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0C84BC-C90F-DB46-8DCF-76A4DE59E54E}"/>
              </a:ext>
            </a:extLst>
          </p:cNvPr>
          <p:cNvSpPr>
            <a:spLocks noGrp="1"/>
          </p:cNvSpPr>
          <p:nvPr>
            <p:ph type="body" sz="quarter" idx="10" hasCustomPrompt="1"/>
          </p:nvPr>
        </p:nvSpPr>
        <p:spPr>
          <a:xfrm>
            <a:off x="442800" y="237600"/>
            <a:ext cx="8269400" cy="410986"/>
          </a:xfrm>
          <a:prstGeom prst="rect">
            <a:avLst/>
          </a:prstGeom>
        </p:spPr>
        <p:txBody>
          <a:bodyPr lIns="0" tIns="0" rIns="0" bIns="0"/>
          <a:lstStyle>
            <a:lvl1pPr marL="0" indent="0" algn="ctr">
              <a:buFontTx/>
              <a:buNone/>
              <a:defRPr sz="2600" cap="all" baseline="0">
                <a:solidFill>
                  <a:srgbClr val="3C3C3A"/>
                </a:solidFill>
              </a:defRPr>
            </a:lvl1pPr>
            <a:lvl2pPr marL="457200" indent="0" algn="ctr">
              <a:buFontTx/>
              <a:buNone/>
              <a:defRPr cap="all" baseline="0"/>
            </a:lvl2pPr>
            <a:lvl3pPr marL="914400" indent="0" algn="ctr">
              <a:buFontTx/>
              <a:buNone/>
              <a:defRPr cap="all" baseline="0"/>
            </a:lvl3pPr>
            <a:lvl4pPr marL="1371600" indent="0" algn="ctr">
              <a:buFontTx/>
              <a:buNone/>
              <a:defRPr cap="all" baseline="0"/>
            </a:lvl4pPr>
            <a:lvl5pPr marL="1828800" indent="0" algn="ctr">
              <a:buFontTx/>
              <a:buNone/>
              <a:defRPr cap="all" baseline="0"/>
            </a:lvl5pPr>
          </a:lstStyle>
          <a:p>
            <a:pPr lvl="0"/>
            <a:r>
              <a:rPr lang="en-US" dirty="0"/>
              <a:t>PAGE TITLE</a:t>
            </a:r>
          </a:p>
        </p:txBody>
      </p:sp>
      <p:sp>
        <p:nvSpPr>
          <p:cNvPr id="6" name="Text Placeholder 5">
            <a:extLst>
              <a:ext uri="{FF2B5EF4-FFF2-40B4-BE49-F238E27FC236}">
                <a16:creationId xmlns:a16="http://schemas.microsoft.com/office/drawing/2014/main" id="{1784FD98-B23B-5B40-873B-F291E800C742}"/>
              </a:ext>
            </a:extLst>
          </p:cNvPr>
          <p:cNvSpPr>
            <a:spLocks noGrp="1"/>
          </p:cNvSpPr>
          <p:nvPr>
            <p:ph type="body" sz="quarter" idx="11" hasCustomPrompt="1"/>
          </p:nvPr>
        </p:nvSpPr>
        <p:spPr>
          <a:xfrm>
            <a:off x="431800" y="950913"/>
            <a:ext cx="8280400" cy="1620837"/>
          </a:xfrm>
          <a:prstGeom prst="rect">
            <a:avLst/>
          </a:prstGeom>
        </p:spPr>
        <p:txBody>
          <a:bodyPr lIns="0" tIns="0" rIns="0" bIns="0"/>
          <a:lstStyle>
            <a:lvl1pPr>
              <a:defRPr sz="1200" baseline="0">
                <a:solidFill>
                  <a:srgbClr val="3C3C3A"/>
                </a:solidFill>
              </a:defRPr>
            </a:lvl1pPr>
            <a:lvl2pPr>
              <a:defRPr>
                <a:solidFill>
                  <a:srgbClr val="3C3C3A"/>
                </a:solidFill>
              </a:defRPr>
            </a:lvl2pPr>
            <a:lvl3pPr>
              <a:defRPr>
                <a:solidFill>
                  <a:srgbClr val="3C3C3A"/>
                </a:solidFill>
              </a:defRPr>
            </a:lvl3pPr>
            <a:lvl4pPr>
              <a:defRPr>
                <a:solidFill>
                  <a:srgbClr val="3C3C3A"/>
                </a:solidFill>
              </a:defRPr>
            </a:lvl4pPr>
            <a:lvl5pPr>
              <a:defRPr>
                <a:solidFill>
                  <a:srgbClr val="3C3C3A"/>
                </a:solidFill>
              </a:defRPr>
            </a:lvl5pPr>
          </a:lstStyle>
          <a:p>
            <a:pPr marL="285750" indent="-285750"/>
            <a:r>
              <a:rPr lang="en-US" sz="1200" dirty="0">
                <a:solidFill>
                  <a:srgbClr val="3C3C3A"/>
                </a:solidFill>
                <a:latin typeface="Century Gothic" panose="020B0502020202020204" pitchFamily="34" charset="0"/>
              </a:rPr>
              <a:t>Line 1 </a:t>
            </a:r>
          </a:p>
          <a:p>
            <a:pPr marL="285750" indent="-285750"/>
            <a:r>
              <a:rPr lang="en-US" sz="1200" dirty="0">
                <a:solidFill>
                  <a:srgbClr val="3C3C3A"/>
                </a:solidFill>
                <a:latin typeface="Century Gothic" panose="020B0502020202020204" pitchFamily="34" charset="0"/>
              </a:rPr>
              <a:t>Line 2</a:t>
            </a:r>
            <a:endParaRPr lang="en" sz="1200" dirty="0">
              <a:solidFill>
                <a:srgbClr val="3C3C3A"/>
              </a:solidFill>
              <a:latin typeface="Century Gothic" panose="020B0502020202020204" pitchFamily="34" charset="0"/>
            </a:endParaRPr>
          </a:p>
        </p:txBody>
      </p:sp>
    </p:spTree>
    <p:extLst>
      <p:ext uri="{BB962C8B-B14F-4D97-AF65-F5344CB8AC3E}">
        <p14:creationId xmlns:p14="http://schemas.microsoft.com/office/powerpoint/2010/main" val="23334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6.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D37A9C-3157-9C4B-A0C1-C2D0F899D0C4}" type="slidenum">
              <a:rPr lang="en-US" smtClean="0"/>
              <a:t>‹#›</a:t>
            </a:fld>
            <a:endParaRPr lang="en-US"/>
          </a:p>
        </p:txBody>
      </p:sp>
    </p:spTree>
    <p:extLst>
      <p:ext uri="{BB962C8B-B14F-4D97-AF65-F5344CB8AC3E}">
        <p14:creationId xmlns:p14="http://schemas.microsoft.com/office/powerpoint/2010/main" val="36838816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78" r:id="rId14"/>
    <p:sldLayoutId id="2147483701" r:id="rId15"/>
    <p:sldLayoutId id="2147483702" r:id="rId16"/>
    <p:sldLayoutId id="2147483649" r:id="rId17"/>
    <p:sldLayoutId id="2147483650" r:id="rId18"/>
    <p:sldLayoutId id="2147483661" r:id="rId19"/>
    <p:sldLayoutId id="2147483660" r:id="rId20"/>
    <p:sldLayoutId id="2147483651" r:id="rId21"/>
    <p:sldLayoutId id="2147483655" r:id="rId22"/>
    <p:sldLayoutId id="2147483662" r:id="rId23"/>
    <p:sldLayoutId id="2147483665" r:id="rId24"/>
    <p:sldLayoutId id="2147483666" r:id="rId2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14C335FA-79F0-7A47-8BFA-797806C645AC}"/>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a:solidFill>
                  <a:srgbClr val="3C3C3A"/>
                </a:solidFill>
                <a:latin typeface="Century Gothic Regular"/>
                <a:ea typeface="Calibri"/>
                <a:cs typeface="Calibri"/>
                <a:sym typeface="Calibri"/>
              </a:rPr>
              <a:t> </a:t>
            </a:r>
          </a:p>
        </p:txBody>
      </p:sp>
      <p:sp>
        <p:nvSpPr>
          <p:cNvPr id="8" name="Shape 67">
            <a:extLst>
              <a:ext uri="{FF2B5EF4-FFF2-40B4-BE49-F238E27FC236}">
                <a16:creationId xmlns:a16="http://schemas.microsoft.com/office/drawing/2014/main" id="{497D876C-266B-5C40-8CC7-E28856EC7086}"/>
              </a:ext>
            </a:extLst>
          </p:cNvPr>
          <p:cNvSpPr txBox="1"/>
          <p:nvPr userDrawn="1"/>
        </p:nvSpPr>
        <p:spPr>
          <a:xfrm>
            <a:off x="1434344" y="4786641"/>
            <a:ext cx="2807804" cy="273843"/>
          </a:xfrm>
          <a:prstGeom prst="rect">
            <a:avLst/>
          </a:prstGeom>
          <a:noFill/>
          <a:ln>
            <a:noFill/>
          </a:ln>
        </p:spPr>
        <p:txBody>
          <a:bodyPr lIns="0" tIns="45700" rIns="91425" bIns="45700" anchor="ctr" anchorCtr="0">
            <a:noAutofit/>
          </a:bodyPr>
          <a:lstStyle/>
          <a:p>
            <a:pPr marL="0" marR="0" lvl="0" indent="0" algn="l" rtl="0">
              <a:spcBef>
                <a:spcPts val="0"/>
              </a:spcBef>
              <a:buSzPct val="25000"/>
              <a:buNone/>
            </a:pPr>
            <a:r>
              <a:rPr lang="fr-CA" sz="400" b="0" i="0" u="none" baseline="0">
                <a:solidFill>
                  <a:srgbClr val="3C3C3A"/>
                </a:solidFill>
                <a:latin typeface="Century Gothic Regular"/>
                <a:ea typeface="Calibri"/>
                <a:cs typeface="Calibri"/>
                <a:sym typeface="Calibri"/>
              </a:rPr>
              <a:t>CONFIDENTIAL - </a:t>
            </a:r>
            <a:r>
              <a:rPr lang="en-US" sz="400" b="0" i="0" u="none" baseline="0">
                <a:solidFill>
                  <a:srgbClr val="3C3C3A"/>
                </a:solidFill>
                <a:latin typeface="Century Gothic Regular"/>
                <a:ea typeface="Calibri"/>
                <a:cs typeface="Calibri"/>
                <a:sym typeface="Calibri"/>
              </a:rPr>
              <a:t> Do not duplicate or distribute without written permission from Engagement Labs.</a:t>
            </a:r>
            <a:endParaRPr lang="fr-CA" sz="400" b="0" i="0" u="none" baseline="0">
              <a:solidFill>
                <a:srgbClr val="3C3C3A"/>
              </a:solidFill>
              <a:latin typeface="Century Gothic Regular"/>
              <a:ea typeface="Calibri"/>
              <a:cs typeface="Calibri"/>
              <a:sym typeface="Calibri"/>
            </a:endParaRPr>
          </a:p>
        </p:txBody>
      </p:sp>
      <p:pic>
        <p:nvPicPr>
          <p:cNvPr id="9" name="Picture 8">
            <a:extLst>
              <a:ext uri="{FF2B5EF4-FFF2-40B4-BE49-F238E27FC236}">
                <a16:creationId xmlns:a16="http://schemas.microsoft.com/office/drawing/2014/main" id="{C02A761B-628F-0C41-A410-01D60491D799}"/>
              </a:ext>
            </a:extLst>
          </p:cNvPr>
          <p:cNvPicPr>
            <a:picLocks noChangeAspect="1"/>
          </p:cNvPicPr>
          <p:nvPr userDrawn="1"/>
        </p:nvPicPr>
        <p:blipFill>
          <a:blip r:embed="rId18"/>
          <a:stretch>
            <a:fillRect/>
          </a:stretch>
        </p:blipFill>
        <p:spPr>
          <a:xfrm>
            <a:off x="393763" y="4827698"/>
            <a:ext cx="941070" cy="179070"/>
          </a:xfrm>
          <a:prstGeom prst="rect">
            <a:avLst/>
          </a:prstGeom>
        </p:spPr>
      </p:pic>
    </p:spTree>
    <p:extLst>
      <p:ext uri="{BB962C8B-B14F-4D97-AF65-F5344CB8AC3E}">
        <p14:creationId xmlns:p14="http://schemas.microsoft.com/office/powerpoint/2010/main" val="71945000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565">
          <p15:clr>
            <a:srgbClr val="F26B43"/>
          </p15:clr>
        </p15:guide>
        <p15:guide id="3" orient="horz" pos="146">
          <p15:clr>
            <a:srgbClr val="F26B43"/>
          </p15:clr>
        </p15:guide>
        <p15:guide id="4" orient="horz" pos="3094">
          <p15:clr>
            <a:srgbClr val="F26B43"/>
          </p15:clr>
        </p15:guide>
        <p15:guide id="5" pos="272">
          <p15:clr>
            <a:srgbClr val="F26B43"/>
          </p15:clr>
        </p15:guide>
        <p15:guide id="6" pos="5488">
          <p15:clr>
            <a:srgbClr val="F26B43"/>
          </p15:clr>
        </p15:guide>
        <p15:guide id="7" orient="horz" pos="599">
          <p15:clr>
            <a:srgbClr val="F26B43"/>
          </p15:clr>
        </p15:guide>
        <p15:guide id="8" pos="2880">
          <p15:clr>
            <a:srgbClr val="F26B43"/>
          </p15:clr>
        </p15:guide>
        <p15:guide id="9" pos="419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14C335FA-79F0-7A47-8BFA-797806C645AC}"/>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dirty="0">
                <a:solidFill>
                  <a:srgbClr val="3C3C3A"/>
                </a:solidFill>
                <a:latin typeface="Century Gothic Regular"/>
                <a:ea typeface="Calibri"/>
                <a:cs typeface="Calibri"/>
                <a:sym typeface="Calibri"/>
              </a:rPr>
              <a:t> </a:t>
            </a:r>
          </a:p>
        </p:txBody>
      </p:sp>
      <p:pic>
        <p:nvPicPr>
          <p:cNvPr id="9" name="Picture 8">
            <a:extLst>
              <a:ext uri="{FF2B5EF4-FFF2-40B4-BE49-F238E27FC236}">
                <a16:creationId xmlns:a16="http://schemas.microsoft.com/office/drawing/2014/main" id="{C02A761B-628F-0C41-A410-01D60491D799}"/>
              </a:ext>
            </a:extLst>
          </p:cNvPr>
          <p:cNvPicPr>
            <a:picLocks noChangeAspect="1"/>
          </p:cNvPicPr>
          <p:nvPr userDrawn="1"/>
        </p:nvPicPr>
        <p:blipFill>
          <a:blip r:embed="rId13"/>
          <a:stretch>
            <a:fillRect/>
          </a:stretch>
        </p:blipFill>
        <p:spPr>
          <a:xfrm>
            <a:off x="393763" y="4827698"/>
            <a:ext cx="941070" cy="179070"/>
          </a:xfrm>
          <a:prstGeom prst="rect">
            <a:avLst/>
          </a:prstGeom>
        </p:spPr>
      </p:pic>
    </p:spTree>
    <p:extLst>
      <p:ext uri="{BB962C8B-B14F-4D97-AF65-F5344CB8AC3E}">
        <p14:creationId xmlns:p14="http://schemas.microsoft.com/office/powerpoint/2010/main" val="408081590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3" orient="horz" pos="146">
          <p15:clr>
            <a:srgbClr val="F26B43"/>
          </p15:clr>
        </p15:guide>
        <p15:guide id="4" orient="horz" pos="3094">
          <p15:clr>
            <a:srgbClr val="F26B43"/>
          </p15:clr>
        </p15:guide>
        <p15:guide id="5" pos="272">
          <p15:clr>
            <a:srgbClr val="F26B43"/>
          </p15:clr>
        </p15:guide>
        <p15:guide id="6" pos="5488">
          <p15:clr>
            <a:srgbClr val="F26B43"/>
          </p15:clr>
        </p15:guide>
        <p15:guide id="7" orient="horz" pos="599">
          <p15:clr>
            <a:srgbClr val="F26B43"/>
          </p15:clr>
        </p15:guide>
        <p15:guide id="8"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88B489-69ED-4F0A-A940-13A5E0BFFCBC}" type="slidenum">
              <a:rPr lang="en-US" smtClean="0"/>
              <a:t>‹#›</a:t>
            </a:fld>
            <a:endParaRPr lang="en-US" dirty="0"/>
          </a:p>
        </p:txBody>
      </p:sp>
    </p:spTree>
    <p:extLst>
      <p:ext uri="{BB962C8B-B14F-4D97-AF65-F5344CB8AC3E}">
        <p14:creationId xmlns:p14="http://schemas.microsoft.com/office/powerpoint/2010/main" val="357383367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67">
            <a:extLst>
              <a:ext uri="{FF2B5EF4-FFF2-40B4-BE49-F238E27FC236}">
                <a16:creationId xmlns:a16="http://schemas.microsoft.com/office/drawing/2014/main" id="{14C335FA-79F0-7A47-8BFA-797806C645AC}"/>
              </a:ext>
            </a:extLst>
          </p:cNvPr>
          <p:cNvSpPr txBox="1"/>
          <p:nvPr userDrawn="1"/>
        </p:nvSpPr>
        <p:spPr>
          <a:xfrm>
            <a:off x="8269519" y="4776992"/>
            <a:ext cx="543458" cy="27384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fr-CA" sz="600" b="0" i="0" u="none" baseline="0" smtClean="0">
                <a:solidFill>
                  <a:srgbClr val="3C3C3A"/>
                </a:solidFill>
                <a:latin typeface="Century Gothic Regular"/>
                <a:ea typeface="Calibri"/>
                <a:cs typeface="Calibri"/>
                <a:sym typeface="Calibri"/>
              </a:rPr>
              <a:t>‹#›</a:t>
            </a:fld>
            <a:r>
              <a:rPr lang="fr-CA" sz="800" b="0" i="0" u="none" dirty="0">
                <a:solidFill>
                  <a:srgbClr val="3C3C3A"/>
                </a:solidFill>
                <a:latin typeface="Century Gothic Regular"/>
                <a:ea typeface="Calibri"/>
                <a:cs typeface="Calibri"/>
                <a:sym typeface="Calibri"/>
              </a:rPr>
              <a:t> </a:t>
            </a:r>
          </a:p>
        </p:txBody>
      </p:sp>
      <p:pic>
        <p:nvPicPr>
          <p:cNvPr id="9" name="Picture 8">
            <a:extLst>
              <a:ext uri="{FF2B5EF4-FFF2-40B4-BE49-F238E27FC236}">
                <a16:creationId xmlns:a16="http://schemas.microsoft.com/office/drawing/2014/main" id="{C02A761B-628F-0C41-A410-01D60491D799}"/>
              </a:ext>
            </a:extLst>
          </p:cNvPr>
          <p:cNvPicPr>
            <a:picLocks noChangeAspect="1"/>
          </p:cNvPicPr>
          <p:nvPr userDrawn="1"/>
        </p:nvPicPr>
        <p:blipFill>
          <a:blip r:embed="rId14"/>
          <a:stretch>
            <a:fillRect/>
          </a:stretch>
        </p:blipFill>
        <p:spPr>
          <a:xfrm>
            <a:off x="393763" y="4827698"/>
            <a:ext cx="941070" cy="179070"/>
          </a:xfrm>
          <a:prstGeom prst="rect">
            <a:avLst/>
          </a:prstGeom>
        </p:spPr>
      </p:pic>
    </p:spTree>
    <p:extLst>
      <p:ext uri="{BB962C8B-B14F-4D97-AF65-F5344CB8AC3E}">
        <p14:creationId xmlns:p14="http://schemas.microsoft.com/office/powerpoint/2010/main" val="406468817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3" orient="horz" pos="146">
          <p15:clr>
            <a:srgbClr val="F26B43"/>
          </p15:clr>
        </p15:guide>
        <p15:guide id="4" orient="horz" pos="3094">
          <p15:clr>
            <a:srgbClr val="F26B43"/>
          </p15:clr>
        </p15:guide>
        <p15:guide id="5" pos="272">
          <p15:clr>
            <a:srgbClr val="F26B43"/>
          </p15:clr>
        </p15:guide>
        <p15:guide id="6" pos="5488">
          <p15:clr>
            <a:srgbClr val="F26B43"/>
          </p15:clr>
        </p15:guide>
        <p15:guide id="7" orient="horz" pos="599">
          <p15:clr>
            <a:srgbClr val="F26B43"/>
          </p15:clr>
        </p15:guide>
        <p15:guide id="8"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19.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20.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55.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2.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D1EB4D-6867-447C-ABCF-1F09C5288D65}"/>
              </a:ext>
            </a:extLst>
          </p:cNvPr>
          <p:cNvSpPr/>
          <p:nvPr/>
        </p:nvSpPr>
        <p:spPr>
          <a:xfrm>
            <a:off x="3075573" y="1990610"/>
            <a:ext cx="3016156" cy="11382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1"/>
          <p:cNvSpPr>
            <a:spLocks noGrp="1"/>
          </p:cNvSpPr>
          <p:nvPr>
            <p:ph type="dt" sz="half" idx="4294967295"/>
          </p:nvPr>
        </p:nvSpPr>
        <p:spPr>
          <a:xfrm>
            <a:off x="1" y="3330314"/>
            <a:ext cx="9144000" cy="1138238"/>
          </a:xfrm>
        </p:spPr>
        <p:txBody>
          <a:bodyPr/>
          <a:lstStyle/>
          <a:p>
            <a:pPr algn="ctr"/>
            <a:r>
              <a:rPr lang="en-US" sz="3200" b="1" dirty="0">
                <a:solidFill>
                  <a:schemeClr val="bg1"/>
                </a:solidFill>
              </a:rPr>
              <a:t>American Conversation Study</a:t>
            </a:r>
            <a:endParaRPr lang="en-CA" sz="3200" b="1" dirty="0">
              <a:solidFill>
                <a:schemeClr val="bg1"/>
              </a:solidFill>
            </a:endParaRPr>
          </a:p>
          <a:p>
            <a:pPr algn="ctr"/>
            <a:r>
              <a:rPr lang="en-CA" sz="1800" dirty="0">
                <a:solidFill>
                  <a:schemeClr val="bg1"/>
                </a:solidFill>
              </a:rPr>
              <a:t>December 12, 2023</a:t>
            </a:r>
          </a:p>
        </p:txBody>
      </p:sp>
      <p:pic>
        <p:nvPicPr>
          <p:cNvPr id="4" name="Picture 3">
            <a:extLst>
              <a:ext uri="{FF2B5EF4-FFF2-40B4-BE49-F238E27FC236}">
                <a16:creationId xmlns:a16="http://schemas.microsoft.com/office/drawing/2014/main" id="{849D0655-9CE7-4EC2-97E7-AA1DFB4704E2}"/>
              </a:ext>
            </a:extLst>
          </p:cNvPr>
          <p:cNvPicPr>
            <a:picLocks noChangeAspect="1"/>
          </p:cNvPicPr>
          <p:nvPr/>
        </p:nvPicPr>
        <p:blipFill>
          <a:blip r:embed="rId2"/>
          <a:stretch>
            <a:fillRect/>
          </a:stretch>
        </p:blipFill>
        <p:spPr>
          <a:xfrm>
            <a:off x="3154902" y="2073982"/>
            <a:ext cx="2857500" cy="952500"/>
          </a:xfrm>
          <a:prstGeom prst="rect">
            <a:avLst/>
          </a:prstGeom>
        </p:spPr>
      </p:pic>
    </p:spTree>
    <p:extLst>
      <p:ext uri="{BB962C8B-B14F-4D97-AF65-F5344CB8AC3E}">
        <p14:creationId xmlns:p14="http://schemas.microsoft.com/office/powerpoint/2010/main" val="112260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648777F-87BB-5106-A9B6-48B1F2EFC2C9}"/>
              </a:ext>
            </a:extLst>
          </p:cNvPr>
          <p:cNvSpPr>
            <a:spLocks noGrp="1"/>
          </p:cNvSpPr>
          <p:nvPr>
            <p:ph type="title"/>
          </p:nvPr>
        </p:nvSpPr>
        <p:spPr>
          <a:xfrm>
            <a:off x="257176" y="195621"/>
            <a:ext cx="8881110" cy="618360"/>
          </a:xfrm>
        </p:spPr>
        <p:txBody>
          <a:bodyPr/>
          <a:lstStyle/>
          <a:p>
            <a:pPr>
              <a:lnSpc>
                <a:spcPct val="100000"/>
              </a:lnSpc>
            </a:pPr>
            <a:r>
              <a:rPr lang="en-US" sz="1700" dirty="0"/>
              <a:t>Over Half of Registered Voters Cast Their Votes Early In The Previous Presidential Election Cycle and a Majority Say They Will Very Likely Vote Early Again</a:t>
            </a:r>
          </a:p>
        </p:txBody>
      </p:sp>
      <p:sp>
        <p:nvSpPr>
          <p:cNvPr id="7" name="Rectangle 6">
            <a:extLst>
              <a:ext uri="{FF2B5EF4-FFF2-40B4-BE49-F238E27FC236}">
                <a16:creationId xmlns:a16="http://schemas.microsoft.com/office/drawing/2014/main" id="{EFC25BF9-B498-BB41-4A07-3940562F634C}"/>
              </a:ext>
            </a:extLst>
          </p:cNvPr>
          <p:cNvSpPr/>
          <p:nvPr/>
        </p:nvSpPr>
        <p:spPr>
          <a:xfrm>
            <a:off x="1540783" y="4705588"/>
            <a:ext cx="7454152" cy="369332"/>
          </a:xfrm>
          <a:prstGeom prst="rect">
            <a:avLst/>
          </a:prstGeom>
        </p:spPr>
        <p:txBody>
          <a:bodyPr wrap="square" anchor="b">
            <a:spAutoFit/>
          </a:bodyPr>
          <a:lstStyle/>
          <a:p>
            <a:r>
              <a:rPr lang="en-US" sz="600" dirty="0"/>
              <a:t>Base: Registered Voters  P18+, n=1740</a:t>
            </a:r>
          </a:p>
          <a:p>
            <a:r>
              <a:rPr lang="en-US" sz="600" dirty="0"/>
              <a:t>QPOL8) Did you vote early in the last presidential election? QPOL9) How likely are you to vote early in the 2024 presidential election?</a:t>
            </a:r>
          </a:p>
          <a:p>
            <a:r>
              <a:rPr lang="en-US" sz="600" dirty="0"/>
              <a:t>Source: Engagement Labs TVB American Conversation Study 2023</a:t>
            </a:r>
          </a:p>
        </p:txBody>
      </p:sp>
      <p:graphicFrame>
        <p:nvGraphicFramePr>
          <p:cNvPr id="3" name="Chart 2">
            <a:extLst>
              <a:ext uri="{FF2B5EF4-FFF2-40B4-BE49-F238E27FC236}">
                <a16:creationId xmlns:a16="http://schemas.microsoft.com/office/drawing/2014/main" id="{B4FB3318-396A-008B-521C-A0DCF9FA8A9A}"/>
              </a:ext>
            </a:extLst>
          </p:cNvPr>
          <p:cNvGraphicFramePr/>
          <p:nvPr/>
        </p:nvGraphicFramePr>
        <p:xfrm>
          <a:off x="84932" y="937145"/>
          <a:ext cx="4729316" cy="37413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0C3FC3C-7A96-BD66-AB68-601EE4AF048C}"/>
              </a:ext>
            </a:extLst>
          </p:cNvPr>
          <p:cNvSpPr txBox="1"/>
          <p:nvPr/>
        </p:nvSpPr>
        <p:spPr>
          <a:xfrm>
            <a:off x="874828" y="946780"/>
            <a:ext cx="3149523" cy="523220"/>
          </a:xfrm>
          <a:prstGeom prst="rect">
            <a:avLst/>
          </a:prstGeom>
          <a:noFill/>
        </p:spPr>
        <p:txBody>
          <a:bodyPr wrap="square" rtlCol="0">
            <a:spAutoFit/>
          </a:bodyPr>
          <a:lstStyle/>
          <a:p>
            <a:pPr algn="ctr"/>
            <a:r>
              <a:rPr lang="en-US" sz="1400" b="1" dirty="0"/>
              <a:t>“Did you vote early in the last presidential election?”</a:t>
            </a:r>
          </a:p>
        </p:txBody>
      </p:sp>
      <p:sp>
        <p:nvSpPr>
          <p:cNvPr id="6" name="TextBox 5">
            <a:extLst>
              <a:ext uri="{FF2B5EF4-FFF2-40B4-BE49-F238E27FC236}">
                <a16:creationId xmlns:a16="http://schemas.microsoft.com/office/drawing/2014/main" id="{1C98CAAD-B558-946E-DA64-23988CF67DD3}"/>
              </a:ext>
            </a:extLst>
          </p:cNvPr>
          <p:cNvSpPr txBox="1"/>
          <p:nvPr/>
        </p:nvSpPr>
        <p:spPr>
          <a:xfrm>
            <a:off x="5015019" y="946780"/>
            <a:ext cx="3370223" cy="738664"/>
          </a:xfrm>
          <a:prstGeom prst="rect">
            <a:avLst/>
          </a:prstGeom>
          <a:noFill/>
        </p:spPr>
        <p:txBody>
          <a:bodyPr wrap="square" rtlCol="0">
            <a:spAutoFit/>
          </a:bodyPr>
          <a:lstStyle/>
          <a:p>
            <a:pPr algn="ctr"/>
            <a:r>
              <a:rPr lang="en-US" sz="1400" b="1" dirty="0"/>
              <a:t>“How likely are you to vote early in the November 2024 presidential election?” 70% Likely</a:t>
            </a:r>
          </a:p>
        </p:txBody>
      </p:sp>
      <p:graphicFrame>
        <p:nvGraphicFramePr>
          <p:cNvPr id="10" name="Chart 9">
            <a:extLst>
              <a:ext uri="{FF2B5EF4-FFF2-40B4-BE49-F238E27FC236}">
                <a16:creationId xmlns:a16="http://schemas.microsoft.com/office/drawing/2014/main" id="{EF145A9C-745E-F4D2-77D7-DF67E92714EF}"/>
              </a:ext>
            </a:extLst>
          </p:cNvPr>
          <p:cNvGraphicFramePr/>
          <p:nvPr/>
        </p:nvGraphicFramePr>
        <p:xfrm>
          <a:off x="4956919" y="1597050"/>
          <a:ext cx="3745110" cy="3208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72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417" y="2658354"/>
            <a:ext cx="9162714" cy="2485146"/>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5400" b="1" dirty="0">
              <a:solidFill>
                <a:prstClr val="white"/>
              </a:solidFill>
              <a:latin typeface="Tahoma"/>
              <a:cs typeface="Arial"/>
            </a:endParaRPr>
          </a:p>
        </p:txBody>
      </p:sp>
      <p:sp>
        <p:nvSpPr>
          <p:cNvPr id="7" name="Rectangle 6"/>
          <p:cNvSpPr/>
          <p:nvPr/>
        </p:nvSpPr>
        <p:spPr>
          <a:xfrm>
            <a:off x="-11417" y="-102523"/>
            <a:ext cx="9151144" cy="273843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Tahoma"/>
              <a:cs typeface="Arial"/>
            </a:endParaRPr>
          </a:p>
        </p:txBody>
      </p:sp>
      <p:sp>
        <p:nvSpPr>
          <p:cNvPr id="15" name="Content Placeholder 4"/>
          <p:cNvSpPr txBox="1">
            <a:spLocks/>
          </p:cNvSpPr>
          <p:nvPr/>
        </p:nvSpPr>
        <p:spPr>
          <a:xfrm>
            <a:off x="457200" y="1439395"/>
            <a:ext cx="8229600" cy="925154"/>
          </a:xfrm>
          <a:prstGeom prst="rect">
            <a:avLst/>
          </a:prstGeom>
          <a:ln>
            <a:noFill/>
          </a:ln>
        </p:spPr>
        <p:txBody>
          <a:bodyPr vert="horz" lIns="68580" tIns="34290" rIns="68580" bIns="3429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buNone/>
              <a:tabLst>
                <a:tab pos="0" algn="l"/>
              </a:tabLst>
              <a:defRPr/>
            </a:pPr>
            <a:r>
              <a:rPr lang="en-US" sz="3600" b="1" dirty="0">
                <a:solidFill>
                  <a:sysClr val="windowText" lastClr="000000"/>
                </a:solidFill>
              </a:rPr>
              <a:t>The 2023 Voter Funnel Study</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9464" y="196546"/>
            <a:ext cx="3605074" cy="1021190"/>
          </a:xfrm>
          <a:prstGeom prst="rect">
            <a:avLst/>
          </a:prstGeom>
        </p:spPr>
      </p:pic>
      <p:grpSp>
        <p:nvGrpSpPr>
          <p:cNvPr id="13" name="Group 12"/>
          <p:cNvGrpSpPr/>
          <p:nvPr/>
        </p:nvGrpSpPr>
        <p:grpSpPr>
          <a:xfrm>
            <a:off x="-11417" y="2535286"/>
            <a:ext cx="9162714" cy="150764"/>
            <a:chOff x="-9727" y="3419275"/>
            <a:chExt cx="12201729" cy="128217"/>
          </a:xfrm>
        </p:grpSpPr>
        <p:sp>
          <p:nvSpPr>
            <p:cNvPr id="16" name="Rectangle 15"/>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Tahoma"/>
                <a:cs typeface="Arial"/>
              </a:endParaRPr>
            </a:p>
          </p:txBody>
        </p:sp>
        <p:sp>
          <p:nvSpPr>
            <p:cNvPr id="17" name="Rectangle 16"/>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Tahoma"/>
                <a:cs typeface="Arial"/>
              </a:endParaRPr>
            </a:p>
          </p:txBody>
        </p:sp>
        <p:sp>
          <p:nvSpPr>
            <p:cNvPr id="18" name="Rectangle 17"/>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Tahoma"/>
                <a:cs typeface="Arial"/>
              </a:endParaRPr>
            </a:p>
          </p:txBody>
        </p:sp>
      </p:grpSp>
      <p:sp>
        <p:nvSpPr>
          <p:cNvPr id="10" name="Rectangle 9"/>
          <p:cNvSpPr/>
          <p:nvPr/>
        </p:nvSpPr>
        <p:spPr>
          <a:xfrm>
            <a:off x="285750" y="2849508"/>
            <a:ext cx="8515350" cy="415498"/>
          </a:xfrm>
          <a:prstGeom prst="rect">
            <a:avLst/>
          </a:prstGeom>
        </p:spPr>
        <p:txBody>
          <a:bodyPr wrap="square">
            <a:spAutoFit/>
          </a:bodyPr>
          <a:lstStyle/>
          <a:p>
            <a:pPr algn="ctr" defTabSz="685800">
              <a:defRPr/>
            </a:pPr>
            <a:r>
              <a:rPr lang="en-US" sz="2100" dirty="0">
                <a:solidFill>
                  <a:prstClr val="white"/>
                </a:solidFill>
                <a:latin typeface="Tahoma"/>
                <a:cs typeface="Arial"/>
              </a:rPr>
              <a:t> </a:t>
            </a:r>
            <a:endParaRPr lang="en-US" sz="3000" b="1" dirty="0">
              <a:solidFill>
                <a:prstClr val="white"/>
              </a:solidFill>
              <a:effectLst>
                <a:outerShdw blurRad="38100" dist="38100" dir="2700000" algn="tl">
                  <a:srgbClr val="000000">
                    <a:alpha val="43137"/>
                  </a:srgbClr>
                </a:outerShdw>
              </a:effectLst>
              <a:latin typeface="Tahoma"/>
              <a:cs typeface="Arial"/>
            </a:endParaRPr>
          </a:p>
        </p:txBody>
      </p:sp>
      <p:grpSp>
        <p:nvGrpSpPr>
          <p:cNvPr id="3" name="Group 2"/>
          <p:cNvGrpSpPr/>
          <p:nvPr/>
        </p:nvGrpSpPr>
        <p:grpSpPr>
          <a:xfrm>
            <a:off x="2908590" y="2386993"/>
            <a:ext cx="3311129" cy="2293622"/>
            <a:chOff x="3509962" y="2834089"/>
            <a:chExt cx="5172075" cy="3835402"/>
          </a:xfrm>
        </p:grpSpPr>
        <p:sp>
          <p:nvSpPr>
            <p:cNvPr id="14" name="Can 13"/>
            <p:cNvSpPr/>
            <p:nvPr/>
          </p:nvSpPr>
          <p:spPr>
            <a:xfrm>
              <a:off x="4535861" y="5824940"/>
              <a:ext cx="3061447" cy="844551"/>
            </a:xfrm>
            <a:prstGeom prst="can">
              <a:avLst/>
            </a:prstGeom>
            <a:solidFill>
              <a:srgbClr val="00DA00"/>
            </a:solidFill>
            <a:ln w="12700">
              <a:solidFill>
                <a:srgbClr val="FFFFFF"/>
              </a:solidFill>
            </a:ln>
            <a:effectLst>
              <a:outerShdw blurRad="215900" dist="63500" dir="2700000" algn="tl"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500" b="1" dirty="0">
                  <a:solidFill>
                    <a:srgbClr val="FFFFFF"/>
                  </a:solidFill>
                  <a:effectLst>
                    <a:outerShdw blurRad="203200" dist="38100" dir="2700000" algn="tl" rotWithShape="0">
                      <a:prstClr val="black">
                        <a:alpha val="79000"/>
                      </a:prstClr>
                    </a:outerShdw>
                  </a:effectLst>
                  <a:latin typeface="Tahoma"/>
                  <a:cs typeface="Arial"/>
                </a:rPr>
                <a:t>Vote</a:t>
              </a:r>
            </a:p>
          </p:txBody>
        </p:sp>
        <p:sp>
          <p:nvSpPr>
            <p:cNvPr id="20" name="Can 19"/>
            <p:cNvSpPr/>
            <p:nvPr/>
          </p:nvSpPr>
          <p:spPr>
            <a:xfrm>
              <a:off x="4191280" y="5077228"/>
              <a:ext cx="3680573" cy="844551"/>
            </a:xfrm>
            <a:prstGeom prst="can">
              <a:avLst/>
            </a:prstGeom>
            <a:solidFill>
              <a:srgbClr val="4080FF"/>
            </a:solidFill>
            <a:ln w="12700">
              <a:solidFill>
                <a:srgbClr val="FFFFFF"/>
              </a:solidFill>
            </a:ln>
            <a:effectLst>
              <a:outerShdw blurRad="215900" dist="63500" dir="2700000" algn="tl"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500" b="1" dirty="0">
                  <a:solidFill>
                    <a:srgbClr val="FFFFFF"/>
                  </a:solidFill>
                  <a:effectLst>
                    <a:outerShdw blurRad="203200" dist="38100" dir="2700000" algn="tl" rotWithShape="0">
                      <a:prstClr val="black">
                        <a:alpha val="79000"/>
                      </a:prstClr>
                    </a:outerShdw>
                  </a:effectLst>
                  <a:latin typeface="Tahoma"/>
                  <a:cs typeface="Arial"/>
                </a:rPr>
                <a:t>Consider Voting</a:t>
              </a:r>
            </a:p>
          </p:txBody>
        </p:sp>
        <p:sp>
          <p:nvSpPr>
            <p:cNvPr id="21" name="Can 20"/>
            <p:cNvSpPr/>
            <p:nvPr/>
          </p:nvSpPr>
          <p:spPr>
            <a:xfrm>
              <a:off x="3979486" y="4329515"/>
              <a:ext cx="4147858" cy="844551"/>
            </a:xfrm>
            <a:prstGeom prst="can">
              <a:avLst/>
            </a:prstGeom>
            <a:solidFill>
              <a:srgbClr val="0047D5"/>
            </a:solidFill>
            <a:ln w="12700">
              <a:solidFill>
                <a:srgbClr val="FFFFFF"/>
              </a:solidFill>
            </a:ln>
            <a:effectLst>
              <a:outerShdw blurRad="215900" dist="63500" dir="2700000" algn="tl"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b="1" dirty="0">
                <a:solidFill>
                  <a:srgbClr val="FFFFFF"/>
                </a:solidFill>
                <a:effectLst>
                  <a:outerShdw blurRad="203200" dist="38100" dir="2700000" algn="tl" rotWithShape="0">
                    <a:prstClr val="black">
                      <a:alpha val="79000"/>
                    </a:prstClr>
                  </a:outerShdw>
                </a:effectLst>
                <a:latin typeface="Tahoma"/>
                <a:cs typeface="Arial"/>
              </a:endParaRPr>
            </a:p>
            <a:p>
              <a:pPr algn="ctr" defTabSz="685800">
                <a:lnSpc>
                  <a:spcPts val="1875"/>
                </a:lnSpc>
                <a:defRPr/>
              </a:pPr>
              <a:r>
                <a:rPr lang="en-US" sz="1500" b="1" dirty="0">
                  <a:solidFill>
                    <a:srgbClr val="FFFFFF"/>
                  </a:solidFill>
                  <a:effectLst>
                    <a:outerShdw blurRad="203200" dist="38100" dir="2700000" algn="tl" rotWithShape="0">
                      <a:prstClr val="black">
                        <a:alpha val="79000"/>
                      </a:prstClr>
                    </a:outerShdw>
                  </a:effectLst>
                  <a:latin typeface="Tahoma"/>
                  <a:cs typeface="Arial"/>
                </a:rPr>
                <a:t>Get More Information</a:t>
              </a:r>
            </a:p>
          </p:txBody>
        </p:sp>
        <p:sp>
          <p:nvSpPr>
            <p:cNvPr id="22" name="Can 21"/>
            <p:cNvSpPr/>
            <p:nvPr/>
          </p:nvSpPr>
          <p:spPr>
            <a:xfrm>
              <a:off x="3719512" y="3581803"/>
              <a:ext cx="4752975" cy="844551"/>
            </a:xfrm>
            <a:prstGeom prst="can">
              <a:avLst/>
            </a:prstGeom>
            <a:solidFill>
              <a:srgbClr val="0000BF"/>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500" b="1" dirty="0">
                  <a:solidFill>
                    <a:srgbClr val="FFFFFF"/>
                  </a:solidFill>
                  <a:effectLst>
                    <a:outerShdw blurRad="203200" dist="38100" dir="2700000" algn="tl" rotWithShape="0">
                      <a:prstClr val="black">
                        <a:alpha val="79000"/>
                      </a:prstClr>
                    </a:outerShdw>
                  </a:effectLst>
                  <a:latin typeface="Tahoma"/>
                  <a:cs typeface="Arial"/>
                </a:rPr>
                <a:t>Interest</a:t>
              </a:r>
            </a:p>
          </p:txBody>
        </p:sp>
        <p:sp>
          <p:nvSpPr>
            <p:cNvPr id="23" name="Can 22"/>
            <p:cNvSpPr/>
            <p:nvPr/>
          </p:nvSpPr>
          <p:spPr>
            <a:xfrm>
              <a:off x="3509962" y="2834089"/>
              <a:ext cx="5172075" cy="844551"/>
            </a:xfrm>
            <a:prstGeom prst="can">
              <a:avLst/>
            </a:prstGeom>
            <a:solidFill>
              <a:srgbClr val="E70000"/>
            </a:solidFill>
            <a:ln w="1270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500" b="1" dirty="0">
                  <a:solidFill>
                    <a:srgbClr val="FFFFFF"/>
                  </a:solidFill>
                  <a:effectLst>
                    <a:outerShdw blurRad="203200" dist="38100" dir="2700000" algn="tl" rotWithShape="0">
                      <a:prstClr val="black">
                        <a:alpha val="79000"/>
                      </a:prstClr>
                    </a:outerShdw>
                  </a:effectLst>
                  <a:latin typeface="Tahoma"/>
                  <a:cs typeface="Arial"/>
                </a:rPr>
                <a:t>Awareness</a:t>
              </a:r>
            </a:p>
          </p:txBody>
        </p:sp>
      </p:grpSp>
    </p:spTree>
    <p:extLst>
      <p:ext uri="{BB962C8B-B14F-4D97-AF65-F5344CB8AC3E}">
        <p14:creationId xmlns:p14="http://schemas.microsoft.com/office/powerpoint/2010/main" val="299739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6"/>
            <a:ext cx="8715004" cy="484748"/>
          </a:xfrm>
        </p:spPr>
        <p:txBody>
          <a:bodyPr>
            <a:noAutofit/>
          </a:bodyPr>
          <a:lstStyle/>
          <a:p>
            <a:r>
              <a:rPr lang="en-US" sz="2700" dirty="0"/>
              <a:t>Research Overview: Methodology</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12</a:t>
            </a:fld>
            <a:endParaRPr lang="en-US" dirty="0">
              <a:solidFill>
                <a:srgbClr val="1C1C1C"/>
              </a:solidFill>
            </a:endParaRPr>
          </a:p>
        </p:txBody>
      </p:sp>
      <p:sp>
        <p:nvSpPr>
          <p:cNvPr id="15" name="Content Placeholder 4"/>
          <p:cNvSpPr>
            <a:spLocks noGrp="1"/>
          </p:cNvSpPr>
          <p:nvPr>
            <p:ph idx="1"/>
          </p:nvPr>
        </p:nvSpPr>
        <p:spPr>
          <a:xfrm>
            <a:off x="857249" y="971551"/>
            <a:ext cx="7831770" cy="3761414"/>
          </a:xfrm>
        </p:spPr>
        <p:txBody>
          <a:bodyPr>
            <a:normAutofit/>
          </a:bodyPr>
          <a:lstStyle/>
          <a:p>
            <a:pPr marL="776288" indent="-776288">
              <a:lnSpc>
                <a:spcPct val="100000"/>
              </a:lnSpc>
              <a:spcBef>
                <a:spcPts val="0"/>
              </a:spcBef>
              <a:spcAft>
                <a:spcPts val="300"/>
              </a:spcAft>
              <a:buNone/>
            </a:pPr>
            <a:r>
              <a:rPr lang="en-US" sz="1650" b="1" dirty="0">
                <a:solidFill>
                  <a:schemeClr val="tx2"/>
                </a:solidFill>
              </a:rPr>
              <a:t> WHO:</a:t>
            </a:r>
          </a:p>
          <a:p>
            <a:pPr lvl="1">
              <a:lnSpc>
                <a:spcPct val="100000"/>
              </a:lnSpc>
              <a:spcBef>
                <a:spcPts val="0"/>
              </a:spcBef>
              <a:spcAft>
                <a:spcPts val="300"/>
              </a:spcAft>
            </a:pPr>
            <a:r>
              <a:rPr lang="en-US" sz="1500" dirty="0"/>
              <a:t>Over 1,000 interviews were collected via an opt-in survey in the state of </a:t>
            </a:r>
            <a:r>
              <a:rPr lang="en-US" sz="1500" b="1" dirty="0"/>
              <a:t>Kentucky</a:t>
            </a:r>
            <a:r>
              <a:rPr lang="en-US" sz="1500" dirty="0"/>
              <a:t>.</a:t>
            </a:r>
          </a:p>
          <a:p>
            <a:pPr lvl="1">
              <a:lnSpc>
                <a:spcPct val="100000"/>
              </a:lnSpc>
              <a:spcBef>
                <a:spcPts val="0"/>
              </a:spcBef>
              <a:spcAft>
                <a:spcPts val="300"/>
              </a:spcAft>
            </a:pPr>
            <a:r>
              <a:rPr lang="en-US" sz="1500" dirty="0"/>
              <a:t>To qualify, respondents needed to: </a:t>
            </a:r>
          </a:p>
          <a:p>
            <a:pPr lvl="2">
              <a:lnSpc>
                <a:spcPct val="100000"/>
              </a:lnSpc>
              <a:spcBef>
                <a:spcPts val="0"/>
              </a:spcBef>
              <a:spcAft>
                <a:spcPts val="300"/>
              </a:spcAft>
            </a:pPr>
            <a:r>
              <a:rPr lang="en-US" sz="1200" dirty="0"/>
              <a:t>Be a registered voter</a:t>
            </a:r>
          </a:p>
          <a:p>
            <a:pPr lvl="2">
              <a:lnSpc>
                <a:spcPct val="100000"/>
              </a:lnSpc>
              <a:spcBef>
                <a:spcPts val="0"/>
              </a:spcBef>
              <a:spcAft>
                <a:spcPts val="300"/>
              </a:spcAft>
            </a:pPr>
            <a:r>
              <a:rPr lang="en-US" sz="1200" dirty="0"/>
              <a:t>Have seen/heard or read an advertisement for any candidate running for office in </a:t>
            </a:r>
            <a:r>
              <a:rPr lang="en-US" sz="1200" b="1" dirty="0"/>
              <a:t>ANY </a:t>
            </a:r>
            <a:r>
              <a:rPr lang="en-US" sz="1200" dirty="0"/>
              <a:t>of over 20 media platforms both traditional and digital, in the past 2 months</a:t>
            </a:r>
          </a:p>
          <a:p>
            <a:pPr marL="685800" lvl="2" indent="0">
              <a:lnSpc>
                <a:spcPct val="100000"/>
              </a:lnSpc>
              <a:spcBef>
                <a:spcPts val="0"/>
              </a:spcBef>
              <a:spcAft>
                <a:spcPts val="300"/>
              </a:spcAft>
              <a:buNone/>
            </a:pPr>
            <a:endParaRPr lang="en-US" dirty="0"/>
          </a:p>
          <a:p>
            <a:pPr marL="776288" indent="-776288">
              <a:lnSpc>
                <a:spcPct val="100000"/>
              </a:lnSpc>
              <a:spcBef>
                <a:spcPts val="0"/>
              </a:spcBef>
              <a:spcAft>
                <a:spcPts val="300"/>
              </a:spcAft>
              <a:buNone/>
            </a:pPr>
            <a:r>
              <a:rPr lang="en-US" sz="1650" b="1" dirty="0">
                <a:solidFill>
                  <a:schemeClr val="tx2"/>
                </a:solidFill>
              </a:rPr>
              <a:t>WHEN:</a:t>
            </a:r>
            <a:r>
              <a:rPr lang="en-US" sz="1800" b="1" dirty="0">
                <a:solidFill>
                  <a:schemeClr val="tx2"/>
                </a:solidFill>
              </a:rPr>
              <a:t> </a:t>
            </a:r>
            <a:r>
              <a:rPr lang="en-US" sz="1500" dirty="0"/>
              <a:t>After the polls closed in Kentucky 11/7, and ending on 11/20/23</a:t>
            </a:r>
          </a:p>
          <a:p>
            <a:pPr marL="0" indent="0">
              <a:lnSpc>
                <a:spcPct val="100000"/>
              </a:lnSpc>
              <a:spcBef>
                <a:spcPts val="0"/>
              </a:spcBef>
              <a:spcAft>
                <a:spcPts val="300"/>
              </a:spcAft>
              <a:buNone/>
            </a:pPr>
            <a:endParaRPr lang="en-US" sz="1725" dirty="0"/>
          </a:p>
          <a:p>
            <a:pPr marL="776288" indent="-776288">
              <a:lnSpc>
                <a:spcPct val="100000"/>
              </a:lnSpc>
              <a:spcBef>
                <a:spcPts val="0"/>
              </a:spcBef>
              <a:spcAft>
                <a:spcPts val="300"/>
              </a:spcAft>
              <a:buNone/>
            </a:pPr>
            <a:r>
              <a:rPr lang="en-US" sz="1650" b="1" dirty="0">
                <a:solidFill>
                  <a:schemeClr val="tx2"/>
                </a:solidFill>
              </a:rPr>
              <a:t>WHAT:</a:t>
            </a:r>
            <a:r>
              <a:rPr lang="en-US" sz="1800" b="1" dirty="0">
                <a:solidFill>
                  <a:schemeClr val="tx2"/>
                </a:solidFill>
              </a:rPr>
              <a:t> </a:t>
            </a:r>
            <a:r>
              <a:rPr lang="en-US" sz="1500" dirty="0"/>
              <a:t>Via 10-minute online quantitative survey administered by Dynata, about the importance of media platforms in the voter decision process, actions taken post-advertising and attitudes</a:t>
            </a:r>
          </a:p>
          <a:p>
            <a:pPr marL="776288" indent="-776288">
              <a:lnSpc>
                <a:spcPct val="100000"/>
              </a:lnSpc>
              <a:spcBef>
                <a:spcPts val="0"/>
              </a:spcBef>
              <a:spcAft>
                <a:spcPts val="300"/>
              </a:spcAft>
              <a:buNone/>
            </a:pPr>
            <a:r>
              <a:rPr lang="en-US" sz="1500" dirty="0"/>
              <a:t>             </a:t>
            </a:r>
            <a:endParaRPr lang="en-US" b="1" dirty="0">
              <a:solidFill>
                <a:schemeClr val="tx2"/>
              </a:solidFill>
            </a:endParaRPr>
          </a:p>
        </p:txBody>
      </p:sp>
    </p:spTree>
    <p:extLst>
      <p:ext uri="{BB962C8B-B14F-4D97-AF65-F5344CB8AC3E}">
        <p14:creationId xmlns:p14="http://schemas.microsoft.com/office/powerpoint/2010/main" val="342027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a:extLst>
              <a:ext uri="{FF2B5EF4-FFF2-40B4-BE49-F238E27FC236}">
                <a16:creationId xmlns:a16="http://schemas.microsoft.com/office/drawing/2014/main" id="{E929ED61-07BE-4DA3-B827-48BE5242939B}"/>
              </a:ext>
            </a:extLst>
          </p:cNvPr>
          <p:cNvGraphicFramePr>
            <a:graphicFrameLocks/>
          </p:cNvGraphicFramePr>
          <p:nvPr/>
        </p:nvGraphicFramePr>
        <p:xfrm>
          <a:off x="228679" y="447890"/>
          <a:ext cx="8686642" cy="3661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idx="1"/>
            <p:extLst>
              <p:ext uri="{D42A27DB-BD31-4B8C-83A1-F6EECF244321}">
                <p14:modId xmlns:p14="http://schemas.microsoft.com/office/powerpoint/2010/main" val="1973222831"/>
              </p:ext>
            </p:extLst>
          </p:nvPr>
        </p:nvGraphicFramePr>
        <p:xfrm>
          <a:off x="200473" y="261264"/>
          <a:ext cx="8514159" cy="43964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7501" y="60440"/>
            <a:ext cx="8514607" cy="424732"/>
          </a:xfrm>
        </p:spPr>
        <p:txBody>
          <a:bodyPr/>
          <a:lstStyle/>
          <a:p>
            <a:r>
              <a:rPr lang="en-US" sz="2400" dirty="0"/>
              <a:t>What Influenced Kentucky Voters the </a:t>
            </a:r>
            <a:r>
              <a:rPr lang="en-US" sz="2400" b="1" dirty="0"/>
              <a:t>Most</a:t>
            </a:r>
            <a:r>
              <a:rPr lang="en-US" sz="2400" dirty="0"/>
              <a:t>: Television</a:t>
            </a:r>
          </a:p>
        </p:txBody>
      </p:sp>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13</a:t>
            </a:fld>
            <a:endParaRPr lang="en-US" dirty="0">
              <a:solidFill>
                <a:prstClr val="black"/>
              </a:solidFill>
              <a:latin typeface="Tahoma"/>
              <a:cs typeface="Arial"/>
            </a:endParaRPr>
          </a:p>
        </p:txBody>
      </p:sp>
      <p:sp>
        <p:nvSpPr>
          <p:cNvPr id="13" name="Text Placeholder 4"/>
          <p:cNvSpPr>
            <a:spLocks noGrp="1"/>
          </p:cNvSpPr>
          <p:nvPr>
            <p:ph type="body" sz="quarter" idx="13"/>
          </p:nvPr>
        </p:nvSpPr>
        <p:spPr>
          <a:xfrm>
            <a:off x="327501" y="4657726"/>
            <a:ext cx="7286626" cy="425334"/>
          </a:xfrm>
        </p:spPr>
        <p:txBody>
          <a:bodyPr>
            <a:noAutofit/>
          </a:bodyPr>
          <a:lstStyle/>
          <a:p>
            <a:r>
              <a:rPr lang="en-US" dirty="0"/>
              <a:t>Source: Dynata / TVB 2023 Voter Funnel; Adults 18+ / N = 1,037 (Media with at least 1 funnel stage at 2%+ shown, 2%, 1% &amp; 0% shown but not labelled) QA4/QA5/QA6/QA7/QA8: Thinking about the ads you saw/heard for candidates, which advertising media was most important in making you aware of/interested in/influenced you to get more information on/consider voting for/vote for the candidate(s)”</a:t>
            </a:r>
          </a:p>
        </p:txBody>
      </p:sp>
      <p:sp>
        <p:nvSpPr>
          <p:cNvPr id="7" name="TextBox 6">
            <a:extLst>
              <a:ext uri="{FF2B5EF4-FFF2-40B4-BE49-F238E27FC236}">
                <a16:creationId xmlns:a16="http://schemas.microsoft.com/office/drawing/2014/main" id="{88A4A1B4-B54C-446D-BD7B-51EC2DDFEF02}"/>
              </a:ext>
            </a:extLst>
          </p:cNvPr>
          <p:cNvSpPr txBox="1"/>
          <p:nvPr/>
        </p:nvSpPr>
        <p:spPr>
          <a:xfrm>
            <a:off x="8028564" y="462089"/>
            <a:ext cx="1115437" cy="461665"/>
          </a:xfrm>
          <a:prstGeom prst="rect">
            <a:avLst/>
          </a:prstGeom>
          <a:noFill/>
        </p:spPr>
        <p:txBody>
          <a:bodyPr wrap="square" rtlCol="0">
            <a:spAutoFit/>
          </a:bodyPr>
          <a:lstStyle/>
          <a:p>
            <a:pPr algn="ctr" defTabSz="685800"/>
            <a:r>
              <a:rPr lang="en-US" sz="1200" dirty="0">
                <a:solidFill>
                  <a:srgbClr val="7030A0">
                    <a:lumMod val="75000"/>
                  </a:srgbClr>
                </a:solidFill>
                <a:latin typeface="Tahoma"/>
                <a:cs typeface="Arial"/>
              </a:rPr>
              <a:t>% Influence by Media</a:t>
            </a:r>
          </a:p>
        </p:txBody>
      </p:sp>
    </p:spTree>
    <p:extLst>
      <p:ext uri="{BB962C8B-B14F-4D97-AF65-F5344CB8AC3E}">
        <p14:creationId xmlns:p14="http://schemas.microsoft.com/office/powerpoint/2010/main" val="272577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29" y="-68651"/>
            <a:ext cx="8661581" cy="1089529"/>
          </a:xfrm>
        </p:spPr>
        <p:txBody>
          <a:bodyPr/>
          <a:lstStyle/>
          <a:p>
            <a:r>
              <a:rPr lang="en-US" sz="2400" dirty="0"/>
              <a:t>More Kentucky Voters Selected TV as the Most Important Influence on their Awareness </a:t>
            </a:r>
            <a:br>
              <a:rPr lang="en-US" sz="2400" dirty="0"/>
            </a:br>
            <a:r>
              <a:rPr lang="en-US" sz="2400" dirty="0"/>
              <a:t>Than All the Other Platforms Combined</a:t>
            </a:r>
          </a:p>
        </p:txBody>
      </p:sp>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14</a:t>
            </a:fld>
            <a:endParaRPr lang="en-US" dirty="0">
              <a:solidFill>
                <a:prstClr val="black"/>
              </a:solidFill>
              <a:latin typeface="Tahoma"/>
              <a:cs typeface="Arial"/>
            </a:endParaRPr>
          </a:p>
        </p:txBody>
      </p:sp>
      <p:sp>
        <p:nvSpPr>
          <p:cNvPr id="13" name="Text Placeholder 4"/>
          <p:cNvSpPr>
            <a:spLocks noGrp="1"/>
          </p:cNvSpPr>
          <p:nvPr>
            <p:ph type="body" sz="quarter" idx="13"/>
          </p:nvPr>
        </p:nvSpPr>
        <p:spPr>
          <a:xfrm>
            <a:off x="314326" y="4705741"/>
            <a:ext cx="6372225" cy="323165"/>
          </a:xfrm>
        </p:spPr>
        <p:txBody>
          <a:bodyPr/>
          <a:lstStyle/>
          <a:p>
            <a:r>
              <a:rPr lang="en-US" dirty="0"/>
              <a:t>Source: Dynata / TVB 2023 Voter Funnel; Adults 18+ / N = 1,037 QA4: Thinking about the ads you saw/heard for candidates, which advertising media was most important in making you aware of the candidate or ballot issue?</a:t>
            </a:r>
          </a:p>
        </p:txBody>
      </p:sp>
      <p:sp>
        <p:nvSpPr>
          <p:cNvPr id="3" name="TextBox 2">
            <a:extLst>
              <a:ext uri="{FF2B5EF4-FFF2-40B4-BE49-F238E27FC236}">
                <a16:creationId xmlns:a16="http://schemas.microsoft.com/office/drawing/2014/main" id="{7CEBCBE7-A9B6-9B45-880A-5226CDD18262}"/>
              </a:ext>
            </a:extLst>
          </p:cNvPr>
          <p:cNvSpPr txBox="1"/>
          <p:nvPr/>
        </p:nvSpPr>
        <p:spPr>
          <a:xfrm>
            <a:off x="3120018" y="1110038"/>
            <a:ext cx="3257550" cy="577081"/>
          </a:xfrm>
          <a:prstGeom prst="rect">
            <a:avLst/>
          </a:prstGeom>
          <a:noFill/>
        </p:spPr>
        <p:txBody>
          <a:bodyPr wrap="square" rtlCol="0">
            <a:spAutoFit/>
          </a:bodyPr>
          <a:lstStyle/>
          <a:p>
            <a:pPr algn="ctr" defTabSz="685800"/>
            <a:r>
              <a:rPr lang="en-US" sz="1050" b="1" dirty="0">
                <a:solidFill>
                  <a:prstClr val="black"/>
                </a:solidFill>
                <a:latin typeface="Tahoma"/>
                <a:cs typeface="Arial"/>
              </a:rPr>
              <a:t>% P18+ Most Important in making you Aware </a:t>
            </a:r>
          </a:p>
          <a:p>
            <a:pPr algn="ctr" defTabSz="685800"/>
            <a:r>
              <a:rPr lang="en-US" sz="1050" b="1" dirty="0">
                <a:solidFill>
                  <a:prstClr val="black"/>
                </a:solidFill>
                <a:latin typeface="Tahoma"/>
                <a:cs typeface="Arial"/>
              </a:rPr>
              <a:t>of the Candidate or Ballot Issue</a:t>
            </a:r>
          </a:p>
        </p:txBody>
      </p:sp>
      <p:graphicFrame>
        <p:nvGraphicFramePr>
          <p:cNvPr id="12" name="Content Placeholder 9">
            <a:extLst>
              <a:ext uri="{FF2B5EF4-FFF2-40B4-BE49-F238E27FC236}">
                <a16:creationId xmlns:a16="http://schemas.microsoft.com/office/drawing/2014/main" id="{5A92927D-D166-41D4-B5FA-F75B606181B6}"/>
              </a:ext>
            </a:extLst>
          </p:cNvPr>
          <p:cNvGraphicFramePr>
            <a:graphicFrameLocks noGrp="1"/>
          </p:cNvGraphicFramePr>
          <p:nvPr>
            <p:ph idx="1"/>
            <p:extLst>
              <p:ext uri="{D42A27DB-BD31-4B8C-83A1-F6EECF244321}">
                <p14:modId xmlns:p14="http://schemas.microsoft.com/office/powerpoint/2010/main" val="1219476107"/>
              </p:ext>
            </p:extLst>
          </p:nvPr>
        </p:nvGraphicFramePr>
        <p:xfrm>
          <a:off x="531903" y="741076"/>
          <a:ext cx="8433780" cy="412624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9EC45177-050D-497F-BE66-BE40BF345E2B}"/>
              </a:ext>
            </a:extLst>
          </p:cNvPr>
          <p:cNvSpPr txBox="1"/>
          <p:nvPr/>
        </p:nvSpPr>
        <p:spPr>
          <a:xfrm>
            <a:off x="5568979" y="1685791"/>
            <a:ext cx="663964" cy="369332"/>
          </a:xfrm>
          <a:prstGeom prst="rect">
            <a:avLst/>
          </a:prstGeom>
          <a:noFill/>
        </p:spPr>
        <p:txBody>
          <a:bodyPr wrap="none" rtlCol="0">
            <a:spAutoFit/>
          </a:bodyPr>
          <a:lstStyle/>
          <a:p>
            <a:pPr defTabSz="685800"/>
            <a:r>
              <a:rPr lang="en-US" dirty="0">
                <a:solidFill>
                  <a:prstClr val="black"/>
                </a:solidFill>
                <a:latin typeface="Tahoma"/>
                <a:cs typeface="Arial"/>
              </a:rPr>
              <a:t>47%</a:t>
            </a:r>
          </a:p>
        </p:txBody>
      </p:sp>
    </p:spTree>
    <p:extLst>
      <p:ext uri="{BB962C8B-B14F-4D97-AF65-F5344CB8AC3E}">
        <p14:creationId xmlns:p14="http://schemas.microsoft.com/office/powerpoint/2010/main" val="85829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10086"/>
            <a:ext cx="8743949" cy="1214179"/>
          </a:xfrm>
        </p:spPr>
        <p:txBody>
          <a:bodyPr/>
          <a:lstStyle/>
          <a:p>
            <a:r>
              <a:rPr lang="en-US" sz="2700" dirty="0"/>
              <a:t>Of Those in Kentucky that Cited TV as the</a:t>
            </a:r>
            <a:br>
              <a:rPr lang="en-US" sz="2700" dirty="0"/>
            </a:br>
            <a:r>
              <a:rPr lang="en-US" sz="2700" dirty="0"/>
              <a:t>Most Important for </a:t>
            </a:r>
            <a:r>
              <a:rPr lang="en-US" sz="2700" b="1" dirty="0"/>
              <a:t>Awareness</a:t>
            </a:r>
            <a:r>
              <a:rPr lang="en-US" sz="2700" dirty="0"/>
              <a:t>,</a:t>
            </a:r>
            <a:br>
              <a:rPr lang="en-US" sz="2700" dirty="0"/>
            </a:br>
            <a:r>
              <a:rPr lang="en-US" sz="2700" dirty="0"/>
              <a:t>7 out of 10 Picked Broadcast TV</a:t>
            </a:r>
          </a:p>
        </p:txBody>
      </p:sp>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15</a:t>
            </a:fld>
            <a:endParaRPr lang="en-US" dirty="0">
              <a:solidFill>
                <a:prstClr val="black"/>
              </a:solidFill>
              <a:latin typeface="Tahoma"/>
              <a:cs typeface="Arial"/>
            </a:endParaRPr>
          </a:p>
        </p:txBody>
      </p:sp>
      <p:sp>
        <p:nvSpPr>
          <p:cNvPr id="7" name="Text Placeholder 4"/>
          <p:cNvSpPr>
            <a:spLocks noGrp="1"/>
          </p:cNvSpPr>
          <p:nvPr>
            <p:ph type="body" sz="quarter" idx="13"/>
          </p:nvPr>
        </p:nvSpPr>
        <p:spPr>
          <a:xfrm>
            <a:off x="314325" y="4878602"/>
            <a:ext cx="7172326" cy="207749"/>
          </a:xfrm>
        </p:spPr>
        <p:txBody>
          <a:bodyPr/>
          <a:lstStyle/>
          <a:p>
            <a:r>
              <a:rPr lang="en-US" dirty="0"/>
              <a:t>Source: Dynata / TVB 2023 Voter Funnel; Adults 18+ / N = 524</a:t>
            </a:r>
          </a:p>
        </p:txBody>
      </p:sp>
      <p:graphicFrame>
        <p:nvGraphicFramePr>
          <p:cNvPr id="10" name="Content Placeholder 9"/>
          <p:cNvGraphicFramePr>
            <a:graphicFrameLocks noGrp="1"/>
          </p:cNvGraphicFramePr>
          <p:nvPr>
            <p:ph idx="1"/>
          </p:nvPr>
        </p:nvGraphicFramePr>
        <p:xfrm>
          <a:off x="114301" y="1241711"/>
          <a:ext cx="8801099" cy="35130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9736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5"/>
            <a:ext cx="8514607" cy="840230"/>
          </a:xfrm>
        </p:spPr>
        <p:txBody>
          <a:bodyPr/>
          <a:lstStyle/>
          <a:p>
            <a:r>
              <a:rPr lang="en-US" sz="2700" dirty="0"/>
              <a:t>“When doing a political online search,</a:t>
            </a:r>
            <a:br>
              <a:rPr lang="en-US" sz="2700" dirty="0"/>
            </a:br>
            <a:r>
              <a:rPr lang="en-US" sz="2700" dirty="0"/>
              <a:t>have TV ads influenced you in any way?”</a:t>
            </a:r>
          </a:p>
        </p:txBody>
      </p:sp>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16</a:t>
            </a:fld>
            <a:endParaRPr lang="en-US" dirty="0">
              <a:solidFill>
                <a:prstClr val="black"/>
              </a:solidFill>
              <a:latin typeface="Tahoma"/>
              <a:cs typeface="Arial"/>
            </a:endParaRPr>
          </a:p>
        </p:txBody>
      </p:sp>
      <p:sp>
        <p:nvSpPr>
          <p:cNvPr id="13" name="Text Placeholder 4"/>
          <p:cNvSpPr>
            <a:spLocks noGrp="1"/>
          </p:cNvSpPr>
          <p:nvPr>
            <p:ph type="body" sz="quarter" idx="13"/>
          </p:nvPr>
        </p:nvSpPr>
        <p:spPr>
          <a:xfrm>
            <a:off x="314697" y="4610643"/>
            <a:ext cx="7286626" cy="438582"/>
          </a:xfrm>
        </p:spPr>
        <p:txBody>
          <a:bodyPr/>
          <a:lstStyle/>
          <a:p>
            <a:r>
              <a:rPr lang="en-US" dirty="0"/>
              <a:t>Source: Dynata / TVB 2023 Voter Funnel; Adults 18+ / N = 604 (Yes = Every time, Most of the time &amp; Sometimes)</a:t>
            </a:r>
          </a:p>
          <a:p>
            <a:r>
              <a:rPr lang="en-US" dirty="0"/>
              <a:t>QA10: “When doing an online search for candidates or ballot issues, how often, if at all, have the TV advertisements you have seen in this category influenced you in some way in your search selections?”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77115848"/>
              </p:ext>
            </p:extLst>
          </p:nvPr>
        </p:nvGraphicFramePr>
        <p:xfrm>
          <a:off x="1701915" y="1050315"/>
          <a:ext cx="5314950" cy="35754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638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5"/>
            <a:ext cx="8514607" cy="840230"/>
          </a:xfrm>
        </p:spPr>
        <p:txBody>
          <a:bodyPr/>
          <a:lstStyle/>
          <a:p>
            <a:r>
              <a:rPr lang="en-US" sz="2700" dirty="0"/>
              <a:t>“When doing a political online search,</a:t>
            </a:r>
            <a:br>
              <a:rPr lang="en-US" sz="2700" dirty="0"/>
            </a:br>
            <a:r>
              <a:rPr lang="en-US" sz="2700" dirty="0"/>
              <a:t>have TV ads influenced you in any way?”</a:t>
            </a:r>
          </a:p>
        </p:txBody>
      </p:sp>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17</a:t>
            </a:fld>
            <a:endParaRPr lang="en-US" dirty="0">
              <a:solidFill>
                <a:prstClr val="black"/>
              </a:solidFill>
              <a:latin typeface="Tahoma"/>
              <a:cs typeface="Arial"/>
            </a:endParaRPr>
          </a:p>
        </p:txBody>
      </p:sp>
      <p:sp>
        <p:nvSpPr>
          <p:cNvPr id="5" name="TextBox 4">
            <a:extLst>
              <a:ext uri="{FF2B5EF4-FFF2-40B4-BE49-F238E27FC236}">
                <a16:creationId xmlns:a16="http://schemas.microsoft.com/office/drawing/2014/main" id="{BE80CF38-031A-40CA-9784-8E87D7CCB3A8}"/>
              </a:ext>
            </a:extLst>
          </p:cNvPr>
          <p:cNvSpPr txBox="1"/>
          <p:nvPr/>
        </p:nvSpPr>
        <p:spPr>
          <a:xfrm>
            <a:off x="2747751" y="1089778"/>
            <a:ext cx="3528210" cy="300082"/>
          </a:xfrm>
          <a:prstGeom prst="rect">
            <a:avLst/>
          </a:prstGeom>
          <a:noFill/>
        </p:spPr>
        <p:txBody>
          <a:bodyPr wrap="none" rtlCol="0">
            <a:spAutoFit/>
          </a:bodyPr>
          <a:lstStyle/>
          <a:p>
            <a:pPr defTabSz="685800"/>
            <a:r>
              <a:rPr lang="en-US" sz="1350" dirty="0">
                <a:solidFill>
                  <a:prstClr val="black"/>
                </a:solidFill>
                <a:latin typeface="Tahoma"/>
                <a:cs typeface="Arial"/>
              </a:rPr>
              <a:t>Those in Kentucky Who Do Online Searches</a:t>
            </a:r>
            <a:endParaRPr lang="en-US" sz="1350" b="1" dirty="0">
              <a:solidFill>
                <a:prstClr val="black"/>
              </a:solidFill>
              <a:latin typeface="Tahoma"/>
              <a:cs typeface="Arial"/>
            </a:endParaRPr>
          </a:p>
        </p:txBody>
      </p:sp>
      <p:sp>
        <p:nvSpPr>
          <p:cNvPr id="6" name="Text Placeholder 5">
            <a:extLst>
              <a:ext uri="{FF2B5EF4-FFF2-40B4-BE49-F238E27FC236}">
                <a16:creationId xmlns:a16="http://schemas.microsoft.com/office/drawing/2014/main" id="{A93928D9-79D4-52E0-7687-2A55C4572901}"/>
              </a:ext>
            </a:extLst>
          </p:cNvPr>
          <p:cNvSpPr>
            <a:spLocks noGrp="1"/>
          </p:cNvSpPr>
          <p:nvPr>
            <p:ph type="body" sz="quarter" idx="13"/>
          </p:nvPr>
        </p:nvSpPr>
        <p:spPr>
          <a:xfrm>
            <a:off x="314697" y="4647768"/>
            <a:ext cx="6480958" cy="438582"/>
          </a:xfrm>
        </p:spPr>
        <p:txBody>
          <a:bodyPr/>
          <a:lstStyle/>
          <a:p>
            <a:r>
              <a:rPr lang="en-US" dirty="0"/>
              <a:t>Source: </a:t>
            </a:r>
            <a:r>
              <a:rPr lang="en-US" dirty="0" err="1"/>
              <a:t>Dynata</a:t>
            </a:r>
            <a:r>
              <a:rPr lang="en-US" dirty="0"/>
              <a:t> / TVB 2023 Voter Funnel; Adults 18+ / N = 604, 156, 304, 144 (Yes = Every time, Most of the time &amp; Sometimes)</a:t>
            </a:r>
          </a:p>
          <a:p>
            <a:r>
              <a:rPr lang="en-US" dirty="0"/>
              <a:t>QA10: “When doing an online search for candidates or ballot issues, how often, if at all, have the TV advertisements you have seen in this category influenced you in some way in your search selections?”</a:t>
            </a:r>
          </a:p>
        </p:txBody>
      </p:sp>
      <p:graphicFrame>
        <p:nvGraphicFramePr>
          <p:cNvPr id="9" name="Chart 8">
            <a:extLst>
              <a:ext uri="{FF2B5EF4-FFF2-40B4-BE49-F238E27FC236}">
                <a16:creationId xmlns:a16="http://schemas.microsoft.com/office/drawing/2014/main" id="{7C61D324-D947-BF2E-8FAC-57FC15B8AA05}"/>
              </a:ext>
            </a:extLst>
          </p:cNvPr>
          <p:cNvGraphicFramePr/>
          <p:nvPr/>
        </p:nvGraphicFramePr>
        <p:xfrm>
          <a:off x="754811" y="1443218"/>
          <a:ext cx="7463901" cy="29258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099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5"/>
            <a:ext cx="8514607" cy="840230"/>
          </a:xfrm>
        </p:spPr>
        <p:txBody>
          <a:bodyPr/>
          <a:lstStyle/>
          <a:p>
            <a:r>
              <a:rPr lang="en-US" sz="2700" dirty="0"/>
              <a:t>“I find the problem with ‘fake news’</a:t>
            </a:r>
            <a:br>
              <a:rPr lang="en-US" sz="2700" dirty="0"/>
            </a:br>
            <a:r>
              <a:rPr lang="en-US" sz="2700" dirty="0"/>
              <a:t>to be most prevalent on...”</a:t>
            </a:r>
          </a:p>
        </p:txBody>
      </p:sp>
      <p:graphicFrame>
        <p:nvGraphicFramePr>
          <p:cNvPr id="8" name="Content Placeholder 7"/>
          <p:cNvGraphicFramePr>
            <a:graphicFrameLocks noGrp="1"/>
          </p:cNvGraphicFramePr>
          <p:nvPr>
            <p:ph idx="1"/>
          </p:nvPr>
        </p:nvGraphicFramePr>
        <p:xfrm>
          <a:off x="315144" y="999009"/>
          <a:ext cx="8514159" cy="368260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18</a:t>
            </a:fld>
            <a:endParaRPr lang="en-US" dirty="0">
              <a:solidFill>
                <a:prstClr val="black"/>
              </a:solidFill>
              <a:latin typeface="Tahoma"/>
              <a:cs typeface="Arial"/>
            </a:endParaRPr>
          </a:p>
        </p:txBody>
      </p:sp>
      <p:sp>
        <p:nvSpPr>
          <p:cNvPr id="13" name="Text Placeholder 4"/>
          <p:cNvSpPr>
            <a:spLocks noGrp="1"/>
          </p:cNvSpPr>
          <p:nvPr>
            <p:ph type="body" sz="quarter" idx="13"/>
          </p:nvPr>
        </p:nvSpPr>
        <p:spPr>
          <a:xfrm>
            <a:off x="314325" y="4735754"/>
            <a:ext cx="6481330" cy="323165"/>
          </a:xfrm>
        </p:spPr>
        <p:txBody>
          <a:bodyPr/>
          <a:lstStyle/>
          <a:p>
            <a:r>
              <a:rPr lang="en-US" dirty="0"/>
              <a:t>Source: Dynata / TVB 2023 Voter Funnel; Adults 18+ / N = 1,037</a:t>
            </a:r>
          </a:p>
          <a:p>
            <a:r>
              <a:rPr lang="en-US" dirty="0"/>
              <a:t>Q7: “I find the problem with “fake news” to be most prevalent on...”</a:t>
            </a:r>
          </a:p>
        </p:txBody>
      </p:sp>
      <p:pic>
        <p:nvPicPr>
          <p:cNvPr id="1026" name="Picture 2" descr="Kentucky Map&quot; Images – Browse 146 Stock Photos, Vectors, and ...">
            <a:extLst>
              <a:ext uri="{FF2B5EF4-FFF2-40B4-BE49-F238E27FC236}">
                <a16:creationId xmlns:a16="http://schemas.microsoft.com/office/drawing/2014/main" id="{F2EBA103-B718-2D84-7EE9-C8BF6DFE3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944" y="1971675"/>
            <a:ext cx="3214688" cy="25717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247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5"/>
            <a:ext cx="8514607" cy="840230"/>
          </a:xfrm>
        </p:spPr>
        <p:txBody>
          <a:bodyPr/>
          <a:lstStyle/>
          <a:p>
            <a:r>
              <a:rPr lang="en-US" sz="2700" dirty="0"/>
              <a:t>“Which local website are you likely to turn to when you need information about local news or events?”</a:t>
            </a:r>
          </a:p>
        </p:txBody>
      </p:sp>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19</a:t>
            </a:fld>
            <a:endParaRPr lang="en-US" dirty="0">
              <a:solidFill>
                <a:prstClr val="black"/>
              </a:solidFill>
              <a:latin typeface="Tahoma"/>
              <a:cs typeface="Arial"/>
            </a:endParaRPr>
          </a:p>
        </p:txBody>
      </p:sp>
      <p:sp>
        <p:nvSpPr>
          <p:cNvPr id="13" name="Text Placeholder 4"/>
          <p:cNvSpPr>
            <a:spLocks noGrp="1"/>
          </p:cNvSpPr>
          <p:nvPr>
            <p:ph type="body" sz="quarter" idx="13"/>
          </p:nvPr>
        </p:nvSpPr>
        <p:spPr>
          <a:xfrm>
            <a:off x="314697" y="4734610"/>
            <a:ext cx="7229104" cy="323165"/>
          </a:xfrm>
        </p:spPr>
        <p:txBody>
          <a:bodyPr/>
          <a:lstStyle/>
          <a:p>
            <a:r>
              <a:rPr lang="en-US" dirty="0"/>
              <a:t>Source: Dynata / TVB 2023 Voter Funnel; Adults 18+ / N = 1,037</a:t>
            </a:r>
          </a:p>
          <a:p>
            <a:r>
              <a:rPr lang="en-US" dirty="0"/>
              <a:t>Q12: “Which one of the following websites are you most likely to turn to when you need information about local news or events?”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09031147"/>
              </p:ext>
            </p:extLst>
          </p:nvPr>
        </p:nvGraphicFramePr>
        <p:xfrm>
          <a:off x="374970" y="1176598"/>
          <a:ext cx="8361168" cy="3441064"/>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Kentucky Map&quot; Images – Browse 146 Stock Photos, Vectors, and ...">
            <a:extLst>
              <a:ext uri="{FF2B5EF4-FFF2-40B4-BE49-F238E27FC236}">
                <a16:creationId xmlns:a16="http://schemas.microsoft.com/office/drawing/2014/main" id="{DEFEA8F0-1031-480A-F5BE-7E9FE766A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615" y="1992457"/>
            <a:ext cx="3214688"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46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49" y="240470"/>
            <a:ext cx="7162616" cy="857250"/>
          </a:xfrm>
        </p:spPr>
        <p:txBody>
          <a:bodyPr/>
          <a:lstStyle/>
          <a:p>
            <a:r>
              <a:rPr lang="en-US" dirty="0"/>
              <a:t>Methodology</a:t>
            </a:r>
          </a:p>
        </p:txBody>
      </p:sp>
      <p:sp>
        <p:nvSpPr>
          <p:cNvPr id="3" name="Text Placeholder 2"/>
          <p:cNvSpPr>
            <a:spLocks noGrp="1"/>
          </p:cNvSpPr>
          <p:nvPr>
            <p:ph type="body" sz="quarter" idx="13"/>
          </p:nvPr>
        </p:nvSpPr>
        <p:spPr>
          <a:xfrm>
            <a:off x="366340" y="820886"/>
            <a:ext cx="8267700" cy="2713038"/>
          </a:xfrm>
        </p:spPr>
        <p:txBody>
          <a:bodyPr>
            <a:noAutofit/>
          </a:bodyPr>
          <a:lstStyle/>
          <a:p>
            <a:pPr>
              <a:lnSpc>
                <a:spcPct val="100000"/>
              </a:lnSpc>
              <a:spcBef>
                <a:spcPts val="0"/>
              </a:spcBef>
              <a:spcAft>
                <a:spcPts val="600"/>
              </a:spcAft>
            </a:pPr>
            <a:r>
              <a:rPr lang="en-US" sz="1400" dirty="0"/>
              <a:t>This study was conducted online among a sample of 2,000 Americans, age 18+</a:t>
            </a:r>
            <a:r>
              <a:rPr lang="en-US" sz="1400" b="1" dirty="0"/>
              <a:t>.</a:t>
            </a:r>
          </a:p>
          <a:p>
            <a:pPr lvl="1">
              <a:lnSpc>
                <a:spcPct val="100000"/>
              </a:lnSpc>
              <a:spcBef>
                <a:spcPts val="0"/>
              </a:spcBef>
              <a:spcAft>
                <a:spcPts val="600"/>
              </a:spcAft>
            </a:pPr>
            <a:r>
              <a:rPr lang="en-US" sz="1400" dirty="0"/>
              <a:t>The data has been weighted to demographically reflect the US Census.</a:t>
            </a:r>
          </a:p>
          <a:p>
            <a:pPr>
              <a:lnSpc>
                <a:spcPct val="100000"/>
              </a:lnSpc>
              <a:spcBef>
                <a:spcPts val="0"/>
              </a:spcBef>
              <a:spcAft>
                <a:spcPts val="600"/>
              </a:spcAft>
            </a:pPr>
            <a:r>
              <a:rPr lang="en-US" sz="1400" dirty="0"/>
              <a:t>People were asked to recall the topics of their conversations from the past 24 hours, and then were asked a series of questions describing up to 5 category conversations.</a:t>
            </a:r>
          </a:p>
          <a:p>
            <a:pPr lvl="1">
              <a:lnSpc>
                <a:spcPct val="100000"/>
              </a:lnSpc>
              <a:spcBef>
                <a:spcPts val="0"/>
              </a:spcBef>
              <a:spcAft>
                <a:spcPts val="600"/>
              </a:spcAft>
            </a:pPr>
            <a:r>
              <a:rPr lang="en-US" sz="1400" dirty="0"/>
              <a:t>Each of these conversations were the person’s most significant or meaningful conversation in the category.</a:t>
            </a:r>
          </a:p>
          <a:p>
            <a:pPr lvl="1">
              <a:lnSpc>
                <a:spcPct val="100000"/>
              </a:lnSpc>
              <a:spcBef>
                <a:spcPts val="0"/>
              </a:spcBef>
              <a:spcAft>
                <a:spcPts val="600"/>
              </a:spcAft>
            </a:pPr>
            <a:r>
              <a:rPr lang="en-US" sz="1400" dirty="0"/>
              <a:t>Categories followed up upon were selected randomly.</a:t>
            </a:r>
          </a:p>
          <a:p>
            <a:pPr>
              <a:lnSpc>
                <a:spcPct val="100000"/>
              </a:lnSpc>
              <a:spcBef>
                <a:spcPts val="0"/>
              </a:spcBef>
              <a:spcAft>
                <a:spcPts val="600"/>
              </a:spcAft>
            </a:pPr>
            <a:r>
              <a:rPr lang="en-US" sz="1400" dirty="0"/>
              <a:t>Respondents were also asked attitudinal questions.</a:t>
            </a:r>
          </a:p>
          <a:p>
            <a:pPr>
              <a:lnSpc>
                <a:spcPct val="100000"/>
              </a:lnSpc>
              <a:spcBef>
                <a:spcPts val="0"/>
              </a:spcBef>
              <a:spcAft>
                <a:spcPts val="600"/>
              </a:spcAft>
            </a:pPr>
            <a:r>
              <a:rPr lang="en-US" sz="1400" dirty="0"/>
              <a:t>Questions were asked about politics and the November </a:t>
            </a:r>
            <a:r>
              <a:rPr lang="en-US" sz="1400"/>
              <a:t>2024 presidential </a:t>
            </a:r>
            <a:r>
              <a:rPr lang="en-US" sz="1400" dirty="0"/>
              <a:t>elections. This deck focuses on the </a:t>
            </a:r>
            <a:r>
              <a:rPr lang="en-US" sz="1400" b="1" dirty="0">
                <a:effectLst>
                  <a:outerShdw blurRad="38100" dist="38100" dir="2700000" algn="tl">
                    <a:srgbClr val="000000">
                      <a:alpha val="43137"/>
                    </a:srgbClr>
                  </a:outerShdw>
                </a:effectLst>
              </a:rPr>
              <a:t>political</a:t>
            </a:r>
            <a:r>
              <a:rPr lang="en-US" sz="1400" dirty="0"/>
              <a:t> category.</a:t>
            </a:r>
          </a:p>
          <a:p>
            <a:pPr>
              <a:lnSpc>
                <a:spcPct val="100000"/>
              </a:lnSpc>
              <a:spcBef>
                <a:spcPts val="0"/>
              </a:spcBef>
              <a:spcAft>
                <a:spcPts val="600"/>
              </a:spcAft>
            </a:pPr>
            <a:r>
              <a:rPr lang="en-US" sz="1400" dirty="0"/>
              <a:t>The survey was fielded online from October 2</a:t>
            </a:r>
            <a:r>
              <a:rPr lang="en-US" sz="1400" baseline="30000" dirty="0"/>
              <a:t>nd</a:t>
            </a:r>
            <a:r>
              <a:rPr lang="en-US" sz="1400" dirty="0"/>
              <a:t>-22</a:t>
            </a:r>
            <a:r>
              <a:rPr lang="en-US" sz="1400" baseline="30000" dirty="0"/>
              <a:t>nd</a:t>
            </a:r>
            <a:r>
              <a:rPr lang="en-US" sz="1400" dirty="0"/>
              <a:t>, 2023.</a:t>
            </a:r>
          </a:p>
          <a:p>
            <a:pPr lvl="1">
              <a:lnSpc>
                <a:spcPct val="100000"/>
              </a:lnSpc>
              <a:spcBef>
                <a:spcPts val="0"/>
              </a:spcBef>
              <a:spcAft>
                <a:spcPts val="600"/>
              </a:spcAft>
            </a:pPr>
            <a:r>
              <a:rPr lang="en-US" sz="1400" dirty="0"/>
              <a:t>The median interview length was 16 minutes. </a:t>
            </a:r>
          </a:p>
        </p:txBody>
      </p:sp>
    </p:spTree>
    <p:extLst>
      <p:ext uri="{BB962C8B-B14F-4D97-AF65-F5344CB8AC3E}">
        <p14:creationId xmlns:p14="http://schemas.microsoft.com/office/powerpoint/2010/main" val="329814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7" y="177769"/>
            <a:ext cx="8514607" cy="757130"/>
          </a:xfrm>
        </p:spPr>
        <p:txBody>
          <a:bodyPr/>
          <a:lstStyle/>
          <a:p>
            <a:r>
              <a:rPr lang="en-US" sz="2400" dirty="0"/>
              <a:t>Broadcast Television Was Key in Motivating </a:t>
            </a:r>
            <a:r>
              <a:rPr lang="en-US" sz="2400" b="1" dirty="0"/>
              <a:t>Kentucky</a:t>
            </a:r>
            <a:r>
              <a:rPr lang="en-US" sz="2400" dirty="0"/>
              <a:t> Voters to Get Out and Vote</a:t>
            </a:r>
          </a:p>
        </p:txBody>
      </p:sp>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20</a:t>
            </a:fld>
            <a:endParaRPr lang="en-US" dirty="0">
              <a:solidFill>
                <a:prstClr val="black"/>
              </a:solidFill>
              <a:latin typeface="Tahoma"/>
              <a:cs typeface="Arial"/>
            </a:endParaRPr>
          </a:p>
        </p:txBody>
      </p:sp>
      <p:sp>
        <p:nvSpPr>
          <p:cNvPr id="13" name="Text Placeholder 4"/>
          <p:cNvSpPr>
            <a:spLocks noGrp="1"/>
          </p:cNvSpPr>
          <p:nvPr>
            <p:ph type="body" sz="quarter" idx="13"/>
          </p:nvPr>
        </p:nvSpPr>
        <p:spPr>
          <a:xfrm>
            <a:off x="314697" y="4610643"/>
            <a:ext cx="7229104" cy="438582"/>
          </a:xfrm>
        </p:spPr>
        <p:txBody>
          <a:bodyPr/>
          <a:lstStyle/>
          <a:p>
            <a:r>
              <a:rPr lang="en-US" dirty="0"/>
              <a:t>Source: Dynata / TVB 2023 Voter Funnel; Adults 18+ / N = 1,037 (Broadcast Television = </a:t>
            </a:r>
            <a:r>
              <a:rPr lang="en-US" dirty="0" err="1"/>
              <a:t>Nat’l</a:t>
            </a:r>
            <a:r>
              <a:rPr lang="en-US" dirty="0"/>
              <a:t> Broadcast +Local Broadcast)</a:t>
            </a:r>
          </a:p>
          <a:p>
            <a:r>
              <a:rPr lang="en-US" dirty="0"/>
              <a:t>Q9: “Sometimes we need a push to actually go out and vote or mail in our ballots. Please pick up to 5 media/methods that you feel most motivated you to get out and vote or mail in your ballot.” </a:t>
            </a:r>
          </a:p>
        </p:txBody>
      </p:sp>
      <p:graphicFrame>
        <p:nvGraphicFramePr>
          <p:cNvPr id="9" name="Content Placeholder 8"/>
          <p:cNvGraphicFramePr>
            <a:graphicFrameLocks noGrp="1"/>
          </p:cNvGraphicFramePr>
          <p:nvPr>
            <p:ph idx="1"/>
          </p:nvPr>
        </p:nvGraphicFramePr>
        <p:xfrm>
          <a:off x="315144" y="911815"/>
          <a:ext cx="8514159" cy="35564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267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5"/>
            <a:ext cx="8514607" cy="840230"/>
          </a:xfrm>
        </p:spPr>
        <p:txBody>
          <a:bodyPr/>
          <a:lstStyle/>
          <a:p>
            <a:r>
              <a:rPr lang="en-US" sz="2700" dirty="0"/>
              <a:t>Of those that Voted in Kentucky,</a:t>
            </a:r>
            <a:br>
              <a:rPr lang="en-US" sz="2700" dirty="0"/>
            </a:br>
            <a:r>
              <a:rPr lang="en-US" sz="2700" dirty="0"/>
              <a:t>26% Voted Prior to 11/7/23, Including 32% of A55+!</a:t>
            </a:r>
          </a:p>
        </p:txBody>
      </p:sp>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21</a:t>
            </a:fld>
            <a:endParaRPr lang="en-US" dirty="0">
              <a:solidFill>
                <a:prstClr val="black"/>
              </a:solidFill>
              <a:latin typeface="Tahoma"/>
              <a:cs typeface="Arial"/>
            </a:endParaRPr>
          </a:p>
        </p:txBody>
      </p:sp>
      <p:sp>
        <p:nvSpPr>
          <p:cNvPr id="13" name="Text Placeholder 4"/>
          <p:cNvSpPr>
            <a:spLocks noGrp="1"/>
          </p:cNvSpPr>
          <p:nvPr>
            <p:ph type="body" sz="quarter" idx="13"/>
          </p:nvPr>
        </p:nvSpPr>
        <p:spPr>
          <a:xfrm>
            <a:off x="314697" y="4726060"/>
            <a:ext cx="7286626" cy="323165"/>
          </a:xfrm>
        </p:spPr>
        <p:txBody>
          <a:bodyPr/>
          <a:lstStyle/>
          <a:p>
            <a:r>
              <a:rPr lang="en-US" dirty="0"/>
              <a:t>Source: Dynata / TVB 2023 Voter Funnel;  Adults 18+ N = 819, 194, 392, 233</a:t>
            </a:r>
          </a:p>
          <a:p>
            <a:r>
              <a:rPr lang="en-US" dirty="0"/>
              <a:t>Q8: “Did you vote?”</a:t>
            </a:r>
          </a:p>
        </p:txBody>
      </p:sp>
      <p:graphicFrame>
        <p:nvGraphicFramePr>
          <p:cNvPr id="7" name="Chart 6">
            <a:extLst>
              <a:ext uri="{FF2B5EF4-FFF2-40B4-BE49-F238E27FC236}">
                <a16:creationId xmlns:a16="http://schemas.microsoft.com/office/drawing/2014/main" id="{9C580473-0CEA-46A5-A52A-B049F1453B01}"/>
              </a:ext>
            </a:extLst>
          </p:cNvPr>
          <p:cNvGraphicFramePr/>
          <p:nvPr/>
        </p:nvGraphicFramePr>
        <p:xfrm>
          <a:off x="439445" y="665018"/>
          <a:ext cx="8169675" cy="39387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8984D8E-43FE-06F7-A0BE-6A61D925EE3E}"/>
              </a:ext>
            </a:extLst>
          </p:cNvPr>
          <p:cNvSpPr txBox="1"/>
          <p:nvPr/>
        </p:nvSpPr>
        <p:spPr>
          <a:xfrm>
            <a:off x="6899788" y="2288135"/>
            <a:ext cx="914033" cy="923330"/>
          </a:xfrm>
          <a:prstGeom prst="rect">
            <a:avLst/>
          </a:prstGeom>
          <a:noFill/>
        </p:spPr>
        <p:txBody>
          <a:bodyPr wrap="none" rtlCol="0">
            <a:spAutoFit/>
          </a:bodyPr>
          <a:lstStyle/>
          <a:p>
            <a:pPr algn="ctr" defTabSz="685800"/>
            <a:r>
              <a:rPr lang="en-US" sz="1350" b="1" dirty="0">
                <a:solidFill>
                  <a:prstClr val="black"/>
                </a:solidFill>
                <a:latin typeface="Tahoma"/>
                <a:cs typeface="Arial"/>
              </a:rPr>
              <a:t>KY Total</a:t>
            </a:r>
          </a:p>
          <a:p>
            <a:pPr algn="ctr" defTabSz="685800"/>
            <a:r>
              <a:rPr lang="en-US" sz="1350" b="1" dirty="0">
                <a:solidFill>
                  <a:srgbClr val="99004D"/>
                </a:solidFill>
                <a:latin typeface="Tahoma"/>
                <a:cs typeface="Arial"/>
              </a:rPr>
              <a:t>A18-34</a:t>
            </a:r>
          </a:p>
          <a:p>
            <a:pPr algn="ctr" defTabSz="685800"/>
            <a:r>
              <a:rPr lang="en-US" sz="1350" b="1" dirty="0">
                <a:solidFill>
                  <a:srgbClr val="00B0F0"/>
                </a:solidFill>
                <a:latin typeface="Tahoma"/>
                <a:cs typeface="Arial"/>
              </a:rPr>
              <a:t>A35-54</a:t>
            </a:r>
          </a:p>
          <a:p>
            <a:pPr algn="ctr" defTabSz="685800"/>
            <a:r>
              <a:rPr lang="en-US" sz="1350" b="1" dirty="0">
                <a:solidFill>
                  <a:srgbClr val="36CF13">
                    <a:lumMod val="50000"/>
                  </a:srgbClr>
                </a:solidFill>
                <a:latin typeface="Tahoma"/>
                <a:cs typeface="Arial"/>
              </a:rPr>
              <a:t>A55+</a:t>
            </a:r>
          </a:p>
        </p:txBody>
      </p:sp>
    </p:spTree>
    <p:extLst>
      <p:ext uri="{BB962C8B-B14F-4D97-AF65-F5344CB8AC3E}">
        <p14:creationId xmlns:p14="http://schemas.microsoft.com/office/powerpoint/2010/main" val="145367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7" y="210086"/>
            <a:ext cx="8514607" cy="466281"/>
          </a:xfrm>
        </p:spPr>
        <p:txBody>
          <a:bodyPr/>
          <a:lstStyle/>
          <a:p>
            <a:r>
              <a:rPr lang="en-US" sz="2700" dirty="0"/>
              <a:t>Looking Ahead to 2024 in </a:t>
            </a:r>
            <a:r>
              <a:rPr lang="en-US" sz="2700" dirty="0">
                <a:solidFill>
                  <a:schemeClr val="accent1"/>
                </a:solidFill>
              </a:rPr>
              <a:t>Kentucky</a:t>
            </a:r>
            <a:r>
              <a:rPr lang="en-US" sz="2700" dirty="0"/>
              <a:t>!</a:t>
            </a:r>
          </a:p>
        </p:txBody>
      </p:sp>
      <p:sp>
        <p:nvSpPr>
          <p:cNvPr id="4" name="Slide Number Placeholder 3"/>
          <p:cNvSpPr>
            <a:spLocks noGrp="1"/>
          </p:cNvSpPr>
          <p:nvPr>
            <p:ph type="sldNum" sz="quarter" idx="12"/>
          </p:nvPr>
        </p:nvSpPr>
        <p:spPr/>
        <p:txBody>
          <a:bodyPr/>
          <a:lstStyle/>
          <a:p>
            <a:pPr defTabSz="685800"/>
            <a:fld id="{BB88B489-69ED-4F0A-A940-13A5E0BFFCBC}" type="slidenum">
              <a:rPr lang="en-US">
                <a:solidFill>
                  <a:prstClr val="black"/>
                </a:solidFill>
                <a:latin typeface="Tahoma"/>
                <a:cs typeface="Arial"/>
              </a:rPr>
              <a:pPr defTabSz="685800"/>
              <a:t>22</a:t>
            </a:fld>
            <a:endParaRPr lang="en-US" dirty="0">
              <a:solidFill>
                <a:prstClr val="black"/>
              </a:solidFill>
              <a:latin typeface="Tahoma"/>
              <a:cs typeface="Arial"/>
            </a:endParaRPr>
          </a:p>
        </p:txBody>
      </p:sp>
      <p:sp>
        <p:nvSpPr>
          <p:cNvPr id="13" name="Text Placeholder 4"/>
          <p:cNvSpPr>
            <a:spLocks noGrp="1"/>
          </p:cNvSpPr>
          <p:nvPr>
            <p:ph type="body" sz="quarter" idx="13"/>
          </p:nvPr>
        </p:nvSpPr>
        <p:spPr>
          <a:xfrm>
            <a:off x="314697" y="4610643"/>
            <a:ext cx="7286626" cy="438582"/>
          </a:xfrm>
        </p:spPr>
        <p:txBody>
          <a:bodyPr/>
          <a:lstStyle/>
          <a:p>
            <a:r>
              <a:rPr lang="en-US" dirty="0"/>
              <a:t>Source: Dynata / TVB 2023 Voter Funnel;  Adults 18+ N = 1,037, 1,037, 963</a:t>
            </a:r>
          </a:p>
          <a:p>
            <a:r>
              <a:rPr lang="en-US" dirty="0"/>
              <a:t>Q13: “Do you plan to vote in the 2024 Presidential primaries?”; Q14: “Do you plan to vote in the 2024 Presidential election?”; Q14A: “If the opportunity is available, do you plan to vote early, via mail or in-person?” </a:t>
            </a:r>
          </a:p>
        </p:txBody>
      </p:sp>
      <p:graphicFrame>
        <p:nvGraphicFramePr>
          <p:cNvPr id="6" name="Chart 5">
            <a:extLst>
              <a:ext uri="{FF2B5EF4-FFF2-40B4-BE49-F238E27FC236}">
                <a16:creationId xmlns:a16="http://schemas.microsoft.com/office/drawing/2014/main" id="{2F47F4C3-5EBB-435A-BA7A-CC798AAF6CC3}"/>
              </a:ext>
            </a:extLst>
          </p:cNvPr>
          <p:cNvGraphicFramePr/>
          <p:nvPr>
            <p:extLst>
              <p:ext uri="{D42A27DB-BD31-4B8C-83A1-F6EECF244321}">
                <p14:modId xmlns:p14="http://schemas.microsoft.com/office/powerpoint/2010/main" val="2327049339"/>
              </p:ext>
            </p:extLst>
          </p:nvPr>
        </p:nvGraphicFramePr>
        <p:xfrm>
          <a:off x="638106" y="1446246"/>
          <a:ext cx="2781618" cy="298408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36419E9-DB58-A6FC-EEAE-56E051C54F3D}"/>
              </a:ext>
            </a:extLst>
          </p:cNvPr>
          <p:cNvSpPr txBox="1"/>
          <p:nvPr/>
        </p:nvSpPr>
        <p:spPr>
          <a:xfrm>
            <a:off x="801301" y="813245"/>
            <a:ext cx="1941899" cy="715581"/>
          </a:xfrm>
          <a:prstGeom prst="rect">
            <a:avLst/>
          </a:prstGeom>
          <a:noFill/>
        </p:spPr>
        <p:txBody>
          <a:bodyPr wrap="square" rtlCol="0">
            <a:spAutoFit/>
          </a:bodyPr>
          <a:lstStyle/>
          <a:p>
            <a:pPr algn="ctr" defTabSz="685800"/>
            <a:r>
              <a:rPr lang="en-US" sz="1350" dirty="0">
                <a:solidFill>
                  <a:prstClr val="black"/>
                </a:solidFill>
                <a:latin typeface="Tahoma"/>
                <a:cs typeface="Arial"/>
              </a:rPr>
              <a:t>Do you plan to vote in the </a:t>
            </a:r>
            <a:r>
              <a:rPr lang="en-US" sz="1350" dirty="0">
                <a:solidFill>
                  <a:srgbClr val="3333FF"/>
                </a:solidFill>
                <a:latin typeface="Tahoma"/>
                <a:cs typeface="Arial"/>
              </a:rPr>
              <a:t>2024 Presidential primaries</a:t>
            </a:r>
            <a:r>
              <a:rPr lang="en-US" sz="1350" dirty="0">
                <a:solidFill>
                  <a:prstClr val="black"/>
                </a:solidFill>
                <a:latin typeface="Tahoma"/>
                <a:cs typeface="Arial"/>
              </a:rPr>
              <a:t>?</a:t>
            </a:r>
          </a:p>
        </p:txBody>
      </p:sp>
      <p:graphicFrame>
        <p:nvGraphicFramePr>
          <p:cNvPr id="5" name="Chart 4">
            <a:extLst>
              <a:ext uri="{FF2B5EF4-FFF2-40B4-BE49-F238E27FC236}">
                <a16:creationId xmlns:a16="http://schemas.microsoft.com/office/drawing/2014/main" id="{3EB557B4-69D2-A739-AE30-01A2FA9E9140}"/>
              </a:ext>
            </a:extLst>
          </p:cNvPr>
          <p:cNvGraphicFramePr/>
          <p:nvPr>
            <p:extLst>
              <p:ext uri="{D42A27DB-BD31-4B8C-83A1-F6EECF244321}">
                <p14:modId xmlns:p14="http://schemas.microsoft.com/office/powerpoint/2010/main" val="1313193305"/>
              </p:ext>
            </p:extLst>
          </p:nvPr>
        </p:nvGraphicFramePr>
        <p:xfrm>
          <a:off x="3606025" y="1440673"/>
          <a:ext cx="2781618" cy="298408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EACD535-EC70-B3F6-34B8-A5FC3BAE57F8}"/>
              </a:ext>
            </a:extLst>
          </p:cNvPr>
          <p:cNvSpPr txBox="1"/>
          <p:nvPr/>
        </p:nvSpPr>
        <p:spPr>
          <a:xfrm>
            <a:off x="3836798" y="856679"/>
            <a:ext cx="1941899" cy="715581"/>
          </a:xfrm>
          <a:prstGeom prst="rect">
            <a:avLst/>
          </a:prstGeom>
          <a:noFill/>
        </p:spPr>
        <p:txBody>
          <a:bodyPr wrap="square" rtlCol="0">
            <a:spAutoFit/>
          </a:bodyPr>
          <a:lstStyle/>
          <a:p>
            <a:pPr algn="ctr" defTabSz="685800"/>
            <a:r>
              <a:rPr lang="en-US" sz="1350" dirty="0">
                <a:solidFill>
                  <a:prstClr val="black"/>
                </a:solidFill>
                <a:latin typeface="Tahoma"/>
                <a:cs typeface="Arial"/>
              </a:rPr>
              <a:t>Do you plan to vote in the </a:t>
            </a:r>
            <a:r>
              <a:rPr lang="en-US" sz="1350" dirty="0">
                <a:solidFill>
                  <a:srgbClr val="3333FF"/>
                </a:solidFill>
                <a:latin typeface="Tahoma"/>
                <a:cs typeface="Arial"/>
              </a:rPr>
              <a:t>2024 Presidential Election</a:t>
            </a:r>
            <a:r>
              <a:rPr lang="en-US" sz="1350" dirty="0">
                <a:solidFill>
                  <a:prstClr val="black"/>
                </a:solidFill>
                <a:latin typeface="Tahoma"/>
                <a:cs typeface="Arial"/>
              </a:rPr>
              <a:t>?</a:t>
            </a:r>
          </a:p>
        </p:txBody>
      </p:sp>
      <p:graphicFrame>
        <p:nvGraphicFramePr>
          <p:cNvPr id="9" name="Chart 8">
            <a:extLst>
              <a:ext uri="{FF2B5EF4-FFF2-40B4-BE49-F238E27FC236}">
                <a16:creationId xmlns:a16="http://schemas.microsoft.com/office/drawing/2014/main" id="{B5E67167-A5FC-29F2-7BCA-0E56CE822325}"/>
              </a:ext>
            </a:extLst>
          </p:cNvPr>
          <p:cNvGraphicFramePr/>
          <p:nvPr>
            <p:extLst>
              <p:ext uri="{D42A27DB-BD31-4B8C-83A1-F6EECF244321}">
                <p14:modId xmlns:p14="http://schemas.microsoft.com/office/powerpoint/2010/main" val="3974347339"/>
              </p:ext>
            </p:extLst>
          </p:nvPr>
        </p:nvGraphicFramePr>
        <p:xfrm>
          <a:off x="6292548" y="1336408"/>
          <a:ext cx="3074450" cy="326649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2C2F5104-286E-A2C5-BDB7-20A5A0863CD7}"/>
              </a:ext>
            </a:extLst>
          </p:cNvPr>
          <p:cNvSpPr txBox="1"/>
          <p:nvPr/>
        </p:nvSpPr>
        <p:spPr>
          <a:xfrm>
            <a:off x="6976974" y="856679"/>
            <a:ext cx="1840637" cy="507831"/>
          </a:xfrm>
          <a:prstGeom prst="rect">
            <a:avLst/>
          </a:prstGeom>
          <a:noFill/>
        </p:spPr>
        <p:txBody>
          <a:bodyPr wrap="square" rtlCol="0">
            <a:spAutoFit/>
          </a:bodyPr>
          <a:lstStyle/>
          <a:p>
            <a:pPr algn="ctr" defTabSz="685800"/>
            <a:r>
              <a:rPr lang="en-US" sz="1350" dirty="0">
                <a:solidFill>
                  <a:prstClr val="black"/>
                </a:solidFill>
                <a:latin typeface="Tahoma"/>
                <a:cs typeface="Arial"/>
              </a:rPr>
              <a:t>If available, do you plan to vote early?</a:t>
            </a:r>
          </a:p>
        </p:txBody>
      </p:sp>
    </p:spTree>
    <p:extLst>
      <p:ext uri="{BB962C8B-B14F-4D97-AF65-F5344CB8AC3E}">
        <p14:creationId xmlns:p14="http://schemas.microsoft.com/office/powerpoint/2010/main" val="325926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155368286"/>
              </p:ext>
            </p:extLst>
          </p:nvPr>
        </p:nvGraphicFramePr>
        <p:xfrm>
          <a:off x="927923" y="1503135"/>
          <a:ext cx="7460995" cy="3447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436043" y="0"/>
            <a:ext cx="8444754" cy="857250"/>
          </a:xfrm>
          <a:prstGeom prst="rect">
            <a:avLst/>
          </a:prstGeom>
        </p:spPr>
        <p:txBody>
          <a:bodyPr vert="horz" lIns="91440" tIns="0" rIns="91440" bIns="45720" rtlCol="0" anchor="t">
            <a:noAutofit/>
          </a:bodyPr>
          <a:lstStyle>
            <a:lvl1pPr algn="l" defTabSz="457200" rtl="0" eaLnBrk="1" latinLnBrk="0" hangingPunct="1">
              <a:lnSpc>
                <a:spcPct val="80000"/>
              </a:lnSpc>
              <a:spcBef>
                <a:spcPct val="0"/>
              </a:spcBef>
              <a:buNone/>
              <a:defRPr sz="3600" b="1" kern="1200">
                <a:solidFill>
                  <a:schemeClr val="tx1"/>
                </a:solidFill>
                <a:latin typeface="+mj-lt"/>
                <a:ea typeface="+mj-ea"/>
                <a:cs typeface="+mj-cs"/>
              </a:defRPr>
            </a:lvl1pPr>
          </a:lstStyle>
          <a:p>
            <a:pPr marR="0" lvl="0" indent="0" fontAlgn="auto">
              <a:lnSpc>
                <a:spcPct val="100000"/>
              </a:lnSpc>
              <a:spcAft>
                <a:spcPts val="0"/>
              </a:spcAft>
              <a:buClrTx/>
              <a:buSzTx/>
              <a:tabLst/>
              <a:defRPr/>
            </a:pPr>
            <a:r>
              <a:rPr lang="en-US" sz="2400" dirty="0">
                <a:solidFill>
                  <a:sysClr val="windowText" lastClr="000000"/>
                </a:solidFill>
                <a:latin typeface="+mn-lt"/>
              </a:rPr>
              <a:t>Over The Last Nine Years, More Americans Are Talking About Politics</a:t>
            </a:r>
          </a:p>
        </p:txBody>
      </p:sp>
      <p:sp>
        <p:nvSpPr>
          <p:cNvPr id="7" name="Rectangle 6"/>
          <p:cNvSpPr/>
          <p:nvPr/>
        </p:nvSpPr>
        <p:spPr>
          <a:xfrm>
            <a:off x="1483696" y="4753361"/>
            <a:ext cx="7454152" cy="369332"/>
          </a:xfrm>
          <a:prstGeom prst="rect">
            <a:avLst/>
          </a:prstGeom>
        </p:spPr>
        <p:txBody>
          <a:bodyPr wrap="square" anchor="b">
            <a:spAutoFit/>
          </a:bodyPr>
          <a:lstStyle/>
          <a:p>
            <a:r>
              <a:rPr lang="en-US" sz="600" dirty="0">
                <a:solidFill>
                  <a:prstClr val="black">
                    <a:lumMod val="75000"/>
                    <a:lumOff val="25000"/>
                  </a:prstClr>
                </a:solidFill>
              </a:rPr>
              <a:t>Base: Total Public, n=2000; 2015,2017,2019, 2022, 2024</a:t>
            </a:r>
          </a:p>
          <a:p>
            <a:r>
              <a:rPr lang="en-US" sz="600" dirty="0">
                <a:solidFill>
                  <a:prstClr val="black">
                    <a:lumMod val="75000"/>
                    <a:lumOff val="25000"/>
                  </a:prstClr>
                </a:solidFill>
              </a:rPr>
              <a:t>Q1) Please enter the approximate number of conversations you had during the past day? </a:t>
            </a:r>
          </a:p>
          <a:p>
            <a:r>
              <a:rPr lang="en-US" sz="600" dirty="0">
                <a:solidFill>
                  <a:prstClr val="black">
                    <a:lumMod val="75000"/>
                    <a:lumOff val="25000"/>
                  </a:prstClr>
                </a:solidFill>
              </a:rPr>
              <a:t>Source: Engagement Labs TVB American Conversation Study 2023</a:t>
            </a:r>
          </a:p>
        </p:txBody>
      </p:sp>
      <p:sp>
        <p:nvSpPr>
          <p:cNvPr id="8" name="TextBox 7"/>
          <p:cNvSpPr txBox="1"/>
          <p:nvPr/>
        </p:nvSpPr>
        <p:spPr>
          <a:xfrm>
            <a:off x="2648620" y="843123"/>
            <a:ext cx="3846759" cy="307777"/>
          </a:xfrm>
          <a:prstGeom prst="rect">
            <a:avLst/>
          </a:prstGeom>
          <a:noFill/>
        </p:spPr>
        <p:txBody>
          <a:bodyPr wrap="none" rtlCol="0">
            <a:spAutoFit/>
          </a:bodyPr>
          <a:lstStyle/>
          <a:p>
            <a:pPr algn="ctr"/>
            <a:r>
              <a:rPr lang="en-US" sz="1400" b="1" dirty="0">
                <a:solidFill>
                  <a:prstClr val="black">
                    <a:lumMod val="75000"/>
                    <a:lumOff val="25000"/>
                  </a:prstClr>
                </a:solidFill>
              </a:rPr>
              <a:t>% of People Talking About Politics Per Day</a:t>
            </a:r>
          </a:p>
        </p:txBody>
      </p:sp>
      <p:sp>
        <p:nvSpPr>
          <p:cNvPr id="9" name="TextBox 8"/>
          <p:cNvSpPr txBox="1"/>
          <p:nvPr/>
        </p:nvSpPr>
        <p:spPr>
          <a:xfrm>
            <a:off x="2463817" y="3498898"/>
            <a:ext cx="4389206" cy="369332"/>
          </a:xfrm>
          <a:prstGeom prst="rect">
            <a:avLst/>
          </a:prstGeom>
          <a:noFill/>
        </p:spPr>
        <p:txBody>
          <a:bodyPr wrap="square" rtlCol="0">
            <a:spAutoFit/>
          </a:bodyPr>
          <a:lstStyle/>
          <a:p>
            <a:pPr algn="ctr"/>
            <a:r>
              <a:rPr lang="en-US" b="1" i="1" u="sng" dirty="0">
                <a:solidFill>
                  <a:schemeClr val="bg1"/>
                </a:solidFill>
              </a:rPr>
              <a:t>+50% Vs. 2015</a:t>
            </a:r>
          </a:p>
        </p:txBody>
      </p:sp>
      <p:sp>
        <p:nvSpPr>
          <p:cNvPr id="2" name="TextBox 1"/>
          <p:cNvSpPr txBox="1"/>
          <p:nvPr/>
        </p:nvSpPr>
        <p:spPr>
          <a:xfrm>
            <a:off x="1551283" y="1136772"/>
            <a:ext cx="933061" cy="507831"/>
          </a:xfrm>
          <a:prstGeom prst="rect">
            <a:avLst/>
          </a:prstGeom>
          <a:noFill/>
        </p:spPr>
        <p:txBody>
          <a:bodyPr wrap="square" rtlCol="0">
            <a:spAutoFit/>
          </a:bodyPr>
          <a:lstStyle/>
          <a:p>
            <a:pPr algn="ctr"/>
            <a:r>
              <a:rPr lang="en-US" sz="900" b="1" dirty="0"/>
              <a:t>American</a:t>
            </a:r>
          </a:p>
          <a:p>
            <a:pPr algn="ctr"/>
            <a:r>
              <a:rPr lang="en-US" sz="900" b="1" dirty="0"/>
              <a:t>Conversation</a:t>
            </a:r>
            <a:br>
              <a:rPr lang="en-US" sz="900" b="1" dirty="0"/>
            </a:br>
            <a:r>
              <a:rPr lang="en-US" sz="900" b="1" dirty="0"/>
              <a:t>Study</a:t>
            </a:r>
          </a:p>
        </p:txBody>
      </p:sp>
    </p:spTree>
    <p:extLst>
      <p:ext uri="{BB962C8B-B14F-4D97-AF65-F5344CB8AC3E}">
        <p14:creationId xmlns:p14="http://schemas.microsoft.com/office/powerpoint/2010/main" val="196524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E00C5FF-DF9D-4825-B8AA-ACB33F6AC18B}"/>
              </a:ext>
            </a:extLst>
          </p:cNvPr>
          <p:cNvSpPr txBox="1">
            <a:spLocks/>
          </p:cNvSpPr>
          <p:nvPr/>
        </p:nvSpPr>
        <p:spPr>
          <a:xfrm>
            <a:off x="434331" y="22548"/>
            <a:ext cx="8131324" cy="857250"/>
          </a:xfrm>
          <a:prstGeom prst="rect">
            <a:avLst/>
          </a:prstGeom>
        </p:spPr>
        <p:txBody>
          <a:bodyPr vert="horz" lIns="91440" tIns="0" rIns="91440" bIns="45720" rtlCol="0" anchor="t">
            <a:normAutofit/>
          </a:bodyPr>
          <a:lstStyle>
            <a:lvl1pPr algn="l" defTabSz="457200" rtl="0" eaLnBrk="1" latinLnBrk="0" hangingPunct="1">
              <a:lnSpc>
                <a:spcPct val="80000"/>
              </a:lnSpc>
              <a:spcBef>
                <a:spcPct val="0"/>
              </a:spcBef>
              <a:buNone/>
              <a:defRPr sz="3600" b="1" kern="1200">
                <a:solidFill>
                  <a:schemeClr val="tx1"/>
                </a:solidFill>
                <a:latin typeface="+mj-lt"/>
                <a:ea typeface="+mj-ea"/>
                <a:cs typeface="+mj-cs"/>
              </a:defRPr>
            </a:lvl1pPr>
          </a:lstStyle>
          <a:p>
            <a:pPr defTabSz="457189">
              <a:lnSpc>
                <a:spcPct val="100000"/>
              </a:lnSpc>
              <a:defRPr/>
            </a:pPr>
            <a:r>
              <a:rPr lang="en-US" sz="2400" dirty="0">
                <a:solidFill>
                  <a:prstClr val="black">
                    <a:lumMod val="95000"/>
                    <a:lumOff val="5000"/>
                  </a:prstClr>
                </a:solidFill>
                <a:latin typeface="+mn-lt"/>
                <a:cs typeface="Arial"/>
              </a:rPr>
              <a:t>News &amp; </a:t>
            </a:r>
            <a:r>
              <a:rPr lang="en-US" sz="2400" dirty="0">
                <a:solidFill>
                  <a:srgbClr val="C0504D"/>
                </a:solidFill>
                <a:latin typeface="+mn-lt"/>
                <a:cs typeface="Arial"/>
              </a:rPr>
              <a:t>Political</a:t>
            </a:r>
            <a:r>
              <a:rPr lang="en-US" sz="2400" dirty="0">
                <a:solidFill>
                  <a:prstClr val="black">
                    <a:lumMod val="95000"/>
                    <a:lumOff val="5000"/>
                  </a:prstClr>
                </a:solidFill>
                <a:latin typeface="+mn-lt"/>
                <a:cs typeface="Arial"/>
              </a:rPr>
              <a:t> Conversations are Significantly Affected</a:t>
            </a:r>
            <a:r>
              <a:rPr lang="en-US" sz="2400" dirty="0">
                <a:solidFill>
                  <a:srgbClr val="C0504D"/>
                </a:solidFill>
                <a:latin typeface="+mn-lt"/>
                <a:cs typeface="Arial"/>
              </a:rPr>
              <a:t> </a:t>
            </a:r>
            <a:r>
              <a:rPr lang="en-US" sz="2400" dirty="0">
                <a:solidFill>
                  <a:prstClr val="black">
                    <a:lumMod val="95000"/>
                    <a:lumOff val="5000"/>
                  </a:prstClr>
                </a:solidFill>
                <a:latin typeface="+mn-lt"/>
                <a:cs typeface="Arial"/>
              </a:rPr>
              <a:t>by</a:t>
            </a:r>
            <a:r>
              <a:rPr lang="en-US" sz="2400" dirty="0">
                <a:solidFill>
                  <a:srgbClr val="C0504D"/>
                </a:solidFill>
                <a:latin typeface="+mn-lt"/>
                <a:cs typeface="Arial"/>
              </a:rPr>
              <a:t> Television</a:t>
            </a:r>
            <a:endParaRPr lang="en-US" sz="2400" dirty="0">
              <a:solidFill>
                <a:sysClr val="windowText" lastClr="000000"/>
              </a:solidFill>
              <a:latin typeface="+mn-lt"/>
              <a:cs typeface="Arial"/>
            </a:endParaRPr>
          </a:p>
        </p:txBody>
      </p:sp>
      <p:sp>
        <p:nvSpPr>
          <p:cNvPr id="15" name="Rectangle 14">
            <a:extLst>
              <a:ext uri="{FF2B5EF4-FFF2-40B4-BE49-F238E27FC236}">
                <a16:creationId xmlns:a16="http://schemas.microsoft.com/office/drawing/2014/main" id="{85AE3838-AE97-442C-8AF7-E17210ED3453}"/>
              </a:ext>
            </a:extLst>
          </p:cNvPr>
          <p:cNvSpPr/>
          <p:nvPr/>
        </p:nvSpPr>
        <p:spPr>
          <a:xfrm>
            <a:off x="1472886" y="4763474"/>
            <a:ext cx="7433153" cy="369332"/>
          </a:xfrm>
          <a:prstGeom prst="rect">
            <a:avLst/>
          </a:prstGeom>
        </p:spPr>
        <p:txBody>
          <a:bodyPr wrap="square" anchor="b">
            <a:spAutoFit/>
          </a:bodyPr>
          <a:lstStyle/>
          <a:p>
            <a:pPr defTabSz="685800">
              <a:defRPr/>
            </a:pPr>
            <a:r>
              <a:rPr lang="en-US" sz="600" dirty="0">
                <a:cs typeface="Arial"/>
              </a:rPr>
              <a:t>Base: Conversations News of the Day, n=2271; Local/Regional news, n=391; National/International News, n=359; Politics, n=360</a:t>
            </a:r>
          </a:p>
          <a:p>
            <a:pPr defTabSz="685800">
              <a:defRPr/>
            </a:pPr>
            <a:r>
              <a:rPr lang="en-US" sz="600" dirty="0">
                <a:cs typeface="Arial"/>
              </a:rPr>
              <a:t>Q8/9) Conversations including either media spark or reference.</a:t>
            </a:r>
          </a:p>
          <a:p>
            <a:pPr defTabSz="685800">
              <a:defRPr/>
            </a:pPr>
            <a:r>
              <a:rPr lang="en-US" sz="600" dirty="0">
                <a:cs typeface="Arial"/>
              </a:rPr>
              <a:t>Source: Engagement Labs TVB American Conversation Study 2023</a:t>
            </a:r>
          </a:p>
        </p:txBody>
      </p:sp>
      <p:graphicFrame>
        <p:nvGraphicFramePr>
          <p:cNvPr id="16" name="Content Placeholder 3">
            <a:extLst>
              <a:ext uri="{FF2B5EF4-FFF2-40B4-BE49-F238E27FC236}">
                <a16:creationId xmlns:a16="http://schemas.microsoft.com/office/drawing/2014/main" id="{A5ECD4FE-68F2-457D-8EB3-468AE1459AAD}"/>
              </a:ext>
            </a:extLst>
          </p:cNvPr>
          <p:cNvGraphicFramePr>
            <a:graphicFrameLocks/>
          </p:cNvGraphicFramePr>
          <p:nvPr/>
        </p:nvGraphicFramePr>
        <p:xfrm>
          <a:off x="457201" y="1218679"/>
          <a:ext cx="7786688" cy="3563639"/>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A9E1CDF6-A0B4-4442-80FC-714F5E76DCDA}"/>
              </a:ext>
            </a:extLst>
          </p:cNvPr>
          <p:cNvSpPr txBox="1"/>
          <p:nvPr/>
        </p:nvSpPr>
        <p:spPr>
          <a:xfrm>
            <a:off x="1309729" y="822776"/>
            <a:ext cx="6524542" cy="553998"/>
          </a:xfrm>
          <a:prstGeom prst="rect">
            <a:avLst/>
          </a:prstGeom>
          <a:noFill/>
        </p:spPr>
        <p:txBody>
          <a:bodyPr wrap="none" rtlCol="0">
            <a:spAutoFit/>
          </a:bodyPr>
          <a:lstStyle/>
          <a:p>
            <a:pPr algn="ctr" defTabSz="685800">
              <a:defRPr/>
            </a:pPr>
            <a:r>
              <a:rPr lang="en-US" sz="1600" b="1" dirty="0">
                <a:solidFill>
                  <a:prstClr val="black">
                    <a:lumMod val="75000"/>
                    <a:lumOff val="25000"/>
                  </a:prstClr>
                </a:solidFill>
                <a:cs typeface="Arial"/>
              </a:rPr>
              <a:t>% of Conversations </a:t>
            </a:r>
            <a:r>
              <a:rPr lang="en-US" sz="1600" b="1" i="1" dirty="0">
                <a:solidFill>
                  <a:prstClr val="black">
                    <a:lumMod val="75000"/>
                    <a:lumOff val="25000"/>
                  </a:prstClr>
                </a:solidFill>
                <a:cs typeface="Arial"/>
              </a:rPr>
              <a:t>Affected</a:t>
            </a:r>
            <a:r>
              <a:rPr lang="en-US" sz="1600" b="1" dirty="0">
                <a:solidFill>
                  <a:prstClr val="black">
                    <a:lumMod val="75000"/>
                    <a:lumOff val="25000"/>
                  </a:prstClr>
                </a:solidFill>
                <a:cs typeface="Arial"/>
              </a:rPr>
              <a:t> By External Factors,</a:t>
            </a:r>
            <a:endParaRPr lang="en-US" sz="1400" b="1" dirty="0">
              <a:solidFill>
                <a:prstClr val="black">
                  <a:lumMod val="75000"/>
                  <a:lumOff val="25000"/>
                </a:prstClr>
              </a:solidFill>
              <a:cs typeface="Arial"/>
            </a:endParaRPr>
          </a:p>
          <a:p>
            <a:pPr algn="ctr" defTabSz="685800">
              <a:defRPr/>
            </a:pPr>
            <a:r>
              <a:rPr lang="en-US" sz="1400" b="1" dirty="0">
                <a:solidFill>
                  <a:prstClr val="black">
                    <a:lumMod val="75000"/>
                    <a:lumOff val="25000"/>
                  </a:prstClr>
                </a:solidFill>
                <a:cs typeface="Arial"/>
              </a:rPr>
              <a:t>either as conversation </a:t>
            </a:r>
            <a:r>
              <a:rPr lang="en-US" sz="1400" b="1" i="1" dirty="0">
                <a:solidFill>
                  <a:prstClr val="black">
                    <a:lumMod val="75000"/>
                    <a:lumOff val="25000"/>
                  </a:prstClr>
                </a:solidFill>
                <a:cs typeface="Arial"/>
              </a:rPr>
              <a:t>spark</a:t>
            </a:r>
            <a:r>
              <a:rPr lang="en-US" sz="1400" b="1" dirty="0">
                <a:solidFill>
                  <a:prstClr val="black">
                    <a:lumMod val="75000"/>
                    <a:lumOff val="25000"/>
                  </a:prstClr>
                </a:solidFill>
                <a:cs typeface="Arial"/>
              </a:rPr>
              <a:t> or through being r</a:t>
            </a:r>
            <a:r>
              <a:rPr lang="en-US" sz="1400" b="1" i="1" dirty="0">
                <a:solidFill>
                  <a:prstClr val="black">
                    <a:lumMod val="75000"/>
                    <a:lumOff val="25000"/>
                  </a:prstClr>
                </a:solidFill>
                <a:cs typeface="Arial"/>
              </a:rPr>
              <a:t>eferenced</a:t>
            </a:r>
            <a:r>
              <a:rPr lang="en-US" sz="1400" b="1" dirty="0">
                <a:solidFill>
                  <a:prstClr val="black">
                    <a:lumMod val="75000"/>
                    <a:lumOff val="25000"/>
                  </a:prstClr>
                </a:solidFill>
                <a:cs typeface="Arial"/>
              </a:rPr>
              <a:t> in conversation</a:t>
            </a:r>
          </a:p>
        </p:txBody>
      </p:sp>
      <p:sp>
        <p:nvSpPr>
          <p:cNvPr id="2" name="Oval 1">
            <a:extLst>
              <a:ext uri="{FF2B5EF4-FFF2-40B4-BE49-F238E27FC236}">
                <a16:creationId xmlns:a16="http://schemas.microsoft.com/office/drawing/2014/main" id="{2BFB95A1-41F8-A6A9-5168-76742E77F760}"/>
              </a:ext>
            </a:extLst>
          </p:cNvPr>
          <p:cNvSpPr/>
          <p:nvPr/>
        </p:nvSpPr>
        <p:spPr>
          <a:xfrm>
            <a:off x="6257837" y="2036665"/>
            <a:ext cx="506991" cy="2806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1992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31800" y="-7321"/>
            <a:ext cx="8470153" cy="817563"/>
          </a:xfrm>
          <a:prstGeom prst="rect">
            <a:avLst/>
          </a:prstGeom>
        </p:spPr>
        <p:txBody>
          <a:bodyPr vert="horz" lIns="91440" tIns="0" rIns="91440" bIns="45720" rtlCol="0" anchor="t">
            <a:noAutofit/>
          </a:bodyPr>
          <a:lstStyle>
            <a:lvl1pPr algn="l" defTabSz="4572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entury Gothic" panose="020B0502020202020204" pitchFamily="34" charset="0"/>
              </a:rPr>
              <a:t>Local Broadcast TV </a:t>
            </a:r>
            <a:r>
              <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rPr>
              <a:t>is The </a:t>
            </a:r>
            <a:r>
              <a:rPr lang="en-US" sz="2400" dirty="0">
                <a:latin typeface="+mn-lt"/>
              </a:rPr>
              <a:t>Primary Source </a:t>
            </a:r>
            <a:r>
              <a:rPr kumimoji="0" lang="en-US" sz="2400" b="1" i="0" u="none" strike="noStrike" kern="1200" cap="none" spc="0" normalizeH="0" noProof="0" dirty="0">
                <a:ln>
                  <a:noFill/>
                </a:ln>
                <a:solidFill>
                  <a:sysClr val="windowText" lastClr="000000"/>
                </a:solidFill>
                <a:effectLst/>
                <a:uLnTx/>
                <a:uFillTx/>
                <a:latin typeface="Century Gothic" panose="020B0502020202020204" pitchFamily="34" charset="0"/>
              </a:rPr>
              <a:t>of News For Americans</a:t>
            </a:r>
            <a:endParaRPr kumimoji="0" lang="en-US" sz="2400" b="1" i="0" u="none" strike="noStrike" kern="1200" cap="none" spc="0" normalizeH="0" baseline="0" noProof="0" dirty="0">
              <a:ln>
                <a:noFill/>
              </a:ln>
              <a:solidFill>
                <a:sysClr val="windowText" lastClr="000000"/>
              </a:solidFill>
              <a:effectLst/>
              <a:uLnTx/>
              <a:uFillTx/>
              <a:latin typeface="Century Gothic" panose="020B0502020202020204" pitchFamily="34" charset="0"/>
            </a:endParaRPr>
          </a:p>
        </p:txBody>
      </p:sp>
      <p:graphicFrame>
        <p:nvGraphicFramePr>
          <p:cNvPr id="10" name="Content Placeholder 3"/>
          <p:cNvGraphicFramePr>
            <a:graphicFrameLocks/>
          </p:cNvGraphicFramePr>
          <p:nvPr/>
        </p:nvGraphicFramePr>
        <p:xfrm>
          <a:off x="376519" y="1182624"/>
          <a:ext cx="8363444" cy="359585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487143" y="1063144"/>
            <a:ext cx="4169731" cy="307777"/>
          </a:xfrm>
          <a:prstGeom prst="rect">
            <a:avLst/>
          </a:prstGeom>
          <a:noFill/>
        </p:spPr>
        <p:txBody>
          <a:bodyPr wrap="none" rtlCol="0">
            <a:spAutoFit/>
          </a:bodyPr>
          <a:lstStyle/>
          <a:p>
            <a:pPr algn="ctr"/>
            <a:r>
              <a:rPr lang="en-US" sz="1400" b="1" dirty="0">
                <a:latin typeface="+mj-lt"/>
              </a:rPr>
              <a:t>% of Americans Consuming Any Type of News</a:t>
            </a:r>
          </a:p>
        </p:txBody>
      </p:sp>
      <p:sp>
        <p:nvSpPr>
          <p:cNvPr id="12" name="Rectangle 11"/>
          <p:cNvSpPr/>
          <p:nvPr/>
        </p:nvSpPr>
        <p:spPr>
          <a:xfrm>
            <a:off x="1544075" y="4755118"/>
            <a:ext cx="7454152" cy="369332"/>
          </a:xfrm>
          <a:prstGeom prst="rect">
            <a:avLst/>
          </a:prstGeom>
        </p:spPr>
        <p:txBody>
          <a:bodyPr wrap="square" anchor="b">
            <a:spAutoFit/>
          </a:bodyPr>
          <a:lstStyle/>
          <a:p>
            <a:r>
              <a:rPr lang="en-US" sz="600" dirty="0"/>
              <a:t>Base: People ( Total Public, n=2000)</a:t>
            </a:r>
          </a:p>
          <a:p>
            <a:r>
              <a:rPr lang="en-US" sz="600" dirty="0"/>
              <a:t>Q11)  Primarily, which source do you use to get your news and information? </a:t>
            </a:r>
          </a:p>
          <a:p>
            <a:r>
              <a:rPr lang="en-US" sz="600" dirty="0"/>
              <a:t>Source: Engagement Labs TVB American Conversation Study 2023</a:t>
            </a:r>
          </a:p>
        </p:txBody>
      </p:sp>
    </p:spTree>
    <p:extLst>
      <p:ext uri="{BB962C8B-B14F-4D97-AF65-F5344CB8AC3E}">
        <p14:creationId xmlns:p14="http://schemas.microsoft.com/office/powerpoint/2010/main" val="2275858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1"/>
          <p:cNvSpPr txBox="1">
            <a:spLocks/>
          </p:cNvSpPr>
          <p:nvPr/>
        </p:nvSpPr>
        <p:spPr>
          <a:xfrm>
            <a:off x="420859" y="266924"/>
            <a:ext cx="8682559" cy="431304"/>
          </a:xfrm>
          <a:prstGeom prst="rect">
            <a:avLst/>
          </a:prstGeom>
        </p:spPr>
        <p:txBody>
          <a:bodyPr vert="horz" lIns="91440" tIns="0" rIns="91440" bIns="45720" rtlCol="0" anchor="t">
            <a:noAutofit/>
          </a:bodyPr>
          <a:lstStyle>
            <a:lvl1pPr algn="l" defTabSz="457200" rtl="0" eaLnBrk="1" latinLnBrk="0" hangingPunct="1">
              <a:lnSpc>
                <a:spcPct val="80000"/>
              </a:lnSpc>
              <a:spcBef>
                <a:spcPct val="0"/>
              </a:spcBef>
              <a:buNone/>
              <a:defRPr sz="36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400" dirty="0"/>
              <a:t>Associate with a Trusted, Believable, Platform</a:t>
            </a:r>
          </a:p>
        </p:txBody>
      </p:sp>
      <p:sp>
        <p:nvSpPr>
          <p:cNvPr id="94" name="Rounded Rectangle 93"/>
          <p:cNvSpPr/>
          <p:nvPr/>
        </p:nvSpPr>
        <p:spPr>
          <a:xfrm>
            <a:off x="285601" y="799425"/>
            <a:ext cx="5770420" cy="1154918"/>
          </a:xfrm>
          <a:prstGeom prst="roundRect">
            <a:avLst/>
          </a:prstGeom>
          <a:solidFill>
            <a:sysClr val="window" lastClr="FFFFFF">
              <a:lumMod val="95000"/>
            </a:sysClr>
          </a:solidFill>
          <a:ln w="381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grpSp>
        <p:nvGrpSpPr>
          <p:cNvPr id="105" name="Group 104"/>
          <p:cNvGrpSpPr/>
          <p:nvPr/>
        </p:nvGrpSpPr>
        <p:grpSpPr>
          <a:xfrm>
            <a:off x="353567" y="872749"/>
            <a:ext cx="1649533" cy="1050860"/>
            <a:chOff x="1819274" y="1458436"/>
            <a:chExt cx="2651760" cy="1917015"/>
          </a:xfrm>
        </p:grpSpPr>
        <p:sp>
          <p:nvSpPr>
            <p:cNvPr id="106" name="Rectangle 105"/>
            <p:cNvSpPr/>
            <p:nvPr/>
          </p:nvSpPr>
          <p:spPr>
            <a:xfrm>
              <a:off x="3139440" y="2984208"/>
              <a:ext cx="114300" cy="365760"/>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07" name="Rounded Rectangle 106"/>
            <p:cNvSpPr/>
            <p:nvPr/>
          </p:nvSpPr>
          <p:spPr>
            <a:xfrm>
              <a:off x="2499714" y="3276993"/>
              <a:ext cx="1371600" cy="98458"/>
            </a:xfrm>
            <a:prstGeom prst="round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grpSp>
          <p:nvGrpSpPr>
            <p:cNvPr id="108" name="Group 107"/>
            <p:cNvGrpSpPr/>
            <p:nvPr/>
          </p:nvGrpSpPr>
          <p:grpSpPr>
            <a:xfrm>
              <a:off x="1819274" y="1458436"/>
              <a:ext cx="2651760" cy="1612608"/>
              <a:chOff x="1819274" y="1458436"/>
              <a:chExt cx="2651760" cy="1612608"/>
            </a:xfrm>
          </p:grpSpPr>
          <p:sp>
            <p:nvSpPr>
              <p:cNvPr id="109" name="Rectangle 108"/>
              <p:cNvSpPr/>
              <p:nvPr/>
            </p:nvSpPr>
            <p:spPr>
              <a:xfrm>
                <a:off x="1819274" y="1458436"/>
                <a:ext cx="2651760" cy="1612608"/>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10" name="Rectangle 109"/>
              <p:cNvSpPr/>
              <p:nvPr/>
            </p:nvSpPr>
            <p:spPr>
              <a:xfrm>
                <a:off x="1996440" y="1612608"/>
                <a:ext cx="2362200" cy="12677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pic>
            <p:nvPicPr>
              <p:cNvPr id="1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28800"/>
                <a:ext cx="628650"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 name="Picture 7" descr="http://www.mediabistro.com/tvspy/files/2010/12/KSBW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773" y="1645434"/>
                <a:ext cx="51563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7480" y="1828800"/>
                <a:ext cx="472440" cy="40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1676400"/>
                <a:ext cx="577725" cy="3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15" name="Group 114"/>
          <p:cNvGrpSpPr/>
          <p:nvPr/>
        </p:nvGrpSpPr>
        <p:grpSpPr>
          <a:xfrm>
            <a:off x="4317089" y="857596"/>
            <a:ext cx="1649533" cy="883993"/>
            <a:chOff x="6522371" y="1634812"/>
            <a:chExt cx="2651760" cy="1612608"/>
          </a:xfrm>
        </p:grpSpPr>
        <p:sp>
          <p:nvSpPr>
            <p:cNvPr id="116" name="Rectangle 115"/>
            <p:cNvSpPr/>
            <p:nvPr/>
          </p:nvSpPr>
          <p:spPr>
            <a:xfrm>
              <a:off x="6522371" y="1634812"/>
              <a:ext cx="2651760" cy="1612608"/>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17" name="Rectangle 116"/>
            <p:cNvSpPr/>
            <p:nvPr/>
          </p:nvSpPr>
          <p:spPr>
            <a:xfrm>
              <a:off x="6659422" y="1807260"/>
              <a:ext cx="2362200" cy="12677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pic>
          <p:nvPicPr>
            <p:cNvPr id="118" name="Picture 4" descr="Image result for social m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8470" y="1826520"/>
              <a:ext cx="2002526" cy="843498"/>
            </a:xfrm>
            <a:prstGeom prst="rect">
              <a:avLst/>
            </a:prstGeom>
            <a:noFill/>
            <a:extLst>
              <a:ext uri="{909E8E84-426E-40DD-AFC4-6F175D3DCCD1}">
                <a14:hiddenFill xmlns:a14="http://schemas.microsoft.com/office/drawing/2010/main">
                  <a:solidFill>
                    <a:srgbClr val="FFFFFF"/>
                  </a:solidFill>
                </a14:hiddenFill>
              </a:ext>
            </a:extLst>
          </p:spPr>
        </p:pic>
      </p:grpSp>
      <p:sp>
        <p:nvSpPr>
          <p:cNvPr id="119" name="Rounded Rectangular Callout 118"/>
          <p:cNvSpPr/>
          <p:nvPr/>
        </p:nvSpPr>
        <p:spPr>
          <a:xfrm>
            <a:off x="6386943" y="839788"/>
            <a:ext cx="2333018" cy="949913"/>
          </a:xfrm>
          <a:prstGeom prst="wedgeRoundRectCallout">
            <a:avLst>
              <a:gd name="adj1" fmla="val -62160"/>
              <a:gd name="adj2" fmla="val 13280"/>
              <a:gd name="adj3" fmla="val 16667"/>
            </a:avLst>
          </a:prstGeom>
          <a:solidFill>
            <a:srgbClr val="4F81BD"/>
          </a:solidFill>
          <a:ln w="25400" cap="flat" cmpd="sng" algn="ctr">
            <a:solidFill>
              <a:srgbClr val="4F81BD">
                <a:shade val="50000"/>
              </a:srgbClr>
            </a:solidFill>
            <a:prstDash val="solid"/>
          </a:ln>
          <a:effectLst/>
        </p:spPr>
        <p:txBody>
          <a:bodyPr rtlCol="0" anchor="ctr"/>
          <a:lstStyle/>
          <a:p>
            <a:pPr marL="60325" marR="0" lvl="0" indent="-60325"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mn-ea"/>
                <a:cs typeface="+mn-cs"/>
              </a:rPr>
              <a:t>“Likely to believe what somebody tells you if they heard it from…”</a:t>
            </a:r>
          </a:p>
        </p:txBody>
      </p:sp>
      <p:grpSp>
        <p:nvGrpSpPr>
          <p:cNvPr id="2" name="Group 1">
            <a:extLst>
              <a:ext uri="{FF2B5EF4-FFF2-40B4-BE49-F238E27FC236}">
                <a16:creationId xmlns:a16="http://schemas.microsoft.com/office/drawing/2014/main" id="{316BE39A-B30F-4028-8B59-2FADDCDD9299}"/>
              </a:ext>
            </a:extLst>
          </p:cNvPr>
          <p:cNvGrpSpPr/>
          <p:nvPr/>
        </p:nvGrpSpPr>
        <p:grpSpPr>
          <a:xfrm>
            <a:off x="2318857" y="865128"/>
            <a:ext cx="1649533" cy="1056691"/>
            <a:chOff x="2318857" y="794793"/>
            <a:chExt cx="1649533" cy="1056691"/>
          </a:xfrm>
        </p:grpSpPr>
        <p:sp>
          <p:nvSpPr>
            <p:cNvPr id="96" name="Rectangle 95"/>
            <p:cNvSpPr/>
            <p:nvPr/>
          </p:nvSpPr>
          <p:spPr>
            <a:xfrm>
              <a:off x="2318857" y="794793"/>
              <a:ext cx="1649533" cy="883992"/>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97" name="Rectangle 96"/>
            <p:cNvSpPr/>
            <p:nvPr/>
          </p:nvSpPr>
          <p:spPr>
            <a:xfrm>
              <a:off x="2413658" y="885137"/>
              <a:ext cx="1469412" cy="694929"/>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98" name="Rectangle 97"/>
            <p:cNvSpPr/>
            <p:nvPr/>
          </p:nvSpPr>
          <p:spPr>
            <a:xfrm>
              <a:off x="3124663" y="1637014"/>
              <a:ext cx="71101" cy="200501"/>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99" name="Rounded Rectangle 98"/>
            <p:cNvSpPr/>
            <p:nvPr/>
          </p:nvSpPr>
          <p:spPr>
            <a:xfrm>
              <a:off x="2726720" y="1797512"/>
              <a:ext cx="853207" cy="53972"/>
            </a:xfrm>
            <a:prstGeom prst="round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pic>
          <p:nvPicPr>
            <p:cNvPr id="100" name="Picture 12" descr="http://www.logodesignlove.com/images/monograms/cnn-log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06" t="16346" r="10214" b="18789"/>
            <a:stretch/>
          </p:blipFill>
          <p:spPr bwMode="auto">
            <a:xfrm>
              <a:off x="2784953" y="1152663"/>
              <a:ext cx="336760" cy="143381"/>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6864" y="1145669"/>
              <a:ext cx="302947" cy="15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18" descr="http://i.cdn.turner.com/dr/teg/turner/release/sites/default/files/images/left_logo_hl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056" t="21791" r="31306" b="22022"/>
            <a:stretch/>
          </p:blipFill>
          <p:spPr bwMode="auto">
            <a:xfrm>
              <a:off x="3015986" y="898080"/>
              <a:ext cx="288455" cy="22124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0" descr="http://www.aim.org/wp-content/uploads/2013/04/MSNBC-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490693">
              <a:off x="3489899" y="946556"/>
              <a:ext cx="331735" cy="20463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2" descr="http://www.logoeps.net/wp-content/uploads/2012/04/cnbc-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891464">
              <a:off x="2468261" y="968479"/>
              <a:ext cx="325195" cy="208855"/>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p:cNvSpPr txBox="1"/>
            <p:nvPr/>
          </p:nvSpPr>
          <p:spPr>
            <a:xfrm>
              <a:off x="2894771" y="1221722"/>
              <a:ext cx="656495" cy="298497"/>
            </a:xfrm>
            <a:prstGeom prst="rect">
              <a:avLst/>
            </a:prstGeom>
          </p:spPr>
          <p:txBody>
            <a:bodyPr vert="horz" wrap="none" lIns="91440" tIns="45720" rIns="91440" bIns="45720" rtlCol="0" anchor="t">
              <a:noAutofit/>
            </a:bodyPr>
            <a:lstStyle/>
            <a:p>
              <a:r>
                <a:rPr lang="en-US" sz="2400" dirty="0">
                  <a:solidFill>
                    <a:srgbClr val="000000"/>
                  </a:solidFill>
                </a:rPr>
                <a:t>63%</a:t>
              </a:r>
            </a:p>
          </p:txBody>
        </p:sp>
      </p:grpSp>
      <p:sp>
        <p:nvSpPr>
          <p:cNvPr id="121" name="TextBox 120"/>
          <p:cNvSpPr txBox="1"/>
          <p:nvPr/>
        </p:nvSpPr>
        <p:spPr>
          <a:xfrm>
            <a:off x="778766" y="1292057"/>
            <a:ext cx="656495" cy="298497"/>
          </a:xfrm>
          <a:prstGeom prst="rect">
            <a:avLst/>
          </a:prstGeom>
        </p:spPr>
        <p:txBody>
          <a:bodyPr vert="horz" wrap="none" lIns="91440" tIns="45720" rIns="91440" bIns="45720" rtlCol="0" anchor="t">
            <a:noAutofit/>
          </a:bodyPr>
          <a:lstStyle/>
          <a:p>
            <a:r>
              <a:rPr lang="en-US" sz="2400" dirty="0">
                <a:solidFill>
                  <a:srgbClr val="000000"/>
                </a:solidFill>
              </a:rPr>
              <a:t>75%</a:t>
            </a:r>
          </a:p>
        </p:txBody>
      </p:sp>
      <p:sp>
        <p:nvSpPr>
          <p:cNvPr id="122" name="TextBox 121"/>
          <p:cNvSpPr txBox="1"/>
          <p:nvPr/>
        </p:nvSpPr>
        <p:spPr>
          <a:xfrm>
            <a:off x="4792931" y="1292057"/>
            <a:ext cx="691877" cy="349718"/>
          </a:xfrm>
          <a:prstGeom prst="rect">
            <a:avLst/>
          </a:prstGeom>
        </p:spPr>
        <p:txBody>
          <a:bodyPr vert="horz" wrap="none" lIns="91440" tIns="45720" rIns="91440" bIns="45720" rtlCol="0" anchor="t">
            <a:noAutofit/>
          </a:bodyPr>
          <a:lstStyle/>
          <a:p>
            <a:r>
              <a:rPr lang="en-US" sz="2400" dirty="0">
                <a:solidFill>
                  <a:srgbClr val="000000"/>
                </a:solidFill>
              </a:rPr>
              <a:t>41%</a:t>
            </a:r>
          </a:p>
        </p:txBody>
      </p:sp>
      <p:sp>
        <p:nvSpPr>
          <p:cNvPr id="123" name="Rounded Rectangle 122"/>
          <p:cNvSpPr/>
          <p:nvPr/>
        </p:nvSpPr>
        <p:spPr>
          <a:xfrm>
            <a:off x="287383" y="2073246"/>
            <a:ext cx="5806078" cy="1258785"/>
          </a:xfrm>
          <a:prstGeom prst="roundRect">
            <a:avLst/>
          </a:prstGeom>
          <a:solidFill>
            <a:sysClr val="window" lastClr="FFFFFF">
              <a:lumMod val="95000"/>
            </a:sysClr>
          </a:solidFill>
          <a:ln w="381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grpSp>
        <p:nvGrpSpPr>
          <p:cNvPr id="124" name="Group 123"/>
          <p:cNvGrpSpPr/>
          <p:nvPr/>
        </p:nvGrpSpPr>
        <p:grpSpPr>
          <a:xfrm>
            <a:off x="2392290" y="2127424"/>
            <a:ext cx="1651140" cy="1173088"/>
            <a:chOff x="4648200" y="1447800"/>
            <a:chExt cx="2651760" cy="1927651"/>
          </a:xfrm>
        </p:grpSpPr>
        <p:sp>
          <p:nvSpPr>
            <p:cNvPr id="125" name="Rectangle 124"/>
            <p:cNvSpPr/>
            <p:nvPr/>
          </p:nvSpPr>
          <p:spPr>
            <a:xfrm>
              <a:off x="4648200" y="1447800"/>
              <a:ext cx="2651760" cy="1612608"/>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26" name="Rectangle 125"/>
            <p:cNvSpPr/>
            <p:nvPr/>
          </p:nvSpPr>
          <p:spPr>
            <a:xfrm>
              <a:off x="4800600" y="1612608"/>
              <a:ext cx="2362200" cy="12677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27" name="Rectangle 126"/>
            <p:cNvSpPr/>
            <p:nvPr/>
          </p:nvSpPr>
          <p:spPr>
            <a:xfrm>
              <a:off x="5943600" y="2984208"/>
              <a:ext cx="114300" cy="365760"/>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28" name="Rounded Rectangle 127"/>
            <p:cNvSpPr/>
            <p:nvPr/>
          </p:nvSpPr>
          <p:spPr>
            <a:xfrm>
              <a:off x="5303874" y="3276993"/>
              <a:ext cx="1371600" cy="98458"/>
            </a:xfrm>
            <a:prstGeom prst="round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pic>
          <p:nvPicPr>
            <p:cNvPr id="129" name="Picture 12" descr="http://www.logodesignlove.com/images/monograms/cnn-log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06" t="16346" r="10214" b="18789"/>
            <a:stretch/>
          </p:blipFill>
          <p:spPr bwMode="auto">
            <a:xfrm>
              <a:off x="5397487" y="2100639"/>
              <a:ext cx="541370" cy="261561"/>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2087880"/>
              <a:ext cx="487012"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 name="Picture 18" descr="http://i.cdn.turner.com/dr/teg/turner/release/sites/default/files/images/left_logo_hl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056" t="21791" r="31306" b="22022"/>
            <a:stretch/>
          </p:blipFill>
          <p:spPr bwMode="auto">
            <a:xfrm>
              <a:off x="5768892" y="1636219"/>
              <a:ext cx="463715" cy="403604"/>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0" descr="http://www.aim.org/wp-content/uploads/2013/04/MSNBC-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490693">
              <a:off x="6530746" y="1724652"/>
              <a:ext cx="533291" cy="37330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2" descr="http://www.logoeps.net/wp-content/uploads/2012/04/cnbc-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891464">
              <a:off x="4888379" y="1710136"/>
              <a:ext cx="522777"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4" name="Group 133"/>
          <p:cNvGrpSpPr/>
          <p:nvPr/>
        </p:nvGrpSpPr>
        <p:grpSpPr>
          <a:xfrm>
            <a:off x="427000" y="2128759"/>
            <a:ext cx="1651140" cy="1166615"/>
            <a:chOff x="1819274" y="1458436"/>
            <a:chExt cx="2651760" cy="1917015"/>
          </a:xfrm>
        </p:grpSpPr>
        <p:sp>
          <p:nvSpPr>
            <p:cNvPr id="135" name="Rectangle 134"/>
            <p:cNvSpPr/>
            <p:nvPr/>
          </p:nvSpPr>
          <p:spPr>
            <a:xfrm>
              <a:off x="3139440" y="2984208"/>
              <a:ext cx="114300" cy="365760"/>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36" name="Rounded Rectangle 135"/>
            <p:cNvSpPr/>
            <p:nvPr/>
          </p:nvSpPr>
          <p:spPr>
            <a:xfrm>
              <a:off x="2499714" y="3276993"/>
              <a:ext cx="1371600" cy="98458"/>
            </a:xfrm>
            <a:prstGeom prst="round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grpSp>
          <p:nvGrpSpPr>
            <p:cNvPr id="137" name="Group 136"/>
            <p:cNvGrpSpPr/>
            <p:nvPr/>
          </p:nvGrpSpPr>
          <p:grpSpPr>
            <a:xfrm>
              <a:off x="1819274" y="1458436"/>
              <a:ext cx="2651760" cy="1612608"/>
              <a:chOff x="1819274" y="1458436"/>
              <a:chExt cx="2651760" cy="1612608"/>
            </a:xfrm>
          </p:grpSpPr>
          <p:sp>
            <p:nvSpPr>
              <p:cNvPr id="138" name="Rectangle 137"/>
              <p:cNvSpPr/>
              <p:nvPr/>
            </p:nvSpPr>
            <p:spPr>
              <a:xfrm>
                <a:off x="1819274" y="1458436"/>
                <a:ext cx="2651760" cy="1612608"/>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39" name="Rectangle 138"/>
              <p:cNvSpPr/>
              <p:nvPr/>
            </p:nvSpPr>
            <p:spPr>
              <a:xfrm>
                <a:off x="1996440" y="1612608"/>
                <a:ext cx="2362200" cy="12677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pic>
            <p:nvPicPr>
              <p:cNvPr id="1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28800"/>
                <a:ext cx="628650"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7" descr="http://www.mediabistro.com/tvspy/files/2010/12/KSBW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773" y="1645434"/>
                <a:ext cx="51563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7480" y="1828800"/>
                <a:ext cx="472440" cy="40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1676400"/>
                <a:ext cx="577725" cy="3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44" name="Group 143"/>
          <p:cNvGrpSpPr/>
          <p:nvPr/>
        </p:nvGrpSpPr>
        <p:grpSpPr>
          <a:xfrm>
            <a:off x="4390522" y="2111209"/>
            <a:ext cx="1651140" cy="981366"/>
            <a:chOff x="6522371" y="1634812"/>
            <a:chExt cx="2651760" cy="1612608"/>
          </a:xfrm>
        </p:grpSpPr>
        <p:sp>
          <p:nvSpPr>
            <p:cNvPr id="145" name="Rectangle 144"/>
            <p:cNvSpPr/>
            <p:nvPr/>
          </p:nvSpPr>
          <p:spPr>
            <a:xfrm>
              <a:off x="6522371" y="1634812"/>
              <a:ext cx="2651760" cy="1612608"/>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46" name="Rectangle 145"/>
            <p:cNvSpPr/>
            <p:nvPr/>
          </p:nvSpPr>
          <p:spPr>
            <a:xfrm>
              <a:off x="6659422" y="1807260"/>
              <a:ext cx="2362200" cy="12677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pic>
          <p:nvPicPr>
            <p:cNvPr id="147" name="Picture 4" descr="Image result for social m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8470" y="1826520"/>
              <a:ext cx="2002526" cy="843498"/>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Rounded Rectangular Callout 147"/>
          <p:cNvSpPr/>
          <p:nvPr/>
        </p:nvSpPr>
        <p:spPr>
          <a:xfrm>
            <a:off x="6390125" y="3638333"/>
            <a:ext cx="2329835" cy="772786"/>
          </a:xfrm>
          <a:prstGeom prst="wedgeRoundRectCallout">
            <a:avLst>
              <a:gd name="adj1" fmla="val -60170"/>
              <a:gd name="adj2" fmla="val 341"/>
              <a:gd name="adj3" fmla="val 16667"/>
            </a:avLst>
          </a:prstGeom>
          <a:solidFill>
            <a:srgbClr val="4F81BD"/>
          </a:solidFill>
          <a:ln w="25400" cap="flat" cmpd="sng" algn="ctr">
            <a:solidFill>
              <a:srgbClr val="4F81BD">
                <a:shade val="50000"/>
              </a:srgbClr>
            </a:solidFill>
            <a:prstDash val="solid"/>
          </a:ln>
          <a:effectLst/>
        </p:spPr>
        <p:txBody>
          <a:bodyPr rtlCol="0" anchor="ctr"/>
          <a:lstStyle/>
          <a:p>
            <a:pPr marL="60325" marR="0" lvl="0" indent="-60325"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mn-ea"/>
                <a:cs typeface="+mn-cs"/>
              </a:rPr>
              <a:t>“Fake news most prevalent</a:t>
            </a:r>
            <a:r>
              <a:rPr kumimoji="0" lang="en-US" sz="1400" b="1" i="0" u="none" strike="noStrike" kern="0" cap="none" spc="0" normalizeH="0" noProof="0" dirty="0">
                <a:ln>
                  <a:noFill/>
                </a:ln>
                <a:solidFill>
                  <a:prstClr val="white"/>
                </a:solidFill>
                <a:effectLst/>
                <a:uLnTx/>
                <a:uFillTx/>
                <a:ea typeface="+mn-ea"/>
                <a:cs typeface="+mn-cs"/>
              </a:rPr>
              <a:t> on…</a:t>
            </a:r>
            <a:r>
              <a:rPr kumimoji="0" lang="en-US" sz="1400" b="1" i="0" u="none" strike="noStrike" kern="0" cap="none" spc="0" normalizeH="0" baseline="0" noProof="0" dirty="0">
                <a:ln>
                  <a:noFill/>
                </a:ln>
                <a:solidFill>
                  <a:prstClr val="white"/>
                </a:solidFill>
                <a:effectLst/>
                <a:uLnTx/>
                <a:uFillTx/>
                <a:ea typeface="+mn-ea"/>
                <a:cs typeface="+mn-cs"/>
              </a:rPr>
              <a:t>”</a:t>
            </a:r>
          </a:p>
        </p:txBody>
      </p:sp>
      <p:sp>
        <p:nvSpPr>
          <p:cNvPr id="149" name="TextBox 148"/>
          <p:cNvSpPr txBox="1"/>
          <p:nvPr/>
        </p:nvSpPr>
        <p:spPr>
          <a:xfrm>
            <a:off x="2969171" y="2636880"/>
            <a:ext cx="657134" cy="331377"/>
          </a:xfrm>
          <a:prstGeom prst="rect">
            <a:avLst/>
          </a:prstGeom>
        </p:spPr>
        <p:txBody>
          <a:bodyPr vert="horz" wrap="none" lIns="91440" tIns="45720" rIns="91440" bIns="45720" rtlCol="0" anchor="t">
            <a:noAutofit/>
          </a:bodyPr>
          <a:lstStyle/>
          <a:p>
            <a:r>
              <a:rPr lang="en-US" sz="2400" dirty="0">
                <a:solidFill>
                  <a:srgbClr val="000000"/>
                </a:solidFill>
              </a:rPr>
              <a:t>57%</a:t>
            </a:r>
          </a:p>
        </p:txBody>
      </p:sp>
      <p:sp>
        <p:nvSpPr>
          <p:cNvPr id="150" name="TextBox 149"/>
          <p:cNvSpPr txBox="1"/>
          <p:nvPr/>
        </p:nvSpPr>
        <p:spPr>
          <a:xfrm>
            <a:off x="853166" y="2637870"/>
            <a:ext cx="657134" cy="331377"/>
          </a:xfrm>
          <a:prstGeom prst="rect">
            <a:avLst/>
          </a:prstGeom>
        </p:spPr>
        <p:txBody>
          <a:bodyPr vert="horz" wrap="none" lIns="91440" tIns="45720" rIns="91440" bIns="45720" rtlCol="0" anchor="t">
            <a:noAutofit/>
          </a:bodyPr>
          <a:lstStyle/>
          <a:p>
            <a:r>
              <a:rPr lang="en-US" sz="2400" dirty="0">
                <a:solidFill>
                  <a:srgbClr val="000000"/>
                </a:solidFill>
              </a:rPr>
              <a:t>75%</a:t>
            </a:r>
          </a:p>
        </p:txBody>
      </p:sp>
      <p:sp>
        <p:nvSpPr>
          <p:cNvPr id="151" name="TextBox 150"/>
          <p:cNvSpPr txBox="1"/>
          <p:nvPr/>
        </p:nvSpPr>
        <p:spPr>
          <a:xfrm>
            <a:off x="4902713" y="2638119"/>
            <a:ext cx="657134" cy="331377"/>
          </a:xfrm>
          <a:prstGeom prst="rect">
            <a:avLst/>
          </a:prstGeom>
        </p:spPr>
        <p:txBody>
          <a:bodyPr vert="horz" wrap="none" lIns="91440" tIns="45720" rIns="91440" bIns="45720" rtlCol="0" anchor="t">
            <a:noAutofit/>
          </a:bodyPr>
          <a:lstStyle/>
          <a:p>
            <a:r>
              <a:rPr lang="en-US" sz="2400" dirty="0">
                <a:solidFill>
                  <a:srgbClr val="000000"/>
                </a:solidFill>
              </a:rPr>
              <a:t>34%</a:t>
            </a:r>
          </a:p>
        </p:txBody>
      </p:sp>
      <p:sp>
        <p:nvSpPr>
          <p:cNvPr id="152" name="Rectangle 151"/>
          <p:cNvSpPr/>
          <p:nvPr/>
        </p:nvSpPr>
        <p:spPr>
          <a:xfrm>
            <a:off x="1531375" y="4827105"/>
            <a:ext cx="6736326" cy="276999"/>
          </a:xfrm>
          <a:prstGeom prst="rect">
            <a:avLst/>
          </a:prstGeom>
        </p:spPr>
        <p:txBody>
          <a:bodyPr wrap="square" anchor="b">
            <a:spAutoFit/>
          </a:bodyPr>
          <a:lstStyle/>
          <a:p>
            <a:r>
              <a:rPr lang="en-US" sz="600" dirty="0"/>
              <a:t>Base: People (Total Public, n=2000) Q14,Q16, Q17 top 2 boxes</a:t>
            </a:r>
          </a:p>
          <a:p>
            <a:r>
              <a:rPr lang="en-US" sz="600" dirty="0"/>
              <a:t>Source: Engagement Labs TVB American Conversation Study 2023</a:t>
            </a:r>
          </a:p>
        </p:txBody>
      </p:sp>
      <p:sp>
        <p:nvSpPr>
          <p:cNvPr id="153" name="Rounded Rectangle 152"/>
          <p:cNvSpPr/>
          <p:nvPr/>
        </p:nvSpPr>
        <p:spPr>
          <a:xfrm>
            <a:off x="278675" y="3449099"/>
            <a:ext cx="5905254" cy="1252646"/>
          </a:xfrm>
          <a:prstGeom prst="roundRect">
            <a:avLst/>
          </a:prstGeom>
          <a:solidFill>
            <a:sysClr val="window" lastClr="FFFFFF">
              <a:lumMod val="95000"/>
            </a:sysClr>
          </a:solidFill>
          <a:ln w="381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grpSp>
        <p:nvGrpSpPr>
          <p:cNvPr id="154" name="Group 153"/>
          <p:cNvGrpSpPr/>
          <p:nvPr/>
        </p:nvGrpSpPr>
        <p:grpSpPr>
          <a:xfrm>
            <a:off x="2399570" y="3491664"/>
            <a:ext cx="1703112" cy="1194606"/>
            <a:chOff x="4648200" y="1447800"/>
            <a:chExt cx="2651760" cy="1927651"/>
          </a:xfrm>
        </p:grpSpPr>
        <p:sp>
          <p:nvSpPr>
            <p:cNvPr id="155" name="Rectangle 154"/>
            <p:cNvSpPr/>
            <p:nvPr/>
          </p:nvSpPr>
          <p:spPr>
            <a:xfrm>
              <a:off x="4648200" y="1447800"/>
              <a:ext cx="2651760" cy="1612608"/>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56" name="Rectangle 155"/>
            <p:cNvSpPr/>
            <p:nvPr/>
          </p:nvSpPr>
          <p:spPr>
            <a:xfrm>
              <a:off x="4800600" y="1612608"/>
              <a:ext cx="2362200" cy="12677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57" name="Rectangle 156"/>
            <p:cNvSpPr/>
            <p:nvPr/>
          </p:nvSpPr>
          <p:spPr>
            <a:xfrm>
              <a:off x="5943600" y="2984208"/>
              <a:ext cx="114300" cy="365760"/>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58" name="Rounded Rectangle 157"/>
            <p:cNvSpPr/>
            <p:nvPr/>
          </p:nvSpPr>
          <p:spPr>
            <a:xfrm>
              <a:off x="5303874" y="3276993"/>
              <a:ext cx="1371600" cy="98458"/>
            </a:xfrm>
            <a:prstGeom prst="round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pic>
          <p:nvPicPr>
            <p:cNvPr id="159" name="Picture 12" descr="http://www.logodesignlove.com/images/monograms/cnn-log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06" t="16346" r="10214" b="18789"/>
            <a:stretch/>
          </p:blipFill>
          <p:spPr bwMode="auto">
            <a:xfrm>
              <a:off x="5397487" y="2100639"/>
              <a:ext cx="541370" cy="26156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2087880"/>
              <a:ext cx="487012" cy="27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1" name="Picture 18" descr="http://i.cdn.turner.com/dr/teg/turner/release/sites/default/files/images/left_logo_hln.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056" t="21791" r="31306" b="22022"/>
            <a:stretch/>
          </p:blipFill>
          <p:spPr bwMode="auto">
            <a:xfrm>
              <a:off x="5768892" y="1636219"/>
              <a:ext cx="463715" cy="40360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0" descr="http://www.aim.org/wp-content/uploads/2013/04/MSNBC-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490693">
              <a:off x="6530746" y="1724652"/>
              <a:ext cx="533291" cy="37330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2" descr="http://www.logoeps.net/wp-content/uploads/2012/04/cnbc-log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891464">
              <a:off x="4888379" y="1710136"/>
              <a:ext cx="522777"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 name="Group 163"/>
          <p:cNvGrpSpPr/>
          <p:nvPr/>
        </p:nvGrpSpPr>
        <p:grpSpPr>
          <a:xfrm>
            <a:off x="434280" y="3500044"/>
            <a:ext cx="1703112" cy="1188015"/>
            <a:chOff x="1819274" y="1458436"/>
            <a:chExt cx="2651760" cy="1917015"/>
          </a:xfrm>
        </p:grpSpPr>
        <p:sp>
          <p:nvSpPr>
            <p:cNvPr id="165" name="Rectangle 164"/>
            <p:cNvSpPr/>
            <p:nvPr/>
          </p:nvSpPr>
          <p:spPr>
            <a:xfrm>
              <a:off x="3139440" y="2984208"/>
              <a:ext cx="114300" cy="365760"/>
            </a:xfrm>
            <a:prstGeom prst="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66" name="Rounded Rectangle 165"/>
            <p:cNvSpPr/>
            <p:nvPr/>
          </p:nvSpPr>
          <p:spPr>
            <a:xfrm>
              <a:off x="2499714" y="3276993"/>
              <a:ext cx="1371600" cy="98458"/>
            </a:xfrm>
            <a:prstGeom prst="roundRect">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grpSp>
          <p:nvGrpSpPr>
            <p:cNvPr id="167" name="Group 166"/>
            <p:cNvGrpSpPr/>
            <p:nvPr/>
          </p:nvGrpSpPr>
          <p:grpSpPr>
            <a:xfrm>
              <a:off x="1819274" y="1458436"/>
              <a:ext cx="2651760" cy="1612608"/>
              <a:chOff x="1819274" y="1458436"/>
              <a:chExt cx="2651760" cy="1612608"/>
            </a:xfrm>
          </p:grpSpPr>
          <p:sp>
            <p:nvSpPr>
              <p:cNvPr id="168" name="Rectangle 167"/>
              <p:cNvSpPr/>
              <p:nvPr/>
            </p:nvSpPr>
            <p:spPr>
              <a:xfrm>
                <a:off x="1819274" y="1458436"/>
                <a:ext cx="2651760" cy="1612608"/>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69" name="Rectangle 168"/>
              <p:cNvSpPr/>
              <p:nvPr/>
            </p:nvSpPr>
            <p:spPr>
              <a:xfrm>
                <a:off x="1996440" y="1612608"/>
                <a:ext cx="2362200" cy="12677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pic>
            <p:nvPicPr>
              <p:cNvPr id="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828800"/>
                <a:ext cx="628650"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1" name="Picture 7" descr="http://www.mediabistro.com/tvspy/files/2010/12/KSBW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3773" y="1645434"/>
                <a:ext cx="515639"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7480" y="1828800"/>
                <a:ext cx="472440" cy="40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1676400"/>
                <a:ext cx="577725" cy="3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74" name="Group 173"/>
          <p:cNvGrpSpPr/>
          <p:nvPr/>
        </p:nvGrpSpPr>
        <p:grpSpPr>
          <a:xfrm>
            <a:off x="4397802" y="3485892"/>
            <a:ext cx="1703112" cy="999368"/>
            <a:chOff x="6522371" y="1634812"/>
            <a:chExt cx="2651760" cy="1612608"/>
          </a:xfrm>
        </p:grpSpPr>
        <p:sp>
          <p:nvSpPr>
            <p:cNvPr id="175" name="Rectangle 174"/>
            <p:cNvSpPr/>
            <p:nvPr/>
          </p:nvSpPr>
          <p:spPr>
            <a:xfrm>
              <a:off x="6522371" y="1634812"/>
              <a:ext cx="2651760" cy="1612608"/>
            </a:xfrm>
            <a:prstGeom prst="rect">
              <a:avLst/>
            </a:prstGeom>
            <a:solidFill>
              <a:sysClr val="windowText" lastClr="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176" name="Rectangle 175"/>
            <p:cNvSpPr/>
            <p:nvPr/>
          </p:nvSpPr>
          <p:spPr>
            <a:xfrm>
              <a:off x="6659422" y="1807260"/>
              <a:ext cx="2362200" cy="1267713"/>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pic>
          <p:nvPicPr>
            <p:cNvPr id="177" name="Picture 4" descr="Image result for social m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8470" y="1826520"/>
              <a:ext cx="2002526" cy="843498"/>
            </a:xfrm>
            <a:prstGeom prst="rect">
              <a:avLst/>
            </a:prstGeom>
            <a:noFill/>
            <a:extLst>
              <a:ext uri="{909E8E84-426E-40DD-AFC4-6F175D3DCCD1}">
                <a14:hiddenFill xmlns:a14="http://schemas.microsoft.com/office/drawing/2010/main">
                  <a:solidFill>
                    <a:srgbClr val="FFFFFF"/>
                  </a:solidFill>
                </a14:hiddenFill>
              </a:ext>
            </a:extLst>
          </p:spPr>
        </p:pic>
      </p:grpSp>
      <p:sp>
        <p:nvSpPr>
          <p:cNvPr id="178" name="TextBox 177"/>
          <p:cNvSpPr txBox="1"/>
          <p:nvPr/>
        </p:nvSpPr>
        <p:spPr>
          <a:xfrm>
            <a:off x="3007739" y="4016560"/>
            <a:ext cx="677818" cy="337455"/>
          </a:xfrm>
          <a:prstGeom prst="rect">
            <a:avLst/>
          </a:prstGeom>
        </p:spPr>
        <p:txBody>
          <a:bodyPr vert="horz" wrap="none" lIns="91440" tIns="45720" rIns="91440" bIns="45720" rtlCol="0" anchor="t">
            <a:noAutofit/>
          </a:bodyPr>
          <a:lstStyle/>
          <a:p>
            <a:r>
              <a:rPr lang="en-US" sz="2400" dirty="0">
                <a:solidFill>
                  <a:srgbClr val="000000"/>
                </a:solidFill>
              </a:rPr>
              <a:t>19%</a:t>
            </a:r>
          </a:p>
        </p:txBody>
      </p:sp>
      <p:sp>
        <p:nvSpPr>
          <p:cNvPr id="179" name="TextBox 178"/>
          <p:cNvSpPr txBox="1"/>
          <p:nvPr/>
        </p:nvSpPr>
        <p:spPr>
          <a:xfrm>
            <a:off x="891734" y="4024477"/>
            <a:ext cx="677818" cy="337455"/>
          </a:xfrm>
          <a:prstGeom prst="rect">
            <a:avLst/>
          </a:prstGeom>
        </p:spPr>
        <p:txBody>
          <a:bodyPr vert="horz" wrap="none" lIns="91440" tIns="45720" rIns="91440" bIns="45720" rtlCol="0" anchor="t">
            <a:noAutofit/>
          </a:bodyPr>
          <a:lstStyle/>
          <a:p>
            <a:pPr algn="ctr"/>
            <a:r>
              <a:rPr lang="en-US" sz="2400" dirty="0">
                <a:solidFill>
                  <a:srgbClr val="000000"/>
                </a:solidFill>
              </a:rPr>
              <a:t>6%</a:t>
            </a:r>
          </a:p>
        </p:txBody>
      </p:sp>
      <p:sp>
        <p:nvSpPr>
          <p:cNvPr id="180" name="TextBox 179"/>
          <p:cNvSpPr txBox="1"/>
          <p:nvPr/>
        </p:nvSpPr>
        <p:spPr>
          <a:xfrm>
            <a:off x="4941281" y="4024726"/>
            <a:ext cx="677818" cy="337455"/>
          </a:xfrm>
          <a:prstGeom prst="rect">
            <a:avLst/>
          </a:prstGeom>
        </p:spPr>
        <p:txBody>
          <a:bodyPr vert="horz" wrap="none" lIns="91440" tIns="45720" rIns="91440" bIns="45720" rtlCol="0" anchor="t">
            <a:noAutofit/>
          </a:bodyPr>
          <a:lstStyle/>
          <a:p>
            <a:r>
              <a:rPr lang="en-US" sz="2400" dirty="0">
                <a:solidFill>
                  <a:srgbClr val="000000"/>
                </a:solidFill>
              </a:rPr>
              <a:t>56%</a:t>
            </a:r>
          </a:p>
        </p:txBody>
      </p:sp>
      <p:sp>
        <p:nvSpPr>
          <p:cNvPr id="181" name="Rounded Rectangular Callout 180"/>
          <p:cNvSpPr/>
          <p:nvPr/>
        </p:nvSpPr>
        <p:spPr>
          <a:xfrm>
            <a:off x="6391862" y="2307208"/>
            <a:ext cx="2333018" cy="813617"/>
          </a:xfrm>
          <a:prstGeom prst="wedgeRoundRectCallout">
            <a:avLst>
              <a:gd name="adj1" fmla="val -60623"/>
              <a:gd name="adj2" fmla="val 1281"/>
              <a:gd name="adj3" fmla="val 16667"/>
            </a:avLst>
          </a:prstGeom>
          <a:solidFill>
            <a:srgbClr val="4F81BD"/>
          </a:solidFill>
          <a:ln w="25400" cap="flat" cmpd="sng" algn="ctr">
            <a:solidFill>
              <a:srgbClr val="4F81BD">
                <a:shade val="50000"/>
              </a:srgbClr>
            </a:solidFill>
            <a:prstDash val="solid"/>
          </a:ln>
          <a:effectLst/>
        </p:spPr>
        <p:txBody>
          <a:bodyPr rtlCol="0" anchor="ctr"/>
          <a:lstStyle/>
          <a:p>
            <a:pPr marL="60325" marR="0" lvl="0" indent="-60325"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mn-ea"/>
                <a:cs typeface="+mn-cs"/>
              </a:rPr>
              <a:t>“I trust the news I see/hear on…”</a:t>
            </a:r>
          </a:p>
        </p:txBody>
      </p:sp>
    </p:spTree>
    <p:extLst>
      <p:ext uri="{BB962C8B-B14F-4D97-AF65-F5344CB8AC3E}">
        <p14:creationId xmlns:p14="http://schemas.microsoft.com/office/powerpoint/2010/main" val="61737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81000" y="31750"/>
            <a:ext cx="8470153" cy="503152"/>
          </a:xfrm>
          <a:prstGeom prst="rect">
            <a:avLst/>
          </a:prstGeom>
        </p:spPr>
        <p:txBody>
          <a:bodyPr vert="horz" lIns="91440" tIns="0" rIns="91440" bIns="45720" rtlCol="0" anchor="t">
            <a:noAutofit/>
          </a:bodyPr>
          <a:lstStyle>
            <a:lvl1pPr algn="l" defTabSz="457200" rtl="0" eaLnBrk="1" latinLnBrk="0" hangingPunct="1">
              <a:lnSpc>
                <a:spcPct val="80000"/>
              </a:lnSpc>
              <a:spcBef>
                <a:spcPct val="0"/>
              </a:spcBef>
              <a:buNone/>
              <a:defRPr sz="3600" b="1" kern="1200">
                <a:solidFill>
                  <a:schemeClr val="tx1"/>
                </a:solidFill>
                <a:latin typeface="+mj-lt"/>
                <a:ea typeface="+mj-ea"/>
                <a:cs typeface="+mj-cs"/>
              </a:defRPr>
            </a:lvl1pPr>
          </a:lstStyle>
          <a:p>
            <a:pPr lvl="0">
              <a:lnSpc>
                <a:spcPct val="100000"/>
              </a:lnSpc>
              <a:defRPr/>
            </a:pPr>
            <a:r>
              <a:rPr lang="en-US" sz="2400" dirty="0">
                <a:solidFill>
                  <a:srgbClr val="C00000"/>
                </a:solidFill>
              </a:rPr>
              <a:t>‘Fake News’ </a:t>
            </a:r>
            <a:r>
              <a:rPr lang="en-US" sz="2400" dirty="0">
                <a:solidFill>
                  <a:sysClr val="windowText" lastClr="000000"/>
                </a:solidFill>
              </a:rPr>
              <a:t>is Perceived as Most Prevalent on Social Media Across All Major Political Affiliations</a:t>
            </a:r>
          </a:p>
        </p:txBody>
      </p:sp>
      <p:graphicFrame>
        <p:nvGraphicFramePr>
          <p:cNvPr id="10" name="Content Placeholder 3"/>
          <p:cNvGraphicFramePr>
            <a:graphicFrameLocks/>
          </p:cNvGraphicFramePr>
          <p:nvPr/>
        </p:nvGraphicFramePr>
        <p:xfrm>
          <a:off x="211109" y="1372213"/>
          <a:ext cx="2847855" cy="334359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160121" y="927684"/>
            <a:ext cx="4823756" cy="307777"/>
          </a:xfrm>
          <a:prstGeom prst="rect">
            <a:avLst/>
          </a:prstGeom>
          <a:noFill/>
        </p:spPr>
        <p:txBody>
          <a:bodyPr wrap="none" rtlCol="0">
            <a:spAutoFit/>
          </a:bodyPr>
          <a:lstStyle/>
          <a:p>
            <a:pPr algn="ctr"/>
            <a:r>
              <a:rPr lang="en-US" sz="1400" b="1" dirty="0"/>
              <a:t>% of People Who Find Fake News </a:t>
            </a:r>
            <a:r>
              <a:rPr lang="en-US" sz="1400" b="1" i="1" dirty="0"/>
              <a:t>Most</a:t>
            </a:r>
            <a:r>
              <a:rPr lang="en-US" sz="1400" b="1" dirty="0"/>
              <a:t> Prevalent on…</a:t>
            </a:r>
          </a:p>
        </p:txBody>
      </p:sp>
      <p:graphicFrame>
        <p:nvGraphicFramePr>
          <p:cNvPr id="6" name="Content Placeholder 3"/>
          <p:cNvGraphicFramePr>
            <a:graphicFrameLocks/>
          </p:cNvGraphicFramePr>
          <p:nvPr/>
        </p:nvGraphicFramePr>
        <p:xfrm>
          <a:off x="3246910" y="1372213"/>
          <a:ext cx="2781758" cy="33467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030542" y="1394162"/>
            <a:ext cx="1347178" cy="276999"/>
          </a:xfrm>
          <a:prstGeom prst="rect">
            <a:avLst/>
          </a:prstGeom>
          <a:noFill/>
        </p:spPr>
        <p:txBody>
          <a:bodyPr wrap="square" rtlCol="0">
            <a:spAutoFit/>
          </a:bodyPr>
          <a:lstStyle/>
          <a:p>
            <a:pPr algn="ctr"/>
            <a:r>
              <a:rPr lang="en-US" sz="1200" b="1" dirty="0"/>
              <a:t>Democrats</a:t>
            </a:r>
          </a:p>
        </p:txBody>
      </p:sp>
      <p:sp>
        <p:nvSpPr>
          <p:cNvPr id="8" name="TextBox 7"/>
          <p:cNvSpPr txBox="1"/>
          <p:nvPr/>
        </p:nvSpPr>
        <p:spPr>
          <a:xfrm>
            <a:off x="3898410" y="1394162"/>
            <a:ext cx="1347178" cy="276999"/>
          </a:xfrm>
          <a:prstGeom prst="rect">
            <a:avLst/>
          </a:prstGeom>
          <a:noFill/>
        </p:spPr>
        <p:txBody>
          <a:bodyPr wrap="square" rtlCol="0">
            <a:spAutoFit/>
          </a:bodyPr>
          <a:lstStyle/>
          <a:p>
            <a:pPr algn="ctr"/>
            <a:r>
              <a:rPr lang="en-US" sz="1200" b="1" dirty="0"/>
              <a:t>Republicans</a:t>
            </a:r>
          </a:p>
        </p:txBody>
      </p:sp>
      <p:graphicFrame>
        <p:nvGraphicFramePr>
          <p:cNvPr id="13" name="Content Placeholder 3">
            <a:extLst>
              <a:ext uri="{FF2B5EF4-FFF2-40B4-BE49-F238E27FC236}">
                <a16:creationId xmlns:a16="http://schemas.microsoft.com/office/drawing/2014/main" id="{4366E8E7-143D-452A-B040-E45E7ED4574C}"/>
              </a:ext>
            </a:extLst>
          </p:cNvPr>
          <p:cNvGraphicFramePr>
            <a:graphicFrameLocks/>
          </p:cNvGraphicFramePr>
          <p:nvPr/>
        </p:nvGraphicFramePr>
        <p:xfrm>
          <a:off x="6256079" y="1357564"/>
          <a:ext cx="2647676" cy="334670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82AC2945-BAA9-41A2-AFA5-DD0C940B8772}"/>
              </a:ext>
            </a:extLst>
          </p:cNvPr>
          <p:cNvSpPr txBox="1"/>
          <p:nvPr/>
        </p:nvSpPr>
        <p:spPr>
          <a:xfrm>
            <a:off x="7077080" y="1394162"/>
            <a:ext cx="1444619" cy="276999"/>
          </a:xfrm>
          <a:prstGeom prst="rect">
            <a:avLst/>
          </a:prstGeom>
          <a:noFill/>
        </p:spPr>
        <p:txBody>
          <a:bodyPr wrap="square" rtlCol="0">
            <a:spAutoFit/>
          </a:bodyPr>
          <a:lstStyle/>
          <a:p>
            <a:pPr algn="ctr"/>
            <a:r>
              <a:rPr lang="en-US" sz="1200" b="1" dirty="0"/>
              <a:t>Independents</a:t>
            </a:r>
          </a:p>
        </p:txBody>
      </p:sp>
      <p:sp>
        <p:nvSpPr>
          <p:cNvPr id="15" name="Rectangle 14">
            <a:extLst>
              <a:ext uri="{FF2B5EF4-FFF2-40B4-BE49-F238E27FC236}">
                <a16:creationId xmlns:a16="http://schemas.microsoft.com/office/drawing/2014/main" id="{A1EEBF13-9B0D-4248-8090-4F00DA2F3D41}"/>
              </a:ext>
            </a:extLst>
          </p:cNvPr>
          <p:cNvSpPr/>
          <p:nvPr/>
        </p:nvSpPr>
        <p:spPr>
          <a:xfrm>
            <a:off x="1537724" y="4730174"/>
            <a:ext cx="6888569" cy="369332"/>
          </a:xfrm>
          <a:prstGeom prst="rect">
            <a:avLst/>
          </a:prstGeom>
        </p:spPr>
        <p:txBody>
          <a:bodyPr wrap="square" anchor="b">
            <a:spAutoFit/>
          </a:bodyPr>
          <a:lstStyle/>
          <a:p>
            <a:r>
              <a:rPr lang="en-US" sz="600" dirty="0">
                <a:latin typeface="+mj-lt"/>
              </a:rPr>
              <a:t>Base: </a:t>
            </a:r>
            <a:r>
              <a:rPr lang="en-US" sz="600" dirty="0"/>
              <a:t>Democrats, n=828; Republicans, n=687 ; Independents, n=482</a:t>
            </a:r>
            <a:br>
              <a:rPr lang="en-US" sz="600" dirty="0"/>
            </a:br>
            <a:r>
              <a:rPr lang="en-US" sz="600" dirty="0">
                <a:latin typeface="+mj-lt"/>
              </a:rPr>
              <a:t>Q16)  I find the problem with “fake news” to be most prevalent on…</a:t>
            </a:r>
          </a:p>
          <a:p>
            <a:r>
              <a:rPr lang="en-US" sz="600" dirty="0">
                <a:latin typeface="+mj-lt"/>
              </a:rPr>
              <a:t>Source: Engagement Labs TVB American Conversation Study 2023</a:t>
            </a:r>
          </a:p>
        </p:txBody>
      </p:sp>
    </p:spTree>
    <p:extLst>
      <p:ext uri="{BB962C8B-B14F-4D97-AF65-F5344CB8AC3E}">
        <p14:creationId xmlns:p14="http://schemas.microsoft.com/office/powerpoint/2010/main" val="17656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A98C-9C4F-5E42-91E1-783265169F47}"/>
              </a:ext>
            </a:extLst>
          </p:cNvPr>
          <p:cNvSpPr>
            <a:spLocks noGrp="1"/>
          </p:cNvSpPr>
          <p:nvPr>
            <p:ph type="title"/>
          </p:nvPr>
        </p:nvSpPr>
        <p:spPr>
          <a:xfrm>
            <a:off x="300390" y="14685"/>
            <a:ext cx="8686802" cy="753133"/>
          </a:xfrm>
        </p:spPr>
        <p:txBody>
          <a:bodyPr/>
          <a:lstStyle/>
          <a:p>
            <a:pPr>
              <a:lnSpc>
                <a:spcPct val="100000"/>
              </a:lnSpc>
            </a:pPr>
            <a:r>
              <a:rPr lang="en-US" sz="2400" dirty="0"/>
              <a:t>“How likely are you to </a:t>
            </a:r>
            <a:r>
              <a:rPr lang="en-US" sz="2400" dirty="0">
                <a:solidFill>
                  <a:srgbClr val="C0504D"/>
                </a:solidFill>
              </a:rPr>
              <a:t>vote</a:t>
            </a:r>
            <a:r>
              <a:rPr lang="en-US" sz="2400" dirty="0"/>
              <a:t> in the upcoming November 2024 presidential election?”</a:t>
            </a:r>
          </a:p>
        </p:txBody>
      </p:sp>
      <p:sp>
        <p:nvSpPr>
          <p:cNvPr id="4" name="Rectangle 3">
            <a:extLst>
              <a:ext uri="{FF2B5EF4-FFF2-40B4-BE49-F238E27FC236}">
                <a16:creationId xmlns:a16="http://schemas.microsoft.com/office/drawing/2014/main" id="{040B6AB0-7767-004C-BDCE-8DCCB53C9BFC}"/>
              </a:ext>
            </a:extLst>
          </p:cNvPr>
          <p:cNvSpPr/>
          <p:nvPr/>
        </p:nvSpPr>
        <p:spPr>
          <a:xfrm>
            <a:off x="1543958" y="4736068"/>
            <a:ext cx="7454152" cy="369332"/>
          </a:xfrm>
          <a:prstGeom prst="rect">
            <a:avLst/>
          </a:prstGeom>
        </p:spPr>
        <p:txBody>
          <a:bodyPr wrap="square" anchor="b">
            <a:spAutoFit/>
          </a:bodyPr>
          <a:lstStyle/>
          <a:p>
            <a:r>
              <a:rPr lang="en-US" sz="600" dirty="0"/>
              <a:t>Base: Registered Voters, n= 1740</a:t>
            </a:r>
          </a:p>
          <a:p>
            <a:r>
              <a:rPr lang="en-US" sz="600" dirty="0"/>
              <a:t>QPOL3A) How likely are you to vote in the upcoming November 2024 presidential election? </a:t>
            </a:r>
          </a:p>
          <a:p>
            <a:r>
              <a:rPr lang="en-US" sz="600" dirty="0"/>
              <a:t>Source: Engagement Labs TVB American Conversation Study 2023</a:t>
            </a:r>
          </a:p>
        </p:txBody>
      </p:sp>
      <p:graphicFrame>
        <p:nvGraphicFramePr>
          <p:cNvPr id="5" name="Chart 4">
            <a:extLst>
              <a:ext uri="{FF2B5EF4-FFF2-40B4-BE49-F238E27FC236}">
                <a16:creationId xmlns:a16="http://schemas.microsoft.com/office/drawing/2014/main" id="{EF0AE7CC-3345-234B-A80D-91446EC4F3DF}"/>
              </a:ext>
            </a:extLst>
          </p:cNvPr>
          <p:cNvGraphicFramePr/>
          <p:nvPr/>
        </p:nvGraphicFramePr>
        <p:xfrm>
          <a:off x="1235487" y="767818"/>
          <a:ext cx="5894849" cy="3815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0122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1C931F-8388-4790-9C2F-B1DBADDFB54D}"/>
              </a:ext>
            </a:extLst>
          </p:cNvPr>
          <p:cNvSpPr>
            <a:spLocks noGrp="1"/>
          </p:cNvSpPr>
          <p:nvPr>
            <p:ph type="title"/>
          </p:nvPr>
        </p:nvSpPr>
        <p:spPr>
          <a:xfrm>
            <a:off x="273150" y="28650"/>
            <a:ext cx="8712200" cy="871792"/>
          </a:xfrm>
        </p:spPr>
        <p:txBody>
          <a:bodyPr/>
          <a:lstStyle/>
          <a:p>
            <a:pPr>
              <a:lnSpc>
                <a:spcPct val="100000"/>
              </a:lnSpc>
            </a:pPr>
            <a:r>
              <a:rPr lang="en-US" sz="2000" dirty="0"/>
              <a:t>Very Likely to Vote: Democrats and Republicans more than Independents, Older, Non-Hispanic, Non-Black/African Americans</a:t>
            </a:r>
          </a:p>
        </p:txBody>
      </p:sp>
      <p:graphicFrame>
        <p:nvGraphicFramePr>
          <p:cNvPr id="7" name="Chart 6">
            <a:extLst>
              <a:ext uri="{FF2B5EF4-FFF2-40B4-BE49-F238E27FC236}">
                <a16:creationId xmlns:a16="http://schemas.microsoft.com/office/drawing/2014/main" id="{DBCC7ACE-8F75-4FF4-9591-EEDA28FBA086}"/>
              </a:ext>
            </a:extLst>
          </p:cNvPr>
          <p:cNvGraphicFramePr/>
          <p:nvPr>
            <p:extLst>
              <p:ext uri="{D42A27DB-BD31-4B8C-83A1-F6EECF244321}">
                <p14:modId xmlns:p14="http://schemas.microsoft.com/office/powerpoint/2010/main" val="2245442588"/>
              </p:ext>
            </p:extLst>
          </p:nvPr>
        </p:nvGraphicFramePr>
        <p:xfrm>
          <a:off x="746657" y="1348135"/>
          <a:ext cx="3123136" cy="193228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D62EB36-5E7F-4EBF-97B0-C696371189FC}"/>
              </a:ext>
            </a:extLst>
          </p:cNvPr>
          <p:cNvSpPr txBox="1"/>
          <p:nvPr/>
        </p:nvSpPr>
        <p:spPr>
          <a:xfrm>
            <a:off x="2308225" y="950694"/>
            <a:ext cx="4527550" cy="307777"/>
          </a:xfrm>
          <a:prstGeom prst="rect">
            <a:avLst/>
          </a:prstGeom>
          <a:noFill/>
        </p:spPr>
        <p:txBody>
          <a:bodyPr wrap="square" rtlCol="0">
            <a:spAutoFit/>
          </a:bodyPr>
          <a:lstStyle/>
          <a:p>
            <a:pPr algn="ctr"/>
            <a:r>
              <a:rPr lang="en-US" sz="1400" b="1" dirty="0"/>
              <a:t>% Very likely</a:t>
            </a:r>
          </a:p>
        </p:txBody>
      </p:sp>
      <p:sp>
        <p:nvSpPr>
          <p:cNvPr id="9" name="Rectangle 8">
            <a:extLst>
              <a:ext uri="{FF2B5EF4-FFF2-40B4-BE49-F238E27FC236}">
                <a16:creationId xmlns:a16="http://schemas.microsoft.com/office/drawing/2014/main" id="{ED3AA41C-4B68-45A5-8759-EA11BD6E3A17}"/>
              </a:ext>
            </a:extLst>
          </p:cNvPr>
          <p:cNvSpPr/>
          <p:nvPr/>
        </p:nvSpPr>
        <p:spPr>
          <a:xfrm>
            <a:off x="1556023" y="4730353"/>
            <a:ext cx="7454152" cy="369332"/>
          </a:xfrm>
          <a:prstGeom prst="rect">
            <a:avLst/>
          </a:prstGeom>
        </p:spPr>
        <p:txBody>
          <a:bodyPr wrap="square" anchor="b">
            <a:spAutoFit/>
          </a:bodyPr>
          <a:lstStyle/>
          <a:p>
            <a:r>
              <a:rPr lang="en-US" sz="600" dirty="0"/>
              <a:t>Base: Registered Voters, n= 2000</a:t>
            </a:r>
          </a:p>
          <a:p>
            <a:r>
              <a:rPr lang="en-US" sz="600" dirty="0"/>
              <a:t>QPOL3A)  How likely are you to vote in the upcoming November 2024 presidential election?</a:t>
            </a:r>
          </a:p>
          <a:p>
            <a:r>
              <a:rPr lang="en-US" sz="600" dirty="0"/>
              <a:t>Source: Engagement Labs TVB American Conversation Study 2023</a:t>
            </a:r>
          </a:p>
        </p:txBody>
      </p:sp>
      <p:graphicFrame>
        <p:nvGraphicFramePr>
          <p:cNvPr id="3" name="Chart 2">
            <a:extLst>
              <a:ext uri="{FF2B5EF4-FFF2-40B4-BE49-F238E27FC236}">
                <a16:creationId xmlns:a16="http://schemas.microsoft.com/office/drawing/2014/main" id="{88BB2EF2-2A29-DB27-0306-F6A0820640CF}"/>
              </a:ext>
            </a:extLst>
          </p:cNvPr>
          <p:cNvGraphicFramePr/>
          <p:nvPr>
            <p:extLst>
              <p:ext uri="{D42A27DB-BD31-4B8C-83A1-F6EECF244321}">
                <p14:modId xmlns:p14="http://schemas.microsoft.com/office/powerpoint/2010/main" val="1603129754"/>
              </p:ext>
            </p:extLst>
          </p:nvPr>
        </p:nvGraphicFramePr>
        <p:xfrm>
          <a:off x="4309958" y="1308723"/>
          <a:ext cx="3436127" cy="1932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BF124DC-EFAC-7696-A6DF-D1D9BDC71BA1}"/>
              </a:ext>
            </a:extLst>
          </p:cNvPr>
          <p:cNvGraphicFramePr/>
          <p:nvPr>
            <p:extLst>
              <p:ext uri="{D42A27DB-BD31-4B8C-83A1-F6EECF244321}">
                <p14:modId xmlns:p14="http://schemas.microsoft.com/office/powerpoint/2010/main" val="2621193713"/>
              </p:ext>
            </p:extLst>
          </p:nvPr>
        </p:nvGraphicFramePr>
        <p:xfrm>
          <a:off x="3066120" y="3330674"/>
          <a:ext cx="3561633" cy="16347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1518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defRPr sz="1800" b="0" dirty="0" smtClean="0">
            <a:solidFill>
              <a:srgbClr val="000000"/>
            </a:solidFill>
            <a:latin typeface="+mn-lt"/>
          </a:defRPr>
        </a:defPPr>
      </a:lstStyle>
    </a:txDef>
  </a:objectDefaults>
  <a:extraClrSchemeLst/>
</a:theme>
</file>

<file path=ppt/theme/theme2.xml><?xml version="1.0" encoding="utf-8"?>
<a:theme xmlns:a="http://schemas.openxmlformats.org/drawingml/2006/main" name="10_EngagementLab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gagementLab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ngagementLab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0BA3A9B68CDE46BFBF7DA419AC57CE" ma:contentTypeVersion="3" ma:contentTypeDescription="Create a new document." ma:contentTypeScope="" ma:versionID="3f9cc630449a65c40fd0b8d2b96ea448">
  <xsd:schema xmlns:xsd="http://www.w3.org/2001/XMLSchema" xmlns:xs="http://www.w3.org/2001/XMLSchema" xmlns:p="http://schemas.microsoft.com/office/2006/metadata/properties" xmlns:ns3="445aed9d-ce96-4c6b-bb2a-8f4b9a778ce9" targetNamespace="http://schemas.microsoft.com/office/2006/metadata/properties" ma:root="true" ma:fieldsID="c5ade2aee9cb6f22b1e2f935cb78ea5e" ns3:_="">
    <xsd:import namespace="445aed9d-ce96-4c6b-bb2a-8f4b9a778ce9"/>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5aed9d-ce96-4c6b-bb2a-8f4b9a778c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E7AD0C-7568-4704-8270-F57487B1F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aed9d-ce96-4c6b-bb2a-8f4b9a778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389C1C-FF40-44F5-83D5-1244ADA553BE}">
  <ds:schemaRefs>
    <ds:schemaRef ds:uri="http://schemas.microsoft.com/sharepoint/v3/contenttype/forms"/>
  </ds:schemaRefs>
</ds:datastoreItem>
</file>

<file path=customXml/itemProps3.xml><?xml version="1.0" encoding="utf-8"?>
<ds:datastoreItem xmlns:ds="http://schemas.openxmlformats.org/officeDocument/2006/customXml" ds:itemID="{AAE358B2-ECE4-4E42-A2E5-E3EFDBBBCC7F}">
  <ds:schemaRefs>
    <ds:schemaRef ds:uri="http://schemas.microsoft.com/office/2006/documentManagement/types"/>
    <ds:schemaRef ds:uri="http://www.w3.org/XML/1998/namespace"/>
    <ds:schemaRef ds:uri="445aed9d-ce96-4c6b-bb2a-8f4b9a778ce9"/>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39170</TotalTime>
  <Words>1670</Words>
  <Application>Microsoft Office PowerPoint</Application>
  <PresentationFormat>On-screen Show (16:9)</PresentationFormat>
  <Paragraphs>159</Paragraphs>
  <Slides>22</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Arial</vt:lpstr>
      <vt:lpstr>Calibri</vt:lpstr>
      <vt:lpstr>Century Gothic</vt:lpstr>
      <vt:lpstr>Century Gothic Regular</vt:lpstr>
      <vt:lpstr>Tahoma</vt:lpstr>
      <vt:lpstr>Wingdings</vt:lpstr>
      <vt:lpstr>Office Theme</vt:lpstr>
      <vt:lpstr>10_EngagementLabs</vt:lpstr>
      <vt:lpstr>EngagementLabs</vt:lpstr>
      <vt:lpstr>1_Office Theme</vt:lpstr>
      <vt:lpstr>1_EngagementLabs</vt:lpstr>
      <vt:lpstr>PowerPoint Presentation</vt:lpstr>
      <vt:lpstr>Methodology</vt:lpstr>
      <vt:lpstr>PowerPoint Presentation</vt:lpstr>
      <vt:lpstr>PowerPoint Presentation</vt:lpstr>
      <vt:lpstr>PowerPoint Presentation</vt:lpstr>
      <vt:lpstr>PowerPoint Presentation</vt:lpstr>
      <vt:lpstr>PowerPoint Presentation</vt:lpstr>
      <vt:lpstr>“How likely are you to vote in the upcoming November 2024 presidential election?”</vt:lpstr>
      <vt:lpstr>Very Likely to Vote: Democrats and Republicans more than Independents, Older, Non-Hispanic, Non-Black/African Americans</vt:lpstr>
      <vt:lpstr>Over Half of Registered Voters Cast Their Votes Early In The Previous Presidential Election Cycle and a Majority Say They Will Very Likely Vote Early Again</vt:lpstr>
      <vt:lpstr>PowerPoint Presentation</vt:lpstr>
      <vt:lpstr>Research Overview: Methodology</vt:lpstr>
      <vt:lpstr>What Influenced Kentucky Voters the Most: Television</vt:lpstr>
      <vt:lpstr>More Kentucky Voters Selected TV as the Most Important Influence on their Awareness  Than All the Other Platforms Combined</vt:lpstr>
      <vt:lpstr>Of Those in Kentucky that Cited TV as the Most Important for Awareness, 7 out of 10 Picked Broadcast TV</vt:lpstr>
      <vt:lpstr>“When doing a political online search, have TV ads influenced you in any way?”</vt:lpstr>
      <vt:lpstr>“When doing a political online search, have TV ads influenced you in any way?”</vt:lpstr>
      <vt:lpstr>“I find the problem with ‘fake news’ to be most prevalent on...”</vt:lpstr>
      <vt:lpstr>“Which local website are you likely to turn to when you need information about local news or events?”</vt:lpstr>
      <vt:lpstr>Broadcast Television Was Key in Motivating Kentucky Voters to Get Out and Vote</vt:lpstr>
      <vt:lpstr>Of those that Voted in Kentucky, 26% Voted Prior to 11/7/23, Including 32% of A55+!</vt:lpstr>
      <vt:lpstr>Looking Ahead to 2024 in Kentucky!</vt:lpstr>
    </vt:vector>
  </TitlesOfParts>
  <Company>Engagement Labs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Randolph Burlton</dc:creator>
  <cp:lastModifiedBy>Anthony Spirito</cp:lastModifiedBy>
  <cp:revision>1545</cp:revision>
  <cp:lastPrinted>2022-03-30T13:18:13Z</cp:lastPrinted>
  <dcterms:created xsi:type="dcterms:W3CDTF">2015-10-26T14:42:03Z</dcterms:created>
  <dcterms:modified xsi:type="dcterms:W3CDTF">2023-12-11T17:15:10Z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0x010100240BA3A9B68CDE46BFBF7DA419AC57CE</vt:lpwstr>
  </property>
</Properties>
</file>