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725" r:id="rId3"/>
    <p:sldId id="914" r:id="rId4"/>
    <p:sldId id="728" r:id="rId5"/>
    <p:sldId id="729" r:id="rId6"/>
    <p:sldId id="909" r:id="rId7"/>
    <p:sldId id="915" r:id="rId8"/>
    <p:sldId id="69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04" autoAdjust="0"/>
    <p:restoredTop sz="94660"/>
  </p:normalViewPr>
  <p:slideViewPr>
    <p:cSldViewPr snapToGrid="0" showGuides="1">
      <p:cViewPr varScale="1">
        <p:scale>
          <a:sx n="72" d="100"/>
          <a:sy n="72" d="100"/>
        </p:scale>
        <p:origin x="66" y="174"/>
      </p:cViewPr>
      <p:guideLst>
        <p:guide orient="horz" pos="2160"/>
        <p:guide pos="3840"/>
        <p:guide orient="horz" pos="31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b="1" dirty="0">
                <a:solidFill>
                  <a:schemeClr val="tx1"/>
                </a:solidFill>
              </a:rPr>
              <a:t>Ratings</a:t>
            </a:r>
          </a:p>
        </c:rich>
      </c:tx>
      <c:layout>
        <c:manualLayout>
          <c:xMode val="edge"/>
          <c:yMode val="edge"/>
          <c:x val="0.42126089163668196"/>
          <c:y val="0.11382705733271006"/>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2.5996269339959001E-2"/>
          <c:y val="0.43626420195351412"/>
          <c:w val="0.94800746132008196"/>
          <c:h val="0.40254262022394027"/>
        </c:manualLayout>
      </c:layout>
      <c:barChart>
        <c:barDir val="col"/>
        <c:grouping val="clustered"/>
        <c:varyColors val="0"/>
        <c:ser>
          <c:idx val="0"/>
          <c:order val="0"/>
          <c:tx>
            <c:strRef>
              <c:f>Sheet1!$B$1</c:f>
              <c:strCache>
                <c:ptCount val="1"/>
                <c:pt idx="0">
                  <c:v>Rounded to the 10th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Sheet1!$B$2:$B$6</c:f>
              <c:numCache>
                <c:formatCode>General</c:formatCode>
                <c:ptCount val="5"/>
                <c:pt idx="0">
                  <c:v>0</c:v>
                </c:pt>
                <c:pt idx="1">
                  <c:v>0</c:v>
                </c:pt>
                <c:pt idx="2">
                  <c:v>0</c:v>
                </c:pt>
                <c:pt idx="3">
                  <c:v>0</c:v>
                </c:pt>
                <c:pt idx="4">
                  <c:v>0</c:v>
                </c:pt>
              </c:numCache>
            </c:numRef>
          </c:val>
          <c:extLst>
            <c:ext xmlns:c16="http://schemas.microsoft.com/office/drawing/2014/chart" uri="{C3380CC4-5D6E-409C-BE32-E72D297353CC}">
              <c16:uniqueId val="{00000000-3502-4E73-A851-9B890BE2FD83}"/>
            </c:ext>
          </c:extLst>
        </c:ser>
        <c:ser>
          <c:idx val="1"/>
          <c:order val="1"/>
          <c:tx>
            <c:strRef>
              <c:f>Sheet1!$C$1</c:f>
              <c:strCache>
                <c:ptCount val="1"/>
                <c:pt idx="0">
                  <c:v>Rounded to 100th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Sheet1!$C$2:$C$6</c:f>
              <c:numCache>
                <c:formatCode>General</c:formatCode>
                <c:ptCount val="5"/>
                <c:pt idx="0">
                  <c:v>0.02</c:v>
                </c:pt>
                <c:pt idx="1">
                  <c:v>0.02</c:v>
                </c:pt>
                <c:pt idx="2">
                  <c:v>0.02</c:v>
                </c:pt>
                <c:pt idx="3">
                  <c:v>0.02</c:v>
                </c:pt>
                <c:pt idx="4">
                  <c:v>0.02</c:v>
                </c:pt>
              </c:numCache>
            </c:numRef>
          </c:val>
          <c:extLst>
            <c:ext xmlns:c16="http://schemas.microsoft.com/office/drawing/2014/chart" uri="{C3380CC4-5D6E-409C-BE32-E72D297353CC}">
              <c16:uniqueId val="{00000001-3502-4E73-A851-9B890BE2FD83}"/>
            </c:ext>
          </c:extLst>
        </c:ser>
        <c:ser>
          <c:idx val="2"/>
          <c:order val="2"/>
          <c:tx>
            <c:strRef>
              <c:f>Sheet1!$D$1</c:f>
              <c:strCache>
                <c:ptCount val="1"/>
                <c:pt idx="0">
                  <c:v>Impressions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Sheet1!$D$2:$D$6</c:f>
            </c:numRef>
          </c:val>
          <c:extLst>
            <c:ext xmlns:c16="http://schemas.microsoft.com/office/drawing/2014/chart" uri="{C3380CC4-5D6E-409C-BE32-E72D297353CC}">
              <c16:uniqueId val="{00000002-3502-4E73-A851-9B890BE2FD83}"/>
            </c:ext>
          </c:extLst>
        </c:ser>
        <c:dLbls>
          <c:dLblPos val="outEnd"/>
          <c:showLegendKey val="0"/>
          <c:showVal val="1"/>
          <c:showCatName val="0"/>
          <c:showSerName val="0"/>
          <c:showPercent val="0"/>
          <c:showBubbleSize val="0"/>
        </c:dLbls>
        <c:gapWidth val="219"/>
        <c:overlap val="-27"/>
        <c:axId val="1256293999"/>
        <c:axId val="1256300655"/>
      </c:barChart>
      <c:catAx>
        <c:axId val="1256293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6300655"/>
        <c:crosses val="autoZero"/>
        <c:auto val="1"/>
        <c:lblAlgn val="ctr"/>
        <c:lblOffset val="100"/>
        <c:noMultiLvlLbl val="0"/>
      </c:catAx>
      <c:valAx>
        <c:axId val="1256300655"/>
        <c:scaling>
          <c:orientation val="minMax"/>
        </c:scaling>
        <c:delete val="1"/>
        <c:axPos val="l"/>
        <c:numFmt formatCode="General" sourceLinked="1"/>
        <c:majorTickMark val="none"/>
        <c:minorTickMark val="none"/>
        <c:tickLblPos val="nextTo"/>
        <c:crossAx val="12562939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38787922546376441"/>
          <c:y val="0.1021524873498680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Round to the 10th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Sheet1!$B$2:$B$6</c:f>
            </c:numRef>
          </c:val>
          <c:extLst>
            <c:ext xmlns:c16="http://schemas.microsoft.com/office/drawing/2014/chart" uri="{C3380CC4-5D6E-409C-BE32-E72D297353CC}">
              <c16:uniqueId val="{00000000-467D-4E51-B6F3-ADE5044AD5F7}"/>
            </c:ext>
          </c:extLst>
        </c:ser>
        <c:ser>
          <c:idx val="1"/>
          <c:order val="1"/>
          <c:tx>
            <c:strRef>
              <c:f>Sheet1!$C$1</c:f>
              <c:strCache>
                <c:ptCount val="1"/>
                <c:pt idx="0">
                  <c:v>Rounded to 100th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Sheet1!$C$2:$C$6</c:f>
            </c:numRef>
          </c:val>
          <c:extLst>
            <c:ext xmlns:c16="http://schemas.microsoft.com/office/drawing/2014/chart" uri="{C3380CC4-5D6E-409C-BE32-E72D297353CC}">
              <c16:uniqueId val="{00000001-467D-4E51-B6F3-ADE5044AD5F7}"/>
            </c:ext>
          </c:extLst>
        </c:ser>
        <c:ser>
          <c:idx val="2"/>
          <c:order val="2"/>
          <c:tx>
            <c:strRef>
              <c:f>Sheet1!$D$1</c:f>
              <c:strCache>
                <c:ptCount val="1"/>
                <c:pt idx="0">
                  <c:v>Impressions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Drama</c:v>
                </c:pt>
                <c:pt idx="1">
                  <c:v>Variety Show</c:v>
                </c:pt>
                <c:pt idx="2">
                  <c:v>Court</c:v>
                </c:pt>
                <c:pt idx="3">
                  <c:v>Drama</c:v>
                </c:pt>
                <c:pt idx="4">
                  <c:v>Comedy</c:v>
                </c:pt>
              </c:strCache>
            </c:strRef>
          </c:cat>
          <c:val>
            <c:numRef>
              <c:f>Sheet1!$D$2:$D$6</c:f>
              <c:numCache>
                <c:formatCode>General</c:formatCode>
                <c:ptCount val="5"/>
                <c:pt idx="0">
                  <c:v>632</c:v>
                </c:pt>
                <c:pt idx="1">
                  <c:v>595</c:v>
                </c:pt>
                <c:pt idx="2">
                  <c:v>554</c:v>
                </c:pt>
                <c:pt idx="3">
                  <c:v>452</c:v>
                </c:pt>
                <c:pt idx="4">
                  <c:v>381</c:v>
                </c:pt>
              </c:numCache>
            </c:numRef>
          </c:val>
          <c:extLst>
            <c:ext xmlns:c16="http://schemas.microsoft.com/office/drawing/2014/chart" uri="{C3380CC4-5D6E-409C-BE32-E72D297353CC}">
              <c16:uniqueId val="{00000002-467D-4E51-B6F3-ADE5044AD5F7}"/>
            </c:ext>
          </c:extLst>
        </c:ser>
        <c:dLbls>
          <c:dLblPos val="outEnd"/>
          <c:showLegendKey val="0"/>
          <c:showVal val="1"/>
          <c:showCatName val="0"/>
          <c:showSerName val="0"/>
          <c:showPercent val="0"/>
          <c:showBubbleSize val="0"/>
        </c:dLbls>
        <c:gapWidth val="219"/>
        <c:overlap val="-27"/>
        <c:axId val="1256293999"/>
        <c:axId val="1256300655"/>
      </c:barChart>
      <c:catAx>
        <c:axId val="1256293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256300655"/>
        <c:crosses val="autoZero"/>
        <c:auto val="1"/>
        <c:lblAlgn val="ctr"/>
        <c:lblOffset val="100"/>
        <c:noMultiLvlLbl val="0"/>
      </c:catAx>
      <c:valAx>
        <c:axId val="1256300655"/>
        <c:scaling>
          <c:orientation val="minMax"/>
        </c:scaling>
        <c:delete val="1"/>
        <c:axPos val="l"/>
        <c:numFmt formatCode="General" sourceLinked="1"/>
        <c:majorTickMark val="none"/>
        <c:minorTickMark val="none"/>
        <c:tickLblPos val="nextTo"/>
        <c:crossAx val="12562939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A0273-A7E6-483D-811D-0E83CA49AB80}" type="datetimeFigureOut">
              <a:rPr lang="en-US" smtClean="0"/>
              <a:t>10/11/2021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FEBD54-D98B-488C-BC10-D9D09DA4DAE2}" type="slidenum">
              <a:rPr lang="en-US" smtClean="0"/>
              <a:t>‹#›</a:t>
            </a:fld>
            <a:endParaRPr lang="en-US"/>
          </a:p>
        </p:txBody>
      </p:sp>
    </p:spTree>
    <p:extLst>
      <p:ext uri="{BB962C8B-B14F-4D97-AF65-F5344CB8AC3E}">
        <p14:creationId xmlns:p14="http://schemas.microsoft.com/office/powerpoint/2010/main" val="61141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 name="Rectangle 17"/>
          <p:cNvSpPr/>
          <p:nvPr/>
        </p:nvSpPr>
        <p:spPr>
          <a:xfrm flipH="1">
            <a:off x="-9526" y="-5"/>
            <a:ext cx="12201525" cy="3429000"/>
          </a:xfrm>
          <a:prstGeom prst="rect">
            <a:avLst/>
          </a:prstGeom>
          <a:solidFill>
            <a:srgbClr val="667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526" y="3428995"/>
            <a:ext cx="12201525" cy="3557123"/>
          </a:xfrm>
          <a:prstGeom prst="rect">
            <a:avLst/>
          </a:prstGeom>
          <a:solidFill>
            <a:srgbClr val="C8F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9727" y="3419275"/>
            <a:ext cx="12201729" cy="128217"/>
            <a:chOff x="-9727" y="3419275"/>
            <a:chExt cx="12201729" cy="128217"/>
          </a:xfrm>
        </p:grpSpPr>
        <p:sp>
          <p:nvSpPr>
            <p:cNvPr id="21" name="Rectangle 20"/>
            <p:cNvSpPr/>
            <p:nvPr/>
          </p:nvSpPr>
          <p:spPr>
            <a:xfrm rot="10800000" flipH="1">
              <a:off x="-9727" y="3419276"/>
              <a:ext cx="3493790" cy="1282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10800000" flipH="1">
              <a:off x="3484063" y="3419276"/>
              <a:ext cx="5058036" cy="1282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10800000" flipH="1">
              <a:off x="8542098" y="3419275"/>
              <a:ext cx="3649904" cy="1282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1546728" y="1140676"/>
            <a:ext cx="9127230" cy="4813629"/>
            <a:chOff x="1546728" y="1140676"/>
            <a:chExt cx="9127230" cy="4813629"/>
          </a:xfrm>
          <a:effectLst>
            <a:reflection blurRad="63500" stA="58000" endPos="20000" dist="101600" dir="5400000" sy="-100000" algn="bl" rotWithShape="0"/>
          </a:effectLst>
        </p:grpSpPr>
        <p:pic>
          <p:nvPicPr>
            <p:cNvPr id="25" name="Picture 2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6728" y="1140676"/>
              <a:ext cx="9127230" cy="4813629"/>
            </a:xfrm>
            <a:prstGeom prst="rect">
              <a:avLst/>
            </a:prstGeom>
            <a:effectLst>
              <a:outerShdw blurRad="50800" dist="38100" dir="5400000" algn="t" rotWithShape="0">
                <a:prstClr val="black">
                  <a:alpha val="40000"/>
                </a:prstClr>
              </a:outerShdw>
            </a:effectLst>
          </p:spPr>
        </p:pic>
        <p:sp>
          <p:nvSpPr>
            <p:cNvPr id="26" name="Rectangle 25"/>
            <p:cNvSpPr/>
            <p:nvPr userDrawn="1"/>
          </p:nvSpPr>
          <p:spPr>
            <a:xfrm>
              <a:off x="1778112" y="1419366"/>
              <a:ext cx="8629882" cy="4271749"/>
            </a:xfrm>
            <a:prstGeom prst="rect">
              <a:avLst/>
            </a:prstGeom>
            <a:solidFill>
              <a:schemeClr val="bg1"/>
            </a:solidFill>
            <a:ln>
              <a:noFill/>
            </a:ln>
            <a:effectLst>
              <a:innerShdw blurRad="241300">
                <a:prstClr val="black">
                  <a:alpha val="89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1778112" y="1879437"/>
            <a:ext cx="8629882" cy="646331"/>
          </a:xfrm>
        </p:spPr>
        <p:txBody>
          <a:bodyPr wrap="square" anchor="b">
            <a:spAutoFit/>
          </a:bodyPr>
          <a:lstStyle>
            <a:lvl1pPr algn="ctr">
              <a:defRPr sz="4000">
                <a:solidFill>
                  <a:srgbClr val="0000FF"/>
                </a:solidFill>
              </a:defRPr>
            </a:lvl1pPr>
          </a:lstStyle>
          <a:p>
            <a:r>
              <a:rPr lang="en-US"/>
              <a:t>Click to edit Master title style</a:t>
            </a:r>
            <a:endParaRPr lang="en-US" dirty="0"/>
          </a:p>
        </p:txBody>
      </p:sp>
      <p:sp>
        <p:nvSpPr>
          <p:cNvPr id="3" name="Subtitle 2"/>
          <p:cNvSpPr>
            <a:spLocks noGrp="1"/>
          </p:cNvSpPr>
          <p:nvPr>
            <p:ph type="subTitle" idx="1"/>
          </p:nvPr>
        </p:nvSpPr>
        <p:spPr>
          <a:xfrm>
            <a:off x="1778112" y="2807291"/>
            <a:ext cx="8629882" cy="424732"/>
          </a:xfrm>
        </p:spPr>
        <p:txBody>
          <a:bodyPr wrap="square">
            <a:sp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9320" y="4183331"/>
            <a:ext cx="4762778" cy="1349127"/>
          </a:xfrm>
          <a:prstGeom prst="rect">
            <a:avLst/>
          </a:prstGeom>
          <a:effectLst>
            <a:reflection blurRad="6350" stA="50000" endA="300" endPos="55500" dist="914400" dir="5400000" sy="-100000" algn="bl" rotWithShape="0"/>
          </a:effectLst>
        </p:spPr>
      </p:pic>
    </p:spTree>
    <p:extLst>
      <p:ext uri="{BB962C8B-B14F-4D97-AF65-F5344CB8AC3E}">
        <p14:creationId xmlns:p14="http://schemas.microsoft.com/office/powerpoint/2010/main" val="1833827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18" name="Rectangle 17"/>
          <p:cNvSpPr/>
          <p:nvPr/>
        </p:nvSpPr>
        <p:spPr>
          <a:xfrm flipH="1">
            <a:off x="-9527" y="-6"/>
            <a:ext cx="12201525" cy="5890663"/>
          </a:xfrm>
          <a:prstGeom prst="rect">
            <a:avLst/>
          </a:prstGeom>
          <a:solidFill>
            <a:srgbClr val="667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5890657"/>
            <a:ext cx="12201525" cy="967343"/>
          </a:xfrm>
          <a:prstGeom prst="rect">
            <a:avLst/>
          </a:prstGeom>
          <a:solidFill>
            <a:srgbClr val="C8F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9727" y="5890659"/>
            <a:ext cx="12201729" cy="128217"/>
            <a:chOff x="-9727" y="3419275"/>
            <a:chExt cx="12201729" cy="128217"/>
          </a:xfrm>
        </p:grpSpPr>
        <p:sp>
          <p:nvSpPr>
            <p:cNvPr id="21" name="Rectangle 20"/>
            <p:cNvSpPr/>
            <p:nvPr/>
          </p:nvSpPr>
          <p:spPr>
            <a:xfrm rot="10800000" flipH="1">
              <a:off x="-9727" y="3419276"/>
              <a:ext cx="3493790" cy="1282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10800000" flipH="1">
              <a:off x="3484063" y="3419276"/>
              <a:ext cx="5058036" cy="1282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10800000" flipH="1">
              <a:off x="8542098" y="3419275"/>
              <a:ext cx="3649904" cy="1282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381000" y="1671688"/>
            <a:ext cx="11425813" cy="854080"/>
          </a:xfrm>
        </p:spPr>
        <p:txBody>
          <a:bodyPr wrap="square" anchor="ctr">
            <a:spAutoFit/>
          </a:bodyPr>
          <a:lstStyle>
            <a:lvl1pPr algn="ctr">
              <a:defRPr sz="5500">
                <a:solidFill>
                  <a:schemeClr val="bg1"/>
                </a:solidFill>
              </a:defRPr>
            </a:lvl1pPr>
          </a:lstStyle>
          <a:p>
            <a:r>
              <a:rPr lang="en-US"/>
              <a:t>Click to edit Master title style</a:t>
            </a:r>
            <a:endParaRPr lang="en-US" dirty="0"/>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08642" y="6150922"/>
            <a:ext cx="1702358" cy="482218"/>
          </a:xfrm>
          <a:prstGeom prst="rect">
            <a:avLst/>
          </a:prstGeom>
        </p:spPr>
      </p:pic>
    </p:spTree>
    <p:extLst>
      <p:ext uri="{BB962C8B-B14F-4D97-AF65-F5344CB8AC3E}">
        <p14:creationId xmlns:p14="http://schemas.microsoft.com/office/powerpoint/2010/main" val="1313147093"/>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guide id="3" pos="240">
          <p15:clr>
            <a:srgbClr val="FBAE40"/>
          </p15:clr>
        </p15:guide>
        <p15:guide id="4" pos="74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18" name="Rectangle 17"/>
          <p:cNvSpPr/>
          <p:nvPr/>
        </p:nvSpPr>
        <p:spPr>
          <a:xfrm flipH="1">
            <a:off x="-9528" y="-5"/>
            <a:ext cx="12201525" cy="3557222"/>
          </a:xfrm>
          <a:prstGeom prst="rect">
            <a:avLst/>
          </a:prstGeom>
          <a:solidFill>
            <a:srgbClr val="667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9526" y="3557217"/>
            <a:ext cx="12201525" cy="3428902"/>
          </a:xfrm>
          <a:prstGeom prst="rect">
            <a:avLst/>
          </a:prstGeom>
          <a:solidFill>
            <a:srgbClr val="C8F9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9727" y="3429000"/>
            <a:ext cx="12201729" cy="128217"/>
            <a:chOff x="-9727" y="3419275"/>
            <a:chExt cx="12201729" cy="128217"/>
          </a:xfrm>
        </p:grpSpPr>
        <p:sp>
          <p:nvSpPr>
            <p:cNvPr id="21" name="Rectangle 20"/>
            <p:cNvSpPr/>
            <p:nvPr/>
          </p:nvSpPr>
          <p:spPr>
            <a:xfrm rot="10800000" flipH="1">
              <a:off x="-9727" y="3419276"/>
              <a:ext cx="3493790" cy="1282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rot="10800000" flipH="1">
              <a:off x="3484063" y="3419276"/>
              <a:ext cx="5058036" cy="1282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10800000" flipH="1">
              <a:off x="8542098" y="3419275"/>
              <a:ext cx="3649904" cy="1282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381000" y="656804"/>
            <a:ext cx="11425813" cy="854080"/>
          </a:xfrm>
        </p:spPr>
        <p:txBody>
          <a:bodyPr wrap="square" anchor="t">
            <a:spAutoFit/>
          </a:bodyPr>
          <a:lstStyle>
            <a:lvl1pPr algn="ctr">
              <a:defRPr sz="5500">
                <a:solidFill>
                  <a:schemeClr val="bg1"/>
                </a:solidFill>
              </a:defRPr>
            </a:lvl1pPr>
          </a:lstStyle>
          <a:p>
            <a:r>
              <a:rPr lang="en-US"/>
              <a:t>Click to edit Master title style</a:t>
            </a:r>
            <a:endParaRPr lang="en-US"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3969" y="4358980"/>
            <a:ext cx="6444062" cy="1825376"/>
          </a:xfrm>
          <a:prstGeom prst="rect">
            <a:avLst/>
          </a:prstGeom>
        </p:spPr>
      </p:pic>
    </p:spTree>
    <p:extLst>
      <p:ext uri="{BB962C8B-B14F-4D97-AF65-F5344CB8AC3E}">
        <p14:creationId xmlns:p14="http://schemas.microsoft.com/office/powerpoint/2010/main" val="141640490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guide id="3" pos="240">
          <p15:clr>
            <a:srgbClr val="FBAE40"/>
          </p15:clr>
        </p15:guide>
        <p15:guide id="4" pos="74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55012"/>
            <a:ext cx="11430000" cy="646331"/>
          </a:xfrm>
        </p:spPr>
        <p:txBody>
          <a:bodyPr wrap="square" anchor="t">
            <a:spAutoFit/>
          </a:bodyPr>
          <a:lstStyle>
            <a:lvl1pPr algn="ctr">
              <a:defRPr sz="4000">
                <a:solidFill>
                  <a:srgbClr val="0000FF"/>
                </a:solidFill>
              </a:defRPr>
            </a:lvl1pPr>
          </a:lstStyle>
          <a:p>
            <a:r>
              <a:rPr lang="en-US"/>
              <a:t>Click to edit Master title style</a:t>
            </a:r>
            <a:endParaRPr lang="en-US" dirty="0"/>
          </a:p>
        </p:txBody>
      </p:sp>
      <p:sp>
        <p:nvSpPr>
          <p:cNvPr id="3" name="Content Placeholder 2"/>
          <p:cNvSpPr>
            <a:spLocks noGrp="1"/>
          </p:cNvSpPr>
          <p:nvPr>
            <p:ph idx="1"/>
          </p:nvPr>
        </p:nvSpPr>
        <p:spPr>
          <a:xfrm>
            <a:off x="381000" y="1403594"/>
            <a:ext cx="11430000" cy="4351338"/>
          </a:xfrm>
        </p:spPr>
        <p:txBody>
          <a:bodyPr>
            <a:normAutofit/>
          </a:bodyPr>
          <a:lstStyle>
            <a:lvl1pPr marL="280988" indent="-280988">
              <a:lnSpc>
                <a:spcPct val="100000"/>
              </a:lnSpc>
              <a:spcBef>
                <a:spcPts val="0"/>
              </a:spcBef>
              <a:spcAft>
                <a:spcPts val="400"/>
              </a:spcAft>
              <a:buClr>
                <a:srgbClr val="0000FF"/>
              </a:buClr>
              <a:buFont typeface="Wingdings" panose="05000000000000000000" pitchFamily="2" charset="2"/>
              <a:buChar char="§"/>
              <a:defRPr sz="3000"/>
            </a:lvl1pPr>
            <a:lvl2pPr marL="685800" indent="-228600">
              <a:lnSpc>
                <a:spcPct val="100000"/>
              </a:lnSpc>
              <a:spcBef>
                <a:spcPts val="0"/>
              </a:spcBef>
              <a:spcAft>
                <a:spcPts val="400"/>
              </a:spcAft>
              <a:buClr>
                <a:srgbClr val="00B050"/>
              </a:buClr>
              <a:buFont typeface="Wingdings" panose="05000000000000000000" pitchFamily="2" charset="2"/>
              <a:buChar char="§"/>
              <a:defRPr sz="2400"/>
            </a:lvl2pPr>
            <a:lvl3pPr marL="1143000" indent="-228600">
              <a:lnSpc>
                <a:spcPct val="100000"/>
              </a:lnSpc>
              <a:spcBef>
                <a:spcPts val="0"/>
              </a:spcBef>
              <a:spcAft>
                <a:spcPts val="400"/>
              </a:spcAft>
              <a:buClr>
                <a:srgbClr val="FF0000"/>
              </a:buClr>
              <a:buFont typeface="Wingdings" panose="05000000000000000000" pitchFamily="2" charset="2"/>
              <a:buChar char="§"/>
              <a:defRPr sz="2000"/>
            </a:lvl3pPr>
            <a:lvl4pPr marL="1600200" indent="-228600">
              <a:lnSpc>
                <a:spcPct val="100000"/>
              </a:lnSpc>
              <a:spcBef>
                <a:spcPts val="0"/>
              </a:spcBef>
              <a:spcAft>
                <a:spcPts val="400"/>
              </a:spcAft>
              <a:buClr>
                <a:srgbClr val="7030A0"/>
              </a:buClr>
              <a:buFont typeface="Wingdings" panose="05000000000000000000" pitchFamily="2" charset="2"/>
              <a:buChar char="§"/>
              <a:defRPr sz="1800"/>
            </a:lvl4pPr>
            <a:lvl5pPr marL="2057400" indent="-228600">
              <a:lnSpc>
                <a:spcPct val="100000"/>
              </a:lnSpc>
              <a:spcBef>
                <a:spcPts val="0"/>
              </a:spcBef>
              <a:spcAft>
                <a:spcPts val="400"/>
              </a:spcAft>
              <a:buClr>
                <a:srgbClr val="FFC000"/>
              </a:buClr>
              <a:buFont typeface="Wingdings" panose="05000000000000000000" pitchFamily="2" charset="2"/>
              <a:buChar cha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560917" y="6356350"/>
            <a:ext cx="546212" cy="365125"/>
          </a:xfrm>
        </p:spPr>
        <p:txBody>
          <a:bodyPr/>
          <a:lstStyle>
            <a:lvl1pPr>
              <a:defRPr sz="1000"/>
            </a:lvl1pPr>
          </a:lstStyle>
          <a:p>
            <a:fld id="{CCDEFDE6-E0D7-4837-9BAC-C5447762A0EF}" type="slidenum">
              <a:rPr lang="en-US" smtClean="0"/>
              <a:t>‹#›</a:t>
            </a:fld>
            <a:endParaRPr lang="en-US"/>
          </a:p>
        </p:txBody>
      </p:sp>
      <p:sp>
        <p:nvSpPr>
          <p:cNvPr id="8" name="Text Placeholder 13"/>
          <p:cNvSpPr>
            <a:spLocks noGrp="1"/>
          </p:cNvSpPr>
          <p:nvPr>
            <p:ph type="body" sz="quarter" idx="13"/>
          </p:nvPr>
        </p:nvSpPr>
        <p:spPr>
          <a:xfrm>
            <a:off x="381000" y="6356350"/>
            <a:ext cx="8641773" cy="246221"/>
          </a:xfrm>
          <a:prstGeom prst="rect">
            <a:avLst/>
          </a:prstGeom>
        </p:spPr>
        <p:txBody>
          <a:bodyPr>
            <a:spAutoFit/>
          </a:bodyPr>
          <a:lstStyle>
            <a:lvl1pPr marL="0" indent="0">
              <a:lnSpc>
                <a:spcPct val="100000"/>
              </a:lnSpc>
              <a:spcBef>
                <a:spcPts val="0"/>
              </a:spcBef>
              <a:buNone/>
              <a:defRPr sz="1000"/>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Tree>
    <p:extLst>
      <p:ext uri="{BB962C8B-B14F-4D97-AF65-F5344CB8AC3E}">
        <p14:creationId xmlns:p14="http://schemas.microsoft.com/office/powerpoint/2010/main" val="2858902647"/>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guide id="3" pos="240">
          <p15:clr>
            <a:srgbClr val="FBAE40"/>
          </p15:clr>
        </p15:guide>
        <p15:guide id="4" pos="74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rgbClr val="0000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04976421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guide id="3" pos="240">
          <p15:clr>
            <a:srgbClr val="FBAE40"/>
          </p15:clr>
        </p15:guide>
        <p15:guide id="4" pos="74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825625"/>
            <a:ext cx="5638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638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CCDEFDE6-E0D7-4837-9BAC-C5447762A0EF}" type="slidenum">
              <a:rPr lang="en-US" smtClean="0"/>
              <a:t>‹#›</a:t>
            </a:fld>
            <a:endParaRPr lang="en-US"/>
          </a:p>
        </p:txBody>
      </p:sp>
      <p:grpSp>
        <p:nvGrpSpPr>
          <p:cNvPr id="17" name="Group 16"/>
          <p:cNvGrpSpPr/>
          <p:nvPr/>
        </p:nvGrpSpPr>
        <p:grpSpPr>
          <a:xfrm>
            <a:off x="6070234" y="1105310"/>
            <a:ext cx="91723" cy="5760720"/>
            <a:chOff x="72034" y="0"/>
            <a:chExt cx="193017" cy="6858000"/>
          </a:xfrm>
        </p:grpSpPr>
        <p:sp>
          <p:nvSpPr>
            <p:cNvPr id="18" name="Rectangle 17"/>
            <p:cNvSpPr/>
            <p:nvPr/>
          </p:nvSpPr>
          <p:spPr>
            <a:xfrm rot="5400000">
              <a:off x="-813303" y="885337"/>
              <a:ext cx="1963690" cy="1930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5400000">
              <a:off x="-1252896" y="3288620"/>
              <a:ext cx="2842877" cy="1930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5400000">
              <a:off x="-857175" y="5735775"/>
              <a:ext cx="2051434" cy="1930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Title 1"/>
          <p:cNvSpPr>
            <a:spLocks noGrp="1"/>
          </p:cNvSpPr>
          <p:nvPr>
            <p:ph type="title"/>
          </p:nvPr>
        </p:nvSpPr>
        <p:spPr>
          <a:xfrm>
            <a:off x="381000" y="255012"/>
            <a:ext cx="11430000" cy="590931"/>
          </a:xfrm>
        </p:spPr>
        <p:txBody>
          <a:bodyPr wrap="square" anchor="t">
            <a:spAutoFit/>
          </a:bodyPr>
          <a:lstStyle>
            <a:lvl1pPr algn="ctr">
              <a:defRPr sz="3600">
                <a:solidFill>
                  <a:srgbClr val="0000FF"/>
                </a:solidFill>
              </a:defRPr>
            </a:lvl1pPr>
          </a:lstStyle>
          <a:p>
            <a:r>
              <a:rPr lang="en-US"/>
              <a:t>Click to edit Master title style</a:t>
            </a:r>
            <a:endParaRPr lang="en-US" dirty="0"/>
          </a:p>
        </p:txBody>
      </p:sp>
      <p:sp>
        <p:nvSpPr>
          <p:cNvPr id="22" name="Rectangle 21"/>
          <p:cNvSpPr/>
          <p:nvPr/>
        </p:nvSpPr>
        <p:spPr>
          <a:xfrm>
            <a:off x="0" y="0"/>
            <a:ext cx="29140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5049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p:cNvSpPr/>
          <p:nvPr/>
        </p:nvSpPr>
        <p:spPr>
          <a:xfrm>
            <a:off x="0" y="0"/>
            <a:ext cx="29140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964803" y="4953837"/>
            <a:ext cx="2731477" cy="1904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0"/>
          </p:nvPr>
        </p:nvSpPr>
        <p:spPr/>
        <p:txBody>
          <a:bodyPr/>
          <a:lstStyle/>
          <a:p>
            <a:fld id="{CCDEFDE6-E0D7-4837-9BAC-C5447762A0EF}" type="slidenum">
              <a:rPr lang="en-US" smtClean="0"/>
              <a:t>‹#›</a:t>
            </a:fld>
            <a:endParaRPr lang="en-US"/>
          </a:p>
        </p:txBody>
      </p:sp>
      <p:sp>
        <p:nvSpPr>
          <p:cNvPr id="6" name="Title 1"/>
          <p:cNvSpPr>
            <a:spLocks noGrp="1"/>
          </p:cNvSpPr>
          <p:nvPr>
            <p:ph type="ctrTitle"/>
          </p:nvPr>
        </p:nvSpPr>
        <p:spPr>
          <a:xfrm>
            <a:off x="381000" y="656804"/>
            <a:ext cx="11425813" cy="854080"/>
          </a:xfrm>
        </p:spPr>
        <p:txBody>
          <a:bodyPr wrap="square" anchor="t">
            <a:spAutoFit/>
          </a:bodyPr>
          <a:lstStyle>
            <a:lvl1pPr algn="ctr">
              <a:defRPr sz="55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901575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hart master">
    <p:spTree>
      <p:nvGrpSpPr>
        <p:cNvPr id="1" name=""/>
        <p:cNvGrpSpPr/>
        <p:nvPr/>
      </p:nvGrpSpPr>
      <p:grpSpPr>
        <a:xfrm>
          <a:off x="0" y="0"/>
          <a:ext cx="0" cy="0"/>
          <a:chOff x="0" y="0"/>
          <a:chExt cx="0" cy="0"/>
        </a:xfrm>
      </p:grpSpPr>
      <p:sp>
        <p:nvSpPr>
          <p:cNvPr id="2" name="Title 1"/>
          <p:cNvSpPr>
            <a:spLocks noGrp="1"/>
          </p:cNvSpPr>
          <p:nvPr>
            <p:ph type="title"/>
          </p:nvPr>
        </p:nvSpPr>
        <p:spPr>
          <a:xfrm>
            <a:off x="419595" y="280114"/>
            <a:ext cx="11352809" cy="646331"/>
          </a:xfrm>
        </p:spPr>
        <p:txBody>
          <a:bodyPr wrap="square" anchor="t">
            <a:spAutoFit/>
          </a:bodyPr>
          <a:lstStyle>
            <a:lvl1pPr algn="ctr">
              <a:defRPr sz="4000">
                <a:solidFill>
                  <a:srgbClr val="0000FF"/>
                </a:solidFill>
              </a:defRPr>
            </a:lvl1pPr>
          </a:lstStyle>
          <a:p>
            <a:r>
              <a:rPr lang="en-US" dirty="0"/>
              <a:t>Click to edit Master title style</a:t>
            </a:r>
          </a:p>
        </p:txBody>
      </p:sp>
      <p:sp>
        <p:nvSpPr>
          <p:cNvPr id="6" name="Slide Number Placeholder 5"/>
          <p:cNvSpPr>
            <a:spLocks noGrp="1"/>
          </p:cNvSpPr>
          <p:nvPr>
            <p:ph type="sldNum" sz="quarter" idx="12"/>
          </p:nvPr>
        </p:nvSpPr>
        <p:spPr>
          <a:xfrm>
            <a:off x="9370621" y="6380100"/>
            <a:ext cx="2743200" cy="365125"/>
          </a:xfrm>
        </p:spPr>
        <p:txBody>
          <a:bodyPr/>
          <a:lstStyle>
            <a:lvl1pPr>
              <a:defRPr sz="1000">
                <a:solidFill>
                  <a:schemeClr val="tx1"/>
                </a:solidFill>
              </a:defRPr>
            </a:lvl1pPr>
          </a:lstStyle>
          <a:p>
            <a:fld id="{BB88B489-69ED-4F0A-A940-13A5E0BFFCBC}" type="slidenum">
              <a:rPr lang="en-US" smtClean="0"/>
              <a:pPr/>
              <a:t>‹#›</a:t>
            </a:fld>
            <a:endParaRPr lang="en-US" dirty="0"/>
          </a:p>
        </p:txBody>
      </p:sp>
      <p:grpSp>
        <p:nvGrpSpPr>
          <p:cNvPr id="8" name="Group 7"/>
          <p:cNvGrpSpPr/>
          <p:nvPr userDrawn="1"/>
        </p:nvGrpSpPr>
        <p:grpSpPr>
          <a:xfrm>
            <a:off x="106759" y="0"/>
            <a:ext cx="91723" cy="6858000"/>
            <a:chOff x="72034" y="0"/>
            <a:chExt cx="193017" cy="6858000"/>
          </a:xfrm>
        </p:grpSpPr>
        <p:sp>
          <p:nvSpPr>
            <p:cNvPr id="9" name="Rectangle 8"/>
            <p:cNvSpPr/>
            <p:nvPr/>
          </p:nvSpPr>
          <p:spPr>
            <a:xfrm rot="5400000">
              <a:off x="-813303" y="885337"/>
              <a:ext cx="1963690" cy="1930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rot="5400000">
              <a:off x="-1252896" y="3288620"/>
              <a:ext cx="2842877" cy="1930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rot="5400000">
              <a:off x="-857175" y="5735775"/>
              <a:ext cx="2051434" cy="1930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 name="Text Placeholder 13"/>
          <p:cNvSpPr>
            <a:spLocks noGrp="1"/>
          </p:cNvSpPr>
          <p:nvPr>
            <p:ph type="body" sz="quarter" idx="13"/>
          </p:nvPr>
        </p:nvSpPr>
        <p:spPr>
          <a:xfrm>
            <a:off x="419099" y="6344538"/>
            <a:ext cx="8641773" cy="230832"/>
          </a:xfrm>
        </p:spPr>
        <p:txBody>
          <a:bodyPr>
            <a:spAutoFit/>
          </a:bodyPr>
          <a:lstStyle>
            <a:lvl1pPr marL="0" indent="0">
              <a:buNone/>
              <a:defRPr sz="1000"/>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dirty="0"/>
              <a:t>Click to edit Master text styles</a:t>
            </a:r>
          </a:p>
        </p:txBody>
      </p:sp>
      <p:sp>
        <p:nvSpPr>
          <p:cNvPr id="5" name="Chart Placeholder 4"/>
          <p:cNvSpPr>
            <a:spLocks noGrp="1"/>
          </p:cNvSpPr>
          <p:nvPr>
            <p:ph type="chart" sz="quarter" idx="14"/>
          </p:nvPr>
        </p:nvSpPr>
        <p:spPr>
          <a:xfrm>
            <a:off x="419100" y="1093788"/>
            <a:ext cx="11353304" cy="4906962"/>
          </a:xfrm>
        </p:spPr>
        <p:txBody>
          <a:bodyPr/>
          <a:lstStyle>
            <a:lvl1pPr>
              <a:defRPr>
                <a:solidFill>
                  <a:schemeClr val="tx1"/>
                </a:solidFill>
              </a:defRPr>
            </a:lvl1pPr>
          </a:lstStyle>
          <a:p>
            <a:endParaRPr lang="en-US" dirty="0"/>
          </a:p>
        </p:txBody>
      </p:sp>
    </p:spTree>
    <p:extLst>
      <p:ext uri="{BB962C8B-B14F-4D97-AF65-F5344CB8AC3E}">
        <p14:creationId xmlns:p14="http://schemas.microsoft.com/office/powerpoint/2010/main" val="11105507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113476" y="6356350"/>
            <a:ext cx="1003997"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CDEFDE6-E0D7-4837-9BAC-C5447762A0EF}" type="slidenum">
              <a:rPr lang="en-US" smtClean="0"/>
              <a:t>‹#›</a:t>
            </a:fld>
            <a:endParaRPr lang="en-US"/>
          </a:p>
        </p:txBody>
      </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18690" y="6297489"/>
            <a:ext cx="1496784" cy="423986"/>
          </a:xfrm>
          <a:prstGeom prst="rect">
            <a:avLst/>
          </a:prstGeom>
        </p:spPr>
      </p:pic>
      <p:grpSp>
        <p:nvGrpSpPr>
          <p:cNvPr id="10" name="Group 9"/>
          <p:cNvGrpSpPr/>
          <p:nvPr/>
        </p:nvGrpSpPr>
        <p:grpSpPr>
          <a:xfrm>
            <a:off x="106759" y="0"/>
            <a:ext cx="91723" cy="6858000"/>
            <a:chOff x="72034" y="0"/>
            <a:chExt cx="193017" cy="6858000"/>
          </a:xfrm>
        </p:grpSpPr>
        <p:sp>
          <p:nvSpPr>
            <p:cNvPr id="11" name="Rectangle 10"/>
            <p:cNvSpPr/>
            <p:nvPr/>
          </p:nvSpPr>
          <p:spPr>
            <a:xfrm rot="5400000">
              <a:off x="-813303" y="885337"/>
              <a:ext cx="1963690" cy="193016"/>
            </a:xfrm>
            <a:prstGeom prst="rect">
              <a:avLst/>
            </a:prstGeom>
            <a:solidFill>
              <a:srgbClr val="FE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5400000">
              <a:off x="-1252896" y="3288620"/>
              <a:ext cx="2842877" cy="193016"/>
            </a:xfrm>
            <a:prstGeom prst="rect">
              <a:avLst/>
            </a:prstGeom>
            <a:solidFill>
              <a:srgbClr val="36CF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5400000">
              <a:off x="-857175" y="5735775"/>
              <a:ext cx="2051434" cy="193016"/>
            </a:xfrm>
            <a:prstGeom prst="rect">
              <a:avLst/>
            </a:prstGeom>
            <a:solidFill>
              <a:srgbClr val="132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77404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40">
          <p15:clr>
            <a:srgbClr val="F26B43"/>
          </p15:clr>
        </p15:guide>
        <p15:guide id="4" pos="74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Selling with Impressions</a:t>
            </a:r>
          </a:p>
        </p:txBody>
      </p:sp>
      <p:sp>
        <p:nvSpPr>
          <p:cNvPr id="3" name="Subtitle 2"/>
          <p:cNvSpPr>
            <a:spLocks noGrp="1"/>
          </p:cNvSpPr>
          <p:nvPr>
            <p:ph type="subTitle" idx="1"/>
          </p:nvPr>
        </p:nvSpPr>
        <p:spPr>
          <a:xfrm>
            <a:off x="1778112" y="2671870"/>
            <a:ext cx="8629882" cy="757130"/>
          </a:xfrm>
        </p:spPr>
        <p:txBody>
          <a:bodyPr/>
          <a:lstStyle/>
          <a:p>
            <a:r>
              <a:rPr lang="en-US" dirty="0"/>
              <a:t>The Key To Keeping Local Broadcast TV Competitive, </a:t>
            </a:r>
            <a:br>
              <a:rPr lang="en-US" dirty="0"/>
            </a:br>
            <a:r>
              <a:rPr lang="en-US" dirty="0"/>
              <a:t>Relevant, and Prepared for Cross-Platform</a:t>
            </a:r>
          </a:p>
        </p:txBody>
      </p:sp>
    </p:spTree>
    <p:extLst>
      <p:ext uri="{BB962C8B-B14F-4D97-AF65-F5344CB8AC3E}">
        <p14:creationId xmlns:p14="http://schemas.microsoft.com/office/powerpoint/2010/main" val="2160207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279314"/>
            <a:ext cx="11430001" cy="2917722"/>
          </a:xfrm>
        </p:spPr>
        <p:txBody>
          <a:bodyPr/>
          <a:lstStyle/>
          <a:p>
            <a:r>
              <a:rPr lang="en-US" sz="3200" b="1" dirty="0"/>
              <a:t>Impressions</a:t>
            </a:r>
            <a:r>
              <a:rPr lang="en-US" sz="3200" dirty="0"/>
              <a:t> Reflect the </a:t>
            </a:r>
            <a:r>
              <a:rPr lang="en-US" sz="3200" b="1" dirty="0"/>
              <a:t>Number</a:t>
            </a:r>
            <a:r>
              <a:rPr lang="en-US" sz="3200" dirty="0"/>
              <a:t> of Viewers of a program.</a:t>
            </a:r>
            <a:br>
              <a:rPr lang="en-US" sz="3200" dirty="0"/>
            </a:br>
            <a:r>
              <a:rPr lang="en-US" sz="3200" b="1" dirty="0"/>
              <a:t>Ratings </a:t>
            </a:r>
            <a:r>
              <a:rPr lang="en-US" sz="3200" dirty="0"/>
              <a:t>are the </a:t>
            </a:r>
            <a:r>
              <a:rPr lang="en-US" sz="3200" b="1" dirty="0"/>
              <a:t>percentage </a:t>
            </a:r>
            <a:r>
              <a:rPr lang="en-US" sz="3200" dirty="0"/>
              <a:t>of the Universe</a:t>
            </a:r>
            <a:br>
              <a:rPr lang="en-US" sz="3200" dirty="0"/>
            </a:br>
            <a:r>
              <a:rPr lang="en-US" sz="3200" b="1" dirty="0"/>
              <a:t> </a:t>
            </a:r>
            <a:r>
              <a:rPr lang="en-US" sz="3200" dirty="0"/>
              <a:t>They Represent.</a:t>
            </a:r>
            <a:br>
              <a:rPr lang="en-US" sz="2800" dirty="0"/>
            </a:br>
            <a:br>
              <a:rPr lang="en-US" sz="2800" dirty="0"/>
            </a:br>
            <a:r>
              <a:rPr lang="en-US" sz="2000" b="1" dirty="0">
                <a:solidFill>
                  <a:schemeClr val="tx1"/>
                </a:solidFill>
              </a:rPr>
              <a:t>When the universe changes, ratings change,</a:t>
            </a:r>
            <a:br>
              <a:rPr lang="en-US" sz="2000" b="1" dirty="0">
                <a:solidFill>
                  <a:schemeClr val="tx1"/>
                </a:solidFill>
              </a:rPr>
            </a:br>
            <a:r>
              <a:rPr lang="en-US" sz="2000" b="1" dirty="0">
                <a:solidFill>
                  <a:schemeClr val="tx1"/>
                </a:solidFill>
              </a:rPr>
              <a:t> even if the audience number stays the same.</a:t>
            </a:r>
            <a:br>
              <a:rPr lang="en-US" sz="2000" b="1" dirty="0">
                <a:solidFill>
                  <a:schemeClr val="tx1"/>
                </a:solidFill>
              </a:rPr>
            </a:br>
            <a:br>
              <a:rPr lang="en-US" sz="2000" b="1" dirty="0">
                <a:solidFill>
                  <a:schemeClr val="tx1"/>
                </a:solidFill>
              </a:rPr>
            </a:br>
            <a:r>
              <a:rPr lang="en-US" sz="2000" dirty="0"/>
              <a:t>Impressions ensure that all advertising exposures will count regardless of the universe used</a:t>
            </a:r>
            <a:endParaRPr lang="en-US" sz="2000" b="1" dirty="0">
              <a:solidFill>
                <a:schemeClr val="tx1"/>
              </a:solidFill>
            </a:endParaRPr>
          </a:p>
        </p:txBody>
      </p:sp>
      <p:sp>
        <p:nvSpPr>
          <p:cNvPr id="6" name="TextBox 5"/>
          <p:cNvSpPr txBox="1"/>
          <p:nvPr/>
        </p:nvSpPr>
        <p:spPr>
          <a:xfrm>
            <a:off x="4791809" y="3794643"/>
            <a:ext cx="1415772" cy="523220"/>
          </a:xfrm>
          <a:prstGeom prst="rect">
            <a:avLst/>
          </a:prstGeom>
          <a:noFill/>
        </p:spPr>
        <p:txBody>
          <a:bodyPr wrap="none" rtlCol="0">
            <a:spAutoFit/>
          </a:bodyPr>
          <a:lstStyle/>
          <a:p>
            <a:r>
              <a:rPr lang="en-US" sz="2800" dirty="0"/>
              <a:t>Viewers</a:t>
            </a:r>
          </a:p>
        </p:txBody>
      </p:sp>
      <p:sp>
        <p:nvSpPr>
          <p:cNvPr id="7" name="TextBox 6"/>
          <p:cNvSpPr txBox="1"/>
          <p:nvPr/>
        </p:nvSpPr>
        <p:spPr>
          <a:xfrm>
            <a:off x="4881644" y="5169442"/>
            <a:ext cx="1547603" cy="523220"/>
          </a:xfrm>
          <a:prstGeom prst="rect">
            <a:avLst/>
          </a:prstGeom>
          <a:noFill/>
        </p:spPr>
        <p:txBody>
          <a:bodyPr wrap="none" rtlCol="0">
            <a:spAutoFit/>
          </a:bodyPr>
          <a:lstStyle/>
          <a:p>
            <a:r>
              <a:rPr lang="en-US" sz="2800" dirty="0"/>
              <a:t>Universe</a:t>
            </a:r>
          </a:p>
        </p:txBody>
      </p:sp>
      <p:sp>
        <p:nvSpPr>
          <p:cNvPr id="8" name="TextBox 7"/>
          <p:cNvSpPr txBox="1"/>
          <p:nvPr/>
        </p:nvSpPr>
        <p:spPr>
          <a:xfrm>
            <a:off x="1049161" y="3609977"/>
            <a:ext cx="465192" cy="707886"/>
          </a:xfrm>
          <a:prstGeom prst="rect">
            <a:avLst/>
          </a:prstGeom>
          <a:noFill/>
        </p:spPr>
        <p:txBody>
          <a:bodyPr wrap="none" rtlCol="0">
            <a:spAutoFit/>
          </a:bodyPr>
          <a:lstStyle/>
          <a:p>
            <a:r>
              <a:rPr lang="en-US" sz="4000" dirty="0"/>
              <a:t>3</a:t>
            </a:r>
          </a:p>
        </p:txBody>
      </p:sp>
      <p:sp>
        <p:nvSpPr>
          <p:cNvPr id="9" name="TextBox 8"/>
          <p:cNvSpPr txBox="1"/>
          <p:nvPr/>
        </p:nvSpPr>
        <p:spPr>
          <a:xfrm>
            <a:off x="7848600" y="3609977"/>
            <a:ext cx="465192" cy="707886"/>
          </a:xfrm>
          <a:prstGeom prst="rect">
            <a:avLst/>
          </a:prstGeom>
          <a:noFill/>
        </p:spPr>
        <p:txBody>
          <a:bodyPr wrap="none" rtlCol="0">
            <a:spAutoFit/>
          </a:bodyPr>
          <a:lstStyle/>
          <a:p>
            <a:r>
              <a:rPr lang="en-US" sz="4000" dirty="0"/>
              <a:t>3</a:t>
            </a:r>
          </a:p>
        </p:txBody>
      </p:sp>
      <p:sp>
        <p:nvSpPr>
          <p:cNvPr id="10" name="Minus 9"/>
          <p:cNvSpPr/>
          <p:nvPr/>
        </p:nvSpPr>
        <p:spPr>
          <a:xfrm>
            <a:off x="609600" y="4580921"/>
            <a:ext cx="1371600" cy="152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inus 10"/>
          <p:cNvSpPr/>
          <p:nvPr/>
        </p:nvSpPr>
        <p:spPr>
          <a:xfrm>
            <a:off x="7395396" y="4591948"/>
            <a:ext cx="1371600" cy="1524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922541" y="5077109"/>
            <a:ext cx="838691" cy="707886"/>
          </a:xfrm>
          <a:prstGeom prst="rect">
            <a:avLst/>
          </a:prstGeom>
          <a:noFill/>
        </p:spPr>
        <p:txBody>
          <a:bodyPr wrap="none" rtlCol="0">
            <a:spAutoFit/>
          </a:bodyPr>
          <a:lstStyle/>
          <a:p>
            <a:r>
              <a:rPr lang="en-US" sz="4000" b="1" dirty="0"/>
              <a:t>10</a:t>
            </a:r>
          </a:p>
        </p:txBody>
      </p:sp>
      <p:sp>
        <p:nvSpPr>
          <p:cNvPr id="13" name="TextBox 12"/>
          <p:cNvSpPr txBox="1"/>
          <p:nvPr/>
        </p:nvSpPr>
        <p:spPr>
          <a:xfrm>
            <a:off x="7708337" y="5077109"/>
            <a:ext cx="838691" cy="707886"/>
          </a:xfrm>
          <a:prstGeom prst="rect">
            <a:avLst/>
          </a:prstGeom>
          <a:noFill/>
        </p:spPr>
        <p:txBody>
          <a:bodyPr wrap="none" rtlCol="0">
            <a:spAutoFit/>
          </a:bodyPr>
          <a:lstStyle/>
          <a:p>
            <a:r>
              <a:rPr lang="en-US" sz="4000" b="1" dirty="0"/>
              <a:t>12</a:t>
            </a:r>
          </a:p>
        </p:txBody>
      </p:sp>
      <p:sp>
        <p:nvSpPr>
          <p:cNvPr id="17" name="Equal 16"/>
          <p:cNvSpPr/>
          <p:nvPr/>
        </p:nvSpPr>
        <p:spPr>
          <a:xfrm>
            <a:off x="1981200" y="4428521"/>
            <a:ext cx="38100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TextBox 17"/>
          <p:cNvSpPr txBox="1"/>
          <p:nvPr/>
        </p:nvSpPr>
        <p:spPr>
          <a:xfrm>
            <a:off x="2567833" y="4272400"/>
            <a:ext cx="1351652" cy="769441"/>
          </a:xfrm>
          <a:prstGeom prst="rect">
            <a:avLst/>
          </a:prstGeom>
          <a:noFill/>
        </p:spPr>
        <p:txBody>
          <a:bodyPr wrap="none" rtlCol="0">
            <a:spAutoFit/>
          </a:bodyPr>
          <a:lstStyle/>
          <a:p>
            <a:r>
              <a:rPr lang="en-US" sz="4400" dirty="0"/>
              <a:t>30%</a:t>
            </a:r>
          </a:p>
        </p:txBody>
      </p:sp>
      <p:sp>
        <p:nvSpPr>
          <p:cNvPr id="19" name="Equal 18"/>
          <p:cNvSpPr/>
          <p:nvPr/>
        </p:nvSpPr>
        <p:spPr>
          <a:xfrm>
            <a:off x="9062629" y="4363348"/>
            <a:ext cx="381000" cy="4572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TextBox 19"/>
          <p:cNvSpPr txBox="1"/>
          <p:nvPr/>
        </p:nvSpPr>
        <p:spPr>
          <a:xfrm>
            <a:off x="9649262" y="4207227"/>
            <a:ext cx="1351652" cy="769441"/>
          </a:xfrm>
          <a:prstGeom prst="rect">
            <a:avLst/>
          </a:prstGeom>
          <a:noFill/>
        </p:spPr>
        <p:txBody>
          <a:bodyPr wrap="none" rtlCol="0">
            <a:spAutoFit/>
          </a:bodyPr>
          <a:lstStyle/>
          <a:p>
            <a:r>
              <a:rPr lang="en-US" sz="4400" dirty="0"/>
              <a:t>25%</a:t>
            </a:r>
          </a:p>
        </p:txBody>
      </p:sp>
      <p:sp>
        <p:nvSpPr>
          <p:cNvPr id="4" name="TextBox 3">
            <a:extLst>
              <a:ext uri="{FF2B5EF4-FFF2-40B4-BE49-F238E27FC236}">
                <a16:creationId xmlns:a16="http://schemas.microsoft.com/office/drawing/2014/main" id="{1BDF75D0-B4E7-4F37-82AA-701D76B37E77}"/>
              </a:ext>
            </a:extLst>
          </p:cNvPr>
          <p:cNvSpPr txBox="1"/>
          <p:nvPr/>
        </p:nvSpPr>
        <p:spPr>
          <a:xfrm>
            <a:off x="2664238" y="4024751"/>
            <a:ext cx="905376" cy="400110"/>
          </a:xfrm>
          <a:prstGeom prst="rect">
            <a:avLst/>
          </a:prstGeom>
          <a:noFill/>
        </p:spPr>
        <p:txBody>
          <a:bodyPr wrap="none" rtlCol="0">
            <a:spAutoFit/>
          </a:bodyPr>
          <a:lstStyle/>
          <a:p>
            <a:r>
              <a:rPr lang="en-US" sz="2000" dirty="0"/>
              <a:t>Rating</a:t>
            </a:r>
          </a:p>
        </p:txBody>
      </p:sp>
      <p:sp>
        <p:nvSpPr>
          <p:cNvPr id="21" name="TextBox 20">
            <a:extLst>
              <a:ext uri="{FF2B5EF4-FFF2-40B4-BE49-F238E27FC236}">
                <a16:creationId xmlns:a16="http://schemas.microsoft.com/office/drawing/2014/main" id="{EA3861BD-C566-49A5-8EA4-2487B95FF6D0}"/>
              </a:ext>
            </a:extLst>
          </p:cNvPr>
          <p:cNvSpPr txBox="1"/>
          <p:nvPr/>
        </p:nvSpPr>
        <p:spPr>
          <a:xfrm>
            <a:off x="9649262" y="3976670"/>
            <a:ext cx="905376" cy="400110"/>
          </a:xfrm>
          <a:prstGeom prst="rect">
            <a:avLst/>
          </a:prstGeom>
          <a:noFill/>
        </p:spPr>
        <p:txBody>
          <a:bodyPr wrap="none" rtlCol="0">
            <a:spAutoFit/>
          </a:bodyPr>
          <a:lstStyle/>
          <a:p>
            <a:r>
              <a:rPr lang="en-US" sz="2000" dirty="0"/>
              <a:t>Rating</a:t>
            </a:r>
          </a:p>
        </p:txBody>
      </p:sp>
    </p:spTree>
    <p:extLst>
      <p:ext uri="{BB962C8B-B14F-4D97-AF65-F5344CB8AC3E}">
        <p14:creationId xmlns:p14="http://schemas.microsoft.com/office/powerpoint/2010/main" val="255797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V.png">
            <a:extLst>
              <a:ext uri="{FF2B5EF4-FFF2-40B4-BE49-F238E27FC236}">
                <a16:creationId xmlns:a16="http://schemas.microsoft.com/office/drawing/2014/main" id="{BD794144-A136-4B52-824E-A5A1B9603699}"/>
              </a:ext>
            </a:extLst>
          </p:cNvPr>
          <p:cNvPicPr>
            <a:picLocks noChangeAspect="1"/>
          </p:cNvPicPr>
          <p:nvPr/>
        </p:nvPicPr>
        <p:blipFill>
          <a:blip r:embed="rId2" cstate="email">
            <a:duotone>
              <a:prstClr val="black"/>
              <a:schemeClr val="bg1">
                <a:tint val="45000"/>
                <a:satMod val="400000"/>
              </a:schemeClr>
            </a:duotone>
            <a:extLst>
              <a:ext uri="{28A0092B-C50C-407E-A947-70E740481C1C}">
                <a14:useLocalDpi xmlns:a14="http://schemas.microsoft.com/office/drawing/2010/main" val="0"/>
              </a:ext>
            </a:extLst>
          </a:blip>
          <a:stretch>
            <a:fillRect/>
          </a:stretch>
        </p:blipFill>
        <p:spPr>
          <a:xfrm>
            <a:off x="3851657" y="1503532"/>
            <a:ext cx="1334017" cy="1135396"/>
          </a:xfrm>
          <a:prstGeom prst="rect">
            <a:avLst/>
          </a:prstGeom>
        </p:spPr>
      </p:pic>
      <p:pic>
        <p:nvPicPr>
          <p:cNvPr id="6" name="Picture 5">
            <a:extLst>
              <a:ext uri="{FF2B5EF4-FFF2-40B4-BE49-F238E27FC236}">
                <a16:creationId xmlns:a16="http://schemas.microsoft.com/office/drawing/2014/main" id="{D2B65DB4-9C0D-4774-9AE9-CADAD04557F1}"/>
              </a:ext>
            </a:extLst>
          </p:cNvPr>
          <p:cNvPicPr>
            <a:picLocks noChangeAspect="1"/>
          </p:cNvPicPr>
          <p:nvPr/>
        </p:nvPicPr>
        <p:blipFill>
          <a:blip r:embed="rId3" cstate="print">
            <a:clrChange>
              <a:clrFrom>
                <a:srgbClr val="FFFFFF"/>
              </a:clrFrom>
              <a:clrTo>
                <a:srgbClr val="FFFFFF">
                  <a:alpha val="0"/>
                </a:srgbClr>
              </a:clrTo>
            </a:clrChange>
          </a:blip>
          <a:stretch>
            <a:fillRect/>
          </a:stretch>
        </p:blipFill>
        <p:spPr>
          <a:xfrm>
            <a:off x="7504501" y="1531596"/>
            <a:ext cx="1130974" cy="1130974"/>
          </a:xfrm>
          <a:prstGeom prst="rect">
            <a:avLst/>
          </a:prstGeom>
        </p:spPr>
      </p:pic>
      <p:pic>
        <p:nvPicPr>
          <p:cNvPr id="7" name="Picture 2" descr="http://2pluscomputerclinic.com/css/images/dd.png">
            <a:extLst>
              <a:ext uri="{FF2B5EF4-FFF2-40B4-BE49-F238E27FC236}">
                <a16:creationId xmlns:a16="http://schemas.microsoft.com/office/drawing/2014/main" id="{B74A3F25-CF1A-411A-B290-4E6BCC73F96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5314" y="1546344"/>
            <a:ext cx="1362355" cy="96620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https://staticshop.o2.co.uk/product/images/samsung_galaxy_s8_plus_64gb_midnight_black_front_sku_header.png?cb=36286a325e3ca75fee5ee18e1117a69b">
            <a:extLst>
              <a:ext uri="{FF2B5EF4-FFF2-40B4-BE49-F238E27FC236}">
                <a16:creationId xmlns:a16="http://schemas.microsoft.com/office/drawing/2014/main" id="{73732E1D-946F-49B8-9A53-B1A3E97E1BB0}"/>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5581" r="26046"/>
          <a:stretch/>
        </p:blipFill>
        <p:spPr bwMode="auto">
          <a:xfrm>
            <a:off x="9608574" y="1503532"/>
            <a:ext cx="531635" cy="10990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59AB272-CAD8-4CF4-AF0C-7842E9566999}"/>
              </a:ext>
            </a:extLst>
          </p:cNvPr>
          <p:cNvSpPr txBox="1"/>
          <p:nvPr/>
        </p:nvSpPr>
        <p:spPr>
          <a:xfrm>
            <a:off x="4169960" y="2687388"/>
            <a:ext cx="887422" cy="769441"/>
          </a:xfrm>
          <a:prstGeom prst="rect">
            <a:avLst/>
          </a:prstGeom>
          <a:noFill/>
        </p:spPr>
        <p:txBody>
          <a:bodyPr wrap="square" rtlCol="0">
            <a:spAutoFit/>
          </a:bodyPr>
          <a:lstStyle/>
          <a:p>
            <a:r>
              <a:rPr lang="en-US" sz="4400" dirty="0"/>
              <a:t>5</a:t>
            </a:r>
          </a:p>
        </p:txBody>
      </p:sp>
      <p:sp>
        <p:nvSpPr>
          <p:cNvPr id="10" name="TextBox 9">
            <a:extLst>
              <a:ext uri="{FF2B5EF4-FFF2-40B4-BE49-F238E27FC236}">
                <a16:creationId xmlns:a16="http://schemas.microsoft.com/office/drawing/2014/main" id="{761D9AF0-E548-4FAC-88AF-A3FC4D9D7C98}"/>
              </a:ext>
            </a:extLst>
          </p:cNvPr>
          <p:cNvSpPr txBox="1"/>
          <p:nvPr/>
        </p:nvSpPr>
        <p:spPr>
          <a:xfrm>
            <a:off x="6273302" y="2711050"/>
            <a:ext cx="253929" cy="707886"/>
          </a:xfrm>
          <a:prstGeom prst="rect">
            <a:avLst/>
          </a:prstGeom>
          <a:noFill/>
        </p:spPr>
        <p:txBody>
          <a:bodyPr wrap="square" rtlCol="0">
            <a:spAutoFit/>
          </a:bodyPr>
          <a:lstStyle/>
          <a:p>
            <a:r>
              <a:rPr lang="en-US" sz="4000" dirty="0"/>
              <a:t>1</a:t>
            </a:r>
          </a:p>
        </p:txBody>
      </p:sp>
      <p:sp>
        <p:nvSpPr>
          <p:cNvPr id="11" name="TextBox 10">
            <a:extLst>
              <a:ext uri="{FF2B5EF4-FFF2-40B4-BE49-F238E27FC236}">
                <a16:creationId xmlns:a16="http://schemas.microsoft.com/office/drawing/2014/main" id="{62FC9FE3-680E-4AFC-B3B5-0D4F57F9EFC9}"/>
              </a:ext>
            </a:extLst>
          </p:cNvPr>
          <p:cNvSpPr txBox="1"/>
          <p:nvPr/>
        </p:nvSpPr>
        <p:spPr>
          <a:xfrm>
            <a:off x="7972701" y="2718165"/>
            <a:ext cx="253929" cy="707886"/>
          </a:xfrm>
          <a:prstGeom prst="rect">
            <a:avLst/>
          </a:prstGeom>
          <a:noFill/>
        </p:spPr>
        <p:txBody>
          <a:bodyPr wrap="square" rtlCol="0">
            <a:spAutoFit/>
          </a:bodyPr>
          <a:lstStyle/>
          <a:p>
            <a:r>
              <a:rPr lang="en-US" sz="4000" dirty="0"/>
              <a:t>1</a:t>
            </a:r>
          </a:p>
        </p:txBody>
      </p:sp>
      <p:sp>
        <p:nvSpPr>
          <p:cNvPr id="12" name="TextBox 11">
            <a:extLst>
              <a:ext uri="{FF2B5EF4-FFF2-40B4-BE49-F238E27FC236}">
                <a16:creationId xmlns:a16="http://schemas.microsoft.com/office/drawing/2014/main" id="{1616922F-87A0-4B4E-A018-135DB6152AF1}"/>
              </a:ext>
            </a:extLst>
          </p:cNvPr>
          <p:cNvSpPr txBox="1"/>
          <p:nvPr/>
        </p:nvSpPr>
        <p:spPr>
          <a:xfrm>
            <a:off x="9747426" y="2718165"/>
            <a:ext cx="253929" cy="707886"/>
          </a:xfrm>
          <a:prstGeom prst="rect">
            <a:avLst/>
          </a:prstGeom>
          <a:noFill/>
        </p:spPr>
        <p:txBody>
          <a:bodyPr wrap="square" rtlCol="0">
            <a:spAutoFit/>
          </a:bodyPr>
          <a:lstStyle/>
          <a:p>
            <a:r>
              <a:rPr lang="en-US" sz="4000" dirty="0"/>
              <a:t>2</a:t>
            </a:r>
          </a:p>
        </p:txBody>
      </p:sp>
      <p:sp>
        <p:nvSpPr>
          <p:cNvPr id="13" name="TextBox 12">
            <a:extLst>
              <a:ext uri="{FF2B5EF4-FFF2-40B4-BE49-F238E27FC236}">
                <a16:creationId xmlns:a16="http://schemas.microsoft.com/office/drawing/2014/main" id="{65BB6DFE-1300-478E-A3FB-510E70B2B411}"/>
              </a:ext>
            </a:extLst>
          </p:cNvPr>
          <p:cNvSpPr txBox="1"/>
          <p:nvPr/>
        </p:nvSpPr>
        <p:spPr>
          <a:xfrm>
            <a:off x="5441885" y="2810498"/>
            <a:ext cx="243429" cy="523220"/>
          </a:xfrm>
          <a:prstGeom prst="rect">
            <a:avLst/>
          </a:prstGeom>
          <a:noFill/>
        </p:spPr>
        <p:txBody>
          <a:bodyPr wrap="square" rtlCol="0">
            <a:spAutoFit/>
          </a:bodyPr>
          <a:lstStyle/>
          <a:p>
            <a:r>
              <a:rPr lang="en-US" sz="2800" dirty="0"/>
              <a:t>+</a:t>
            </a:r>
          </a:p>
        </p:txBody>
      </p:sp>
      <p:sp>
        <p:nvSpPr>
          <p:cNvPr id="14" name="TextBox 13">
            <a:extLst>
              <a:ext uri="{FF2B5EF4-FFF2-40B4-BE49-F238E27FC236}">
                <a16:creationId xmlns:a16="http://schemas.microsoft.com/office/drawing/2014/main" id="{5C98B332-D912-437A-8722-177B7BBDB167}"/>
              </a:ext>
            </a:extLst>
          </p:cNvPr>
          <p:cNvSpPr txBox="1"/>
          <p:nvPr/>
        </p:nvSpPr>
        <p:spPr>
          <a:xfrm>
            <a:off x="7307745" y="2810498"/>
            <a:ext cx="243429" cy="523220"/>
          </a:xfrm>
          <a:prstGeom prst="rect">
            <a:avLst/>
          </a:prstGeom>
          <a:noFill/>
        </p:spPr>
        <p:txBody>
          <a:bodyPr wrap="square" rtlCol="0">
            <a:spAutoFit/>
          </a:bodyPr>
          <a:lstStyle/>
          <a:p>
            <a:r>
              <a:rPr lang="en-US" sz="2800" dirty="0"/>
              <a:t>+</a:t>
            </a:r>
          </a:p>
        </p:txBody>
      </p:sp>
      <p:sp>
        <p:nvSpPr>
          <p:cNvPr id="15" name="TextBox 14">
            <a:extLst>
              <a:ext uri="{FF2B5EF4-FFF2-40B4-BE49-F238E27FC236}">
                <a16:creationId xmlns:a16="http://schemas.microsoft.com/office/drawing/2014/main" id="{A8DB8800-3439-4A80-9622-96BF8E9E7119}"/>
              </a:ext>
            </a:extLst>
          </p:cNvPr>
          <p:cNvSpPr txBox="1"/>
          <p:nvPr/>
        </p:nvSpPr>
        <p:spPr>
          <a:xfrm>
            <a:off x="9110438" y="2810498"/>
            <a:ext cx="243429" cy="523220"/>
          </a:xfrm>
          <a:prstGeom prst="rect">
            <a:avLst/>
          </a:prstGeom>
          <a:noFill/>
        </p:spPr>
        <p:txBody>
          <a:bodyPr wrap="square" rtlCol="0">
            <a:spAutoFit/>
          </a:bodyPr>
          <a:lstStyle/>
          <a:p>
            <a:r>
              <a:rPr lang="en-US" sz="2800" dirty="0"/>
              <a:t>+</a:t>
            </a:r>
          </a:p>
        </p:txBody>
      </p:sp>
      <p:sp>
        <p:nvSpPr>
          <p:cNvPr id="16" name="TextBox 15">
            <a:extLst>
              <a:ext uri="{FF2B5EF4-FFF2-40B4-BE49-F238E27FC236}">
                <a16:creationId xmlns:a16="http://schemas.microsoft.com/office/drawing/2014/main" id="{49427246-E1F9-48DE-8D47-F3F5E174FD09}"/>
              </a:ext>
            </a:extLst>
          </p:cNvPr>
          <p:cNvSpPr txBox="1"/>
          <p:nvPr/>
        </p:nvSpPr>
        <p:spPr>
          <a:xfrm>
            <a:off x="10326966" y="1637559"/>
            <a:ext cx="1765728" cy="1138773"/>
          </a:xfrm>
          <a:prstGeom prst="rect">
            <a:avLst/>
          </a:prstGeom>
          <a:noFill/>
        </p:spPr>
        <p:txBody>
          <a:bodyPr wrap="square" rtlCol="0">
            <a:spAutoFit/>
          </a:bodyPr>
          <a:lstStyle/>
          <a:p>
            <a:r>
              <a:rPr lang="en-US" sz="4800" dirty="0"/>
              <a:t>=  9</a:t>
            </a:r>
          </a:p>
          <a:p>
            <a:r>
              <a:rPr lang="en-US" sz="2000" b="1" dirty="0"/>
              <a:t>Impressions</a:t>
            </a:r>
          </a:p>
        </p:txBody>
      </p:sp>
      <p:pic>
        <p:nvPicPr>
          <p:cNvPr id="30" name="Picture 29" descr="TV.png">
            <a:extLst>
              <a:ext uri="{FF2B5EF4-FFF2-40B4-BE49-F238E27FC236}">
                <a16:creationId xmlns:a16="http://schemas.microsoft.com/office/drawing/2014/main" id="{A92494FB-2788-42C2-B06A-E768A5353AC1}"/>
              </a:ext>
            </a:extLst>
          </p:cNvPr>
          <p:cNvPicPr>
            <a:picLocks noChangeAspect="1"/>
          </p:cNvPicPr>
          <p:nvPr/>
        </p:nvPicPr>
        <p:blipFill>
          <a:blip r:embed="rId2" cstate="email">
            <a:duotone>
              <a:prstClr val="black"/>
              <a:schemeClr val="bg1">
                <a:tint val="45000"/>
                <a:satMod val="400000"/>
              </a:schemeClr>
            </a:duotone>
            <a:extLst>
              <a:ext uri="{28A0092B-C50C-407E-A947-70E740481C1C}">
                <a14:useLocalDpi xmlns:a14="http://schemas.microsoft.com/office/drawing/2010/main" val="0"/>
              </a:ext>
            </a:extLst>
          </a:blip>
          <a:stretch>
            <a:fillRect/>
          </a:stretch>
        </p:blipFill>
        <p:spPr>
          <a:xfrm>
            <a:off x="3844283" y="4132238"/>
            <a:ext cx="1334017" cy="1135396"/>
          </a:xfrm>
          <a:prstGeom prst="rect">
            <a:avLst/>
          </a:prstGeom>
        </p:spPr>
      </p:pic>
      <p:pic>
        <p:nvPicPr>
          <p:cNvPr id="31" name="Picture 30">
            <a:extLst>
              <a:ext uri="{FF2B5EF4-FFF2-40B4-BE49-F238E27FC236}">
                <a16:creationId xmlns:a16="http://schemas.microsoft.com/office/drawing/2014/main" id="{ED63B858-0BA8-45E4-AECC-84A264358FBF}"/>
              </a:ext>
            </a:extLst>
          </p:cNvPr>
          <p:cNvPicPr>
            <a:picLocks noChangeAspect="1"/>
          </p:cNvPicPr>
          <p:nvPr/>
        </p:nvPicPr>
        <p:blipFill>
          <a:blip r:embed="rId3" cstate="print">
            <a:clrChange>
              <a:clrFrom>
                <a:srgbClr val="FFFFFF"/>
              </a:clrFrom>
              <a:clrTo>
                <a:srgbClr val="FFFFFF">
                  <a:alpha val="0"/>
                </a:srgbClr>
              </a:clrTo>
            </a:clrChange>
          </a:blip>
          <a:stretch>
            <a:fillRect/>
          </a:stretch>
        </p:blipFill>
        <p:spPr>
          <a:xfrm>
            <a:off x="7497127" y="4160302"/>
            <a:ext cx="1130974" cy="1130974"/>
          </a:xfrm>
          <a:prstGeom prst="rect">
            <a:avLst/>
          </a:prstGeom>
        </p:spPr>
      </p:pic>
      <p:pic>
        <p:nvPicPr>
          <p:cNvPr id="32" name="Picture 2" descr="http://2pluscomputerclinic.com/css/images/dd.png">
            <a:extLst>
              <a:ext uri="{FF2B5EF4-FFF2-40B4-BE49-F238E27FC236}">
                <a16:creationId xmlns:a16="http://schemas.microsoft.com/office/drawing/2014/main" id="{7317F128-4CB0-45DE-B9A0-4B4CC67426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77940" y="4175050"/>
            <a:ext cx="1362355" cy="966209"/>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32" descr="https://staticshop.o2.co.uk/product/images/samsung_galaxy_s8_plus_64gb_midnight_black_front_sku_header.png?cb=36286a325e3ca75fee5ee18e1117a69b">
            <a:extLst>
              <a:ext uri="{FF2B5EF4-FFF2-40B4-BE49-F238E27FC236}">
                <a16:creationId xmlns:a16="http://schemas.microsoft.com/office/drawing/2014/main" id="{0A1DAC97-063F-4222-A073-037A68941931}"/>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5581" r="26046"/>
          <a:stretch/>
        </p:blipFill>
        <p:spPr bwMode="auto">
          <a:xfrm>
            <a:off x="9601200" y="4132238"/>
            <a:ext cx="531635" cy="1099053"/>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a:extLst>
              <a:ext uri="{FF2B5EF4-FFF2-40B4-BE49-F238E27FC236}">
                <a16:creationId xmlns:a16="http://schemas.microsoft.com/office/drawing/2014/main" id="{B9B08832-3511-4430-BE8D-A6F9009D3485}"/>
              </a:ext>
            </a:extLst>
          </p:cNvPr>
          <p:cNvSpPr txBox="1"/>
          <p:nvPr/>
        </p:nvSpPr>
        <p:spPr>
          <a:xfrm>
            <a:off x="3857710" y="5325159"/>
            <a:ext cx="1524410" cy="769441"/>
          </a:xfrm>
          <a:prstGeom prst="rect">
            <a:avLst/>
          </a:prstGeom>
          <a:noFill/>
        </p:spPr>
        <p:txBody>
          <a:bodyPr wrap="square" rtlCol="0">
            <a:spAutoFit/>
          </a:bodyPr>
          <a:lstStyle/>
          <a:p>
            <a:r>
              <a:rPr lang="en-US" sz="4400" dirty="0"/>
              <a:t>25</a:t>
            </a:r>
            <a:r>
              <a:rPr lang="en-US" sz="4400" b="1" dirty="0"/>
              <a:t>%</a:t>
            </a:r>
          </a:p>
        </p:txBody>
      </p:sp>
      <p:sp>
        <p:nvSpPr>
          <p:cNvPr id="35" name="TextBox 34">
            <a:extLst>
              <a:ext uri="{FF2B5EF4-FFF2-40B4-BE49-F238E27FC236}">
                <a16:creationId xmlns:a16="http://schemas.microsoft.com/office/drawing/2014/main" id="{1F1DBA59-D808-40FA-924B-9DCE4FF2A85D}"/>
              </a:ext>
            </a:extLst>
          </p:cNvPr>
          <p:cNvSpPr txBox="1"/>
          <p:nvPr/>
        </p:nvSpPr>
        <p:spPr>
          <a:xfrm>
            <a:off x="6265928" y="5355936"/>
            <a:ext cx="253929" cy="707886"/>
          </a:xfrm>
          <a:prstGeom prst="rect">
            <a:avLst/>
          </a:prstGeom>
          <a:noFill/>
        </p:spPr>
        <p:txBody>
          <a:bodyPr wrap="square" rtlCol="0">
            <a:spAutoFit/>
          </a:bodyPr>
          <a:lstStyle/>
          <a:p>
            <a:r>
              <a:rPr lang="en-US" sz="4000" dirty="0"/>
              <a:t>1</a:t>
            </a:r>
          </a:p>
        </p:txBody>
      </p:sp>
      <p:sp>
        <p:nvSpPr>
          <p:cNvPr id="36" name="TextBox 35">
            <a:extLst>
              <a:ext uri="{FF2B5EF4-FFF2-40B4-BE49-F238E27FC236}">
                <a16:creationId xmlns:a16="http://schemas.microsoft.com/office/drawing/2014/main" id="{9AC6F38A-A559-4C56-85D0-5617F49574C1}"/>
              </a:ext>
            </a:extLst>
          </p:cNvPr>
          <p:cNvSpPr txBox="1"/>
          <p:nvPr/>
        </p:nvSpPr>
        <p:spPr>
          <a:xfrm>
            <a:off x="7965327" y="5355936"/>
            <a:ext cx="253929" cy="707886"/>
          </a:xfrm>
          <a:prstGeom prst="rect">
            <a:avLst/>
          </a:prstGeom>
          <a:noFill/>
        </p:spPr>
        <p:txBody>
          <a:bodyPr wrap="square" rtlCol="0">
            <a:spAutoFit/>
          </a:bodyPr>
          <a:lstStyle/>
          <a:p>
            <a:r>
              <a:rPr lang="en-US" sz="4000" dirty="0"/>
              <a:t>1</a:t>
            </a:r>
          </a:p>
        </p:txBody>
      </p:sp>
      <p:sp>
        <p:nvSpPr>
          <p:cNvPr id="37" name="TextBox 36">
            <a:extLst>
              <a:ext uri="{FF2B5EF4-FFF2-40B4-BE49-F238E27FC236}">
                <a16:creationId xmlns:a16="http://schemas.microsoft.com/office/drawing/2014/main" id="{8C51EEC3-70EA-4D4D-BB63-7ADAB36E96E6}"/>
              </a:ext>
            </a:extLst>
          </p:cNvPr>
          <p:cNvSpPr txBox="1"/>
          <p:nvPr/>
        </p:nvSpPr>
        <p:spPr>
          <a:xfrm>
            <a:off x="9740052" y="5355936"/>
            <a:ext cx="253929" cy="707886"/>
          </a:xfrm>
          <a:prstGeom prst="rect">
            <a:avLst/>
          </a:prstGeom>
          <a:noFill/>
        </p:spPr>
        <p:txBody>
          <a:bodyPr wrap="square" rtlCol="0">
            <a:spAutoFit/>
          </a:bodyPr>
          <a:lstStyle/>
          <a:p>
            <a:r>
              <a:rPr lang="en-US" sz="4000" dirty="0"/>
              <a:t>2</a:t>
            </a:r>
          </a:p>
        </p:txBody>
      </p:sp>
      <p:sp>
        <p:nvSpPr>
          <p:cNvPr id="38" name="TextBox 37">
            <a:extLst>
              <a:ext uri="{FF2B5EF4-FFF2-40B4-BE49-F238E27FC236}">
                <a16:creationId xmlns:a16="http://schemas.microsoft.com/office/drawing/2014/main" id="{A0ADD982-D9F7-4B39-8F5B-62B37A1CAEB4}"/>
              </a:ext>
            </a:extLst>
          </p:cNvPr>
          <p:cNvSpPr txBox="1"/>
          <p:nvPr/>
        </p:nvSpPr>
        <p:spPr>
          <a:xfrm>
            <a:off x="5434511" y="5448269"/>
            <a:ext cx="243429" cy="523220"/>
          </a:xfrm>
          <a:prstGeom prst="rect">
            <a:avLst/>
          </a:prstGeom>
          <a:noFill/>
        </p:spPr>
        <p:txBody>
          <a:bodyPr wrap="square" rtlCol="0">
            <a:spAutoFit/>
          </a:bodyPr>
          <a:lstStyle/>
          <a:p>
            <a:r>
              <a:rPr lang="en-US" sz="2800" dirty="0"/>
              <a:t>+</a:t>
            </a:r>
          </a:p>
        </p:txBody>
      </p:sp>
      <p:sp>
        <p:nvSpPr>
          <p:cNvPr id="39" name="TextBox 38">
            <a:extLst>
              <a:ext uri="{FF2B5EF4-FFF2-40B4-BE49-F238E27FC236}">
                <a16:creationId xmlns:a16="http://schemas.microsoft.com/office/drawing/2014/main" id="{E9407C69-5182-487E-98FF-45ED40AE17DA}"/>
              </a:ext>
            </a:extLst>
          </p:cNvPr>
          <p:cNvSpPr txBox="1"/>
          <p:nvPr/>
        </p:nvSpPr>
        <p:spPr>
          <a:xfrm>
            <a:off x="7300371" y="5448269"/>
            <a:ext cx="243429" cy="523220"/>
          </a:xfrm>
          <a:prstGeom prst="rect">
            <a:avLst/>
          </a:prstGeom>
          <a:noFill/>
        </p:spPr>
        <p:txBody>
          <a:bodyPr wrap="square" rtlCol="0">
            <a:spAutoFit/>
          </a:bodyPr>
          <a:lstStyle/>
          <a:p>
            <a:r>
              <a:rPr lang="en-US" sz="2800" dirty="0"/>
              <a:t>+</a:t>
            </a:r>
          </a:p>
        </p:txBody>
      </p:sp>
      <p:sp>
        <p:nvSpPr>
          <p:cNvPr id="40" name="TextBox 39">
            <a:extLst>
              <a:ext uri="{FF2B5EF4-FFF2-40B4-BE49-F238E27FC236}">
                <a16:creationId xmlns:a16="http://schemas.microsoft.com/office/drawing/2014/main" id="{496F054A-7357-48AE-8BD8-DA469BAD07C5}"/>
              </a:ext>
            </a:extLst>
          </p:cNvPr>
          <p:cNvSpPr txBox="1"/>
          <p:nvPr/>
        </p:nvSpPr>
        <p:spPr>
          <a:xfrm>
            <a:off x="9103064" y="5448269"/>
            <a:ext cx="243429" cy="523220"/>
          </a:xfrm>
          <a:prstGeom prst="rect">
            <a:avLst/>
          </a:prstGeom>
          <a:noFill/>
        </p:spPr>
        <p:txBody>
          <a:bodyPr wrap="square" rtlCol="0">
            <a:spAutoFit/>
          </a:bodyPr>
          <a:lstStyle/>
          <a:p>
            <a:r>
              <a:rPr lang="en-US" sz="2800" dirty="0"/>
              <a:t>+</a:t>
            </a:r>
          </a:p>
        </p:txBody>
      </p:sp>
      <p:sp>
        <p:nvSpPr>
          <p:cNvPr id="41" name="TextBox 40">
            <a:extLst>
              <a:ext uri="{FF2B5EF4-FFF2-40B4-BE49-F238E27FC236}">
                <a16:creationId xmlns:a16="http://schemas.microsoft.com/office/drawing/2014/main" id="{B43C4B08-83C7-4F56-A86B-3AD16F8983A1}"/>
              </a:ext>
            </a:extLst>
          </p:cNvPr>
          <p:cNvSpPr txBox="1"/>
          <p:nvPr/>
        </p:nvSpPr>
        <p:spPr>
          <a:xfrm>
            <a:off x="10408920" y="4266265"/>
            <a:ext cx="1676400" cy="830997"/>
          </a:xfrm>
          <a:prstGeom prst="rect">
            <a:avLst/>
          </a:prstGeom>
          <a:noFill/>
        </p:spPr>
        <p:txBody>
          <a:bodyPr wrap="square" rtlCol="0">
            <a:spAutoFit/>
          </a:bodyPr>
          <a:lstStyle/>
          <a:p>
            <a:r>
              <a:rPr lang="en-US" sz="4800" dirty="0"/>
              <a:t>=  </a:t>
            </a:r>
            <a:r>
              <a:rPr lang="en-US" sz="4800" b="1" dirty="0"/>
              <a:t>?</a:t>
            </a:r>
          </a:p>
        </p:txBody>
      </p:sp>
      <p:sp>
        <p:nvSpPr>
          <p:cNvPr id="52" name="Title 51">
            <a:extLst>
              <a:ext uri="{FF2B5EF4-FFF2-40B4-BE49-F238E27FC236}">
                <a16:creationId xmlns:a16="http://schemas.microsoft.com/office/drawing/2014/main" id="{AAFE02EC-F087-41C4-B9CD-1B71FE2E89D8}"/>
              </a:ext>
            </a:extLst>
          </p:cNvPr>
          <p:cNvSpPr>
            <a:spLocks noGrp="1"/>
          </p:cNvSpPr>
          <p:nvPr>
            <p:ph type="title"/>
          </p:nvPr>
        </p:nvSpPr>
        <p:spPr/>
        <p:txBody>
          <a:bodyPr/>
          <a:lstStyle/>
          <a:p>
            <a:r>
              <a:rPr lang="en-US" sz="4400">
                <a:solidFill>
                  <a:schemeClr val="accent1"/>
                </a:solidFill>
              </a:rPr>
              <a:t>Without Impressions It Doesn’t Add Up</a:t>
            </a:r>
            <a:endParaRPr lang="en-US" sz="4400" dirty="0">
              <a:solidFill>
                <a:schemeClr val="accent1"/>
              </a:solidFill>
            </a:endParaRPr>
          </a:p>
        </p:txBody>
      </p:sp>
      <p:sp>
        <p:nvSpPr>
          <p:cNvPr id="44" name="TextBox 43">
            <a:extLst>
              <a:ext uri="{FF2B5EF4-FFF2-40B4-BE49-F238E27FC236}">
                <a16:creationId xmlns:a16="http://schemas.microsoft.com/office/drawing/2014/main" id="{2BC2E21A-F0B8-4490-8257-75802494C289}"/>
              </a:ext>
            </a:extLst>
          </p:cNvPr>
          <p:cNvSpPr txBox="1"/>
          <p:nvPr/>
        </p:nvSpPr>
        <p:spPr>
          <a:xfrm>
            <a:off x="389166" y="1625515"/>
            <a:ext cx="3239084" cy="1569660"/>
          </a:xfrm>
          <a:prstGeom prst="rect">
            <a:avLst/>
          </a:prstGeom>
          <a:noFill/>
        </p:spPr>
        <p:txBody>
          <a:bodyPr wrap="square" rtlCol="0">
            <a:spAutoFit/>
          </a:bodyPr>
          <a:lstStyle/>
          <a:p>
            <a:r>
              <a:rPr lang="en-US" sz="2400" b="1" dirty="0"/>
              <a:t>If virtually all </a:t>
            </a:r>
            <a:br>
              <a:rPr lang="en-US" sz="2400" b="1" dirty="0"/>
            </a:br>
            <a:r>
              <a:rPr lang="en-US" sz="2400" b="1" dirty="0"/>
              <a:t>video transactions (including national TV) are here…</a:t>
            </a:r>
          </a:p>
        </p:txBody>
      </p:sp>
      <p:sp>
        <p:nvSpPr>
          <p:cNvPr id="45" name="TextBox 44">
            <a:extLst>
              <a:ext uri="{FF2B5EF4-FFF2-40B4-BE49-F238E27FC236}">
                <a16:creationId xmlns:a16="http://schemas.microsoft.com/office/drawing/2014/main" id="{8AE3A55A-A724-4B62-B055-4FC4DFA64B7F}"/>
              </a:ext>
            </a:extLst>
          </p:cNvPr>
          <p:cNvSpPr txBox="1"/>
          <p:nvPr/>
        </p:nvSpPr>
        <p:spPr>
          <a:xfrm>
            <a:off x="389166" y="4239031"/>
            <a:ext cx="3111749" cy="1200329"/>
          </a:xfrm>
          <a:prstGeom prst="rect">
            <a:avLst/>
          </a:prstGeom>
          <a:noFill/>
        </p:spPr>
        <p:txBody>
          <a:bodyPr wrap="none" rtlCol="0">
            <a:spAutoFit/>
          </a:bodyPr>
          <a:lstStyle/>
          <a:p>
            <a:r>
              <a:rPr lang="en-US" sz="2400" b="1" dirty="0"/>
              <a:t>Why keep local TV</a:t>
            </a:r>
          </a:p>
          <a:p>
            <a:r>
              <a:rPr lang="en-US" sz="2400" b="1" dirty="0"/>
              <a:t>transactions stuck</a:t>
            </a:r>
          </a:p>
          <a:p>
            <a:r>
              <a:rPr lang="en-US" sz="2400" b="1" dirty="0"/>
              <a:t>here?</a:t>
            </a:r>
          </a:p>
        </p:txBody>
      </p:sp>
      <p:sp>
        <p:nvSpPr>
          <p:cNvPr id="29" name="TextBox 28">
            <a:extLst>
              <a:ext uri="{FF2B5EF4-FFF2-40B4-BE49-F238E27FC236}">
                <a16:creationId xmlns:a16="http://schemas.microsoft.com/office/drawing/2014/main" id="{AA344790-0068-40F8-B586-4D6BAF4F7246}"/>
              </a:ext>
            </a:extLst>
          </p:cNvPr>
          <p:cNvSpPr txBox="1"/>
          <p:nvPr/>
        </p:nvSpPr>
        <p:spPr>
          <a:xfrm>
            <a:off x="1812373" y="984313"/>
            <a:ext cx="9108236" cy="369332"/>
          </a:xfrm>
          <a:prstGeom prst="rect">
            <a:avLst/>
          </a:prstGeom>
          <a:noFill/>
        </p:spPr>
        <p:txBody>
          <a:bodyPr wrap="square" rtlCol="0">
            <a:spAutoFit/>
          </a:bodyPr>
          <a:lstStyle/>
          <a:p>
            <a:r>
              <a:rPr lang="en-US" dirty="0"/>
              <a:t>Varying and changing universes across platforms, make transacting </a:t>
            </a:r>
            <a:r>
              <a:rPr lang="en-US"/>
              <a:t>on ratings </a:t>
            </a:r>
            <a:r>
              <a:rPr lang="en-US" dirty="0"/>
              <a:t>onerous</a:t>
            </a:r>
          </a:p>
        </p:txBody>
      </p:sp>
    </p:spTree>
    <p:extLst>
      <p:ext uri="{BB962C8B-B14F-4D97-AF65-F5344CB8AC3E}">
        <p14:creationId xmlns:p14="http://schemas.microsoft.com/office/powerpoint/2010/main" val="2196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7DE6F-A146-0649-96CB-CBE55E5684B2}"/>
              </a:ext>
            </a:extLst>
          </p:cNvPr>
          <p:cNvSpPr>
            <a:spLocks noGrp="1"/>
          </p:cNvSpPr>
          <p:nvPr>
            <p:ph type="title"/>
          </p:nvPr>
        </p:nvSpPr>
        <p:spPr>
          <a:xfrm>
            <a:off x="381000" y="255012"/>
            <a:ext cx="11430000" cy="978729"/>
          </a:xfrm>
        </p:spPr>
        <p:txBody>
          <a:bodyPr/>
          <a:lstStyle/>
          <a:p>
            <a:r>
              <a:rPr lang="en-US" sz="3200" dirty="0"/>
              <a:t>Dozens of Programs Are Rendered Irrelevant To The Buying Community Because Ratings Are Rounded To Zeroes</a:t>
            </a:r>
          </a:p>
        </p:txBody>
      </p:sp>
      <p:sp>
        <p:nvSpPr>
          <p:cNvPr id="5" name="TextBox 4">
            <a:extLst>
              <a:ext uri="{FF2B5EF4-FFF2-40B4-BE49-F238E27FC236}">
                <a16:creationId xmlns:a16="http://schemas.microsoft.com/office/drawing/2014/main" id="{797EFF28-E51A-EC43-85E0-320846081236}"/>
              </a:ext>
            </a:extLst>
          </p:cNvPr>
          <p:cNvSpPr txBox="1"/>
          <p:nvPr/>
        </p:nvSpPr>
        <p:spPr>
          <a:xfrm>
            <a:off x="2483969" y="1241537"/>
            <a:ext cx="7224062" cy="646331"/>
          </a:xfrm>
          <a:prstGeom prst="rect">
            <a:avLst/>
          </a:prstGeom>
          <a:noFill/>
        </p:spPr>
        <p:txBody>
          <a:bodyPr wrap="square" rtlCol="0">
            <a:spAutoFit/>
          </a:bodyPr>
          <a:lstStyle/>
          <a:p>
            <a:pPr algn="ctr"/>
            <a:r>
              <a:rPr lang="en-US" dirty="0"/>
              <a:t>But that doesn’t mean no one is watching! All of these “zero-rated” programs deliver impressions, and can extend campaign reach.</a:t>
            </a:r>
          </a:p>
        </p:txBody>
      </p:sp>
      <p:sp>
        <p:nvSpPr>
          <p:cNvPr id="7" name="TextBox 6">
            <a:extLst>
              <a:ext uri="{FF2B5EF4-FFF2-40B4-BE49-F238E27FC236}">
                <a16:creationId xmlns:a16="http://schemas.microsoft.com/office/drawing/2014/main" id="{19CD130D-3607-DD48-8B9D-20C2E38813D6}"/>
              </a:ext>
            </a:extLst>
          </p:cNvPr>
          <p:cNvSpPr txBox="1"/>
          <p:nvPr/>
        </p:nvSpPr>
        <p:spPr>
          <a:xfrm>
            <a:off x="3377902" y="1966983"/>
            <a:ext cx="5436196" cy="923330"/>
          </a:xfrm>
          <a:prstGeom prst="rect">
            <a:avLst/>
          </a:prstGeom>
          <a:noFill/>
        </p:spPr>
        <p:txBody>
          <a:bodyPr wrap="square" rtlCol="0" anchor="ctr">
            <a:spAutoFit/>
          </a:bodyPr>
          <a:lstStyle/>
          <a:p>
            <a:pPr algn="ctr"/>
            <a:r>
              <a:rPr lang="en-US" b="1" dirty="0"/>
              <a:t>Philadelphia April 2021</a:t>
            </a:r>
          </a:p>
          <a:p>
            <a:pPr algn="ctr"/>
            <a:r>
              <a:rPr lang="en-US" b="1" dirty="0"/>
              <a:t> Broadcast TV</a:t>
            </a:r>
          </a:p>
          <a:p>
            <a:pPr algn="ctr"/>
            <a:r>
              <a:rPr lang="en-US" b="1" dirty="0"/>
              <a:t>Adults 25-54 L+1</a:t>
            </a:r>
          </a:p>
        </p:txBody>
      </p:sp>
      <p:sp>
        <p:nvSpPr>
          <p:cNvPr id="14" name="TextBox 13">
            <a:extLst>
              <a:ext uri="{FF2B5EF4-FFF2-40B4-BE49-F238E27FC236}">
                <a16:creationId xmlns:a16="http://schemas.microsoft.com/office/drawing/2014/main" id="{E88DD3F0-712B-E84B-ADF9-B13D67670BF1}"/>
              </a:ext>
            </a:extLst>
          </p:cNvPr>
          <p:cNvSpPr txBox="1"/>
          <p:nvPr/>
        </p:nvSpPr>
        <p:spPr>
          <a:xfrm>
            <a:off x="8398024" y="3170467"/>
            <a:ext cx="3412976" cy="1384995"/>
          </a:xfrm>
          <a:prstGeom prst="rect">
            <a:avLst/>
          </a:prstGeom>
          <a:noFill/>
        </p:spPr>
        <p:txBody>
          <a:bodyPr wrap="square" rtlCol="0">
            <a:spAutoFit/>
          </a:bodyPr>
          <a:lstStyle/>
          <a:p>
            <a:pPr marL="171450" indent="-171450" algn="ctr">
              <a:buFont typeface="Arial" panose="020B0604020202020204" pitchFamily="34" charset="0"/>
              <a:buChar char="•"/>
            </a:pPr>
            <a:r>
              <a:rPr lang="en-US" sz="1200" b="1" dirty="0"/>
              <a:t>75% of all </a:t>
            </a:r>
            <a:r>
              <a:rPr lang="en-US" sz="1200" b="1" dirty="0">
                <a:solidFill>
                  <a:schemeClr val="accent1"/>
                </a:solidFill>
              </a:rPr>
              <a:t>Broadcast</a:t>
            </a:r>
            <a:r>
              <a:rPr lang="en-US" sz="1200" b="1" dirty="0"/>
              <a:t> programs fell below 0.45%</a:t>
            </a:r>
          </a:p>
          <a:p>
            <a:pPr marL="171450" indent="-171450" algn="ctr">
              <a:buFont typeface="Arial" panose="020B0604020202020204" pitchFamily="34" charset="0"/>
              <a:buChar char="•"/>
            </a:pPr>
            <a:endParaRPr lang="en-US" sz="1200" b="1" dirty="0"/>
          </a:p>
          <a:p>
            <a:pPr marL="171450" indent="-171450" algn="ctr">
              <a:buFont typeface="Arial" panose="020B0604020202020204" pitchFamily="34" charset="0"/>
              <a:buChar char="•"/>
            </a:pPr>
            <a:r>
              <a:rPr lang="en-US" sz="1200" b="1" dirty="0"/>
              <a:t>1 out of 5 </a:t>
            </a:r>
            <a:r>
              <a:rPr lang="en-US" sz="1200" b="1" dirty="0">
                <a:solidFill>
                  <a:schemeClr val="accent1"/>
                </a:solidFill>
              </a:rPr>
              <a:t>Broadcast</a:t>
            </a:r>
            <a:r>
              <a:rPr lang="en-US" sz="1200" b="1" dirty="0"/>
              <a:t> programs had a Zero rating when rounded to the tenth</a:t>
            </a:r>
          </a:p>
          <a:p>
            <a:pPr algn="ctr"/>
            <a:endParaRPr lang="en-US" sz="1200" b="1" dirty="0"/>
          </a:p>
          <a:p>
            <a:pPr algn="ctr"/>
            <a:endParaRPr lang="en-US" sz="1200" b="1" dirty="0"/>
          </a:p>
        </p:txBody>
      </p:sp>
      <p:sp>
        <p:nvSpPr>
          <p:cNvPr id="4" name="TextBox 3">
            <a:extLst>
              <a:ext uri="{FF2B5EF4-FFF2-40B4-BE49-F238E27FC236}">
                <a16:creationId xmlns:a16="http://schemas.microsoft.com/office/drawing/2014/main" id="{6A7F5596-C19E-6C46-A2A8-2300E9E9BAD8}"/>
              </a:ext>
            </a:extLst>
          </p:cNvPr>
          <p:cNvSpPr txBox="1"/>
          <p:nvPr/>
        </p:nvSpPr>
        <p:spPr>
          <a:xfrm>
            <a:off x="-772907" y="6602988"/>
            <a:ext cx="8929064" cy="400110"/>
          </a:xfrm>
          <a:prstGeom prst="rect">
            <a:avLst/>
          </a:prstGeom>
          <a:noFill/>
        </p:spPr>
        <p:txBody>
          <a:bodyPr wrap="square" rtlCol="0">
            <a:spAutoFit/>
          </a:bodyPr>
          <a:lstStyle/>
          <a:p>
            <a:pPr algn="ctr"/>
            <a:r>
              <a:rPr lang="en-US" sz="1000" dirty="0"/>
              <a:t>Source: Nielsen NLTV, A 25-54 Ratings &amp; Impressions Broadcast Stations April 2021/Mon-Sun 3A-3A/Live+1</a:t>
            </a:r>
          </a:p>
          <a:p>
            <a:endParaRPr lang="en-US" sz="1000" dirty="0"/>
          </a:p>
        </p:txBody>
      </p:sp>
      <p:graphicFrame>
        <p:nvGraphicFramePr>
          <p:cNvPr id="16" name="Table 15">
            <a:extLst>
              <a:ext uri="{FF2B5EF4-FFF2-40B4-BE49-F238E27FC236}">
                <a16:creationId xmlns:a16="http://schemas.microsoft.com/office/drawing/2014/main" id="{D1158B6C-8852-40B9-A3FB-54612B94C476}"/>
              </a:ext>
            </a:extLst>
          </p:cNvPr>
          <p:cNvGraphicFramePr>
            <a:graphicFrameLocks noGrp="1"/>
          </p:cNvGraphicFramePr>
          <p:nvPr/>
        </p:nvGraphicFramePr>
        <p:xfrm>
          <a:off x="4035843" y="2958679"/>
          <a:ext cx="4120314" cy="3088640"/>
        </p:xfrm>
        <a:graphic>
          <a:graphicData uri="http://schemas.openxmlformats.org/drawingml/2006/table">
            <a:tbl>
              <a:tblPr/>
              <a:tblGrid>
                <a:gridCol w="1072314">
                  <a:extLst>
                    <a:ext uri="{9D8B030D-6E8A-4147-A177-3AD203B41FA5}">
                      <a16:colId xmlns:a16="http://schemas.microsoft.com/office/drawing/2014/main" val="2954999289"/>
                    </a:ext>
                  </a:extLst>
                </a:gridCol>
                <a:gridCol w="647700">
                  <a:extLst>
                    <a:ext uri="{9D8B030D-6E8A-4147-A177-3AD203B41FA5}">
                      <a16:colId xmlns:a16="http://schemas.microsoft.com/office/drawing/2014/main" val="2998068905"/>
                    </a:ext>
                  </a:extLst>
                </a:gridCol>
                <a:gridCol w="901700">
                  <a:extLst>
                    <a:ext uri="{9D8B030D-6E8A-4147-A177-3AD203B41FA5}">
                      <a16:colId xmlns:a16="http://schemas.microsoft.com/office/drawing/2014/main" val="917087715"/>
                    </a:ext>
                  </a:extLst>
                </a:gridCol>
                <a:gridCol w="1498600">
                  <a:extLst>
                    <a:ext uri="{9D8B030D-6E8A-4147-A177-3AD203B41FA5}">
                      <a16:colId xmlns:a16="http://schemas.microsoft.com/office/drawing/2014/main" val="1954310340"/>
                    </a:ext>
                  </a:extLst>
                </a:gridCol>
              </a:tblGrid>
              <a:tr h="161925">
                <a:tc>
                  <a:txBody>
                    <a:bodyPr/>
                    <a:lstStyle/>
                    <a:p>
                      <a:pPr algn="l" fontAlgn="b"/>
                      <a:r>
                        <a:rPr lang="en-US" sz="1400" b="0" i="0" u="none" strike="noStrike" dirty="0">
                          <a:solidFill>
                            <a:srgbClr val="000000"/>
                          </a:solidFill>
                          <a:effectLst/>
                          <a:latin typeface="Arial" panose="020B060402020202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tc>
                  <a:txBody>
                    <a:bodyPr/>
                    <a:lstStyle/>
                    <a:p>
                      <a:pPr algn="ctr" fontAlgn="b"/>
                      <a:r>
                        <a:rPr lang="en-US" sz="1400" b="0" i="0" u="none" strike="noStrike" dirty="0" err="1">
                          <a:solidFill>
                            <a:srgbClr val="000000"/>
                          </a:solidFill>
                          <a:effectLst/>
                          <a:latin typeface="Arial" panose="020B0604020202020204" pitchFamily="34" charset="0"/>
                        </a:rPr>
                        <a:t>Rtgs</a:t>
                      </a:r>
                      <a:r>
                        <a:rPr lang="en-US" sz="1400" b="0" i="0" u="none" strike="noStrike" dirty="0">
                          <a:solidFill>
                            <a:srgbClr val="000000"/>
                          </a:solidFill>
                          <a:effectLst/>
                          <a:latin typeface="Arial" panose="020B0604020202020204" pitchFamily="34" charset="0"/>
                        </a:rPr>
                        <a:t> 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tc>
                  <a:txBody>
                    <a:bodyPr/>
                    <a:lstStyle/>
                    <a:p>
                      <a:pPr algn="ctr" fontAlgn="b"/>
                      <a:r>
                        <a:rPr lang="en-US" sz="1400" b="0" i="0" u="none" strike="noStrike" dirty="0" err="1">
                          <a:solidFill>
                            <a:srgbClr val="000000"/>
                          </a:solidFill>
                          <a:effectLst/>
                          <a:latin typeface="Arial" panose="020B0604020202020204" pitchFamily="34" charset="0"/>
                        </a:rPr>
                        <a:t>Rtgs</a:t>
                      </a:r>
                      <a:r>
                        <a:rPr lang="en-US" sz="1400" b="0" i="0" u="none" strike="noStrike" dirty="0">
                          <a:solidFill>
                            <a:srgbClr val="000000"/>
                          </a:solidFill>
                          <a:effectLst/>
                          <a:latin typeface="Arial" panose="020B0604020202020204" pitchFamily="34" charset="0"/>
                        </a:rPr>
                        <a:t> to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tc>
                  <a:txBody>
                    <a:bodyPr/>
                    <a:lstStyle/>
                    <a:p>
                      <a:pPr algn="ctr" fontAlgn="b"/>
                      <a:r>
                        <a:rPr lang="en-US" sz="1400" b="0" i="0" u="none" strike="noStrike">
                          <a:solidFill>
                            <a:srgbClr val="000000"/>
                          </a:solidFill>
                          <a:effectLst/>
                          <a:latin typeface="Arial" panose="020B060402020202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ACB9CA"/>
                    </a:solidFill>
                  </a:tcPr>
                </a:tc>
                <a:extLst>
                  <a:ext uri="{0D108BD9-81ED-4DB2-BD59-A6C34878D82A}">
                    <a16:rowId xmlns:a16="http://schemas.microsoft.com/office/drawing/2014/main" val="3563519280"/>
                  </a:ext>
                </a:extLst>
              </a:tr>
              <a:tr h="161925">
                <a:tc>
                  <a:txBody>
                    <a:bodyPr/>
                    <a:lstStyle/>
                    <a:p>
                      <a:pPr algn="l" fontAlgn="b"/>
                      <a:r>
                        <a:rPr lang="en-US" sz="1400" b="0" i="0" u="none" strike="noStrike">
                          <a:solidFill>
                            <a:srgbClr val="000000"/>
                          </a:solidFill>
                          <a:effectLst/>
                          <a:latin typeface="Arial" panose="020B0604020202020204" pitchFamily="34" charset="0"/>
                        </a:rPr>
                        <a:t>Program</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1400" b="0" i="0" u="none" strike="noStrike">
                          <a:solidFill>
                            <a:srgbClr val="000000"/>
                          </a:solidFill>
                          <a:effectLst/>
                          <a:latin typeface="Arial" panose="020B0604020202020204" pitchFamily="34" charset="0"/>
                        </a:rPr>
                        <a:t>Tenth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1400" b="0" i="0" u="none" strike="noStrike">
                          <a:solidFill>
                            <a:srgbClr val="000000"/>
                          </a:solidFill>
                          <a:effectLst/>
                          <a:latin typeface="Arial" panose="020B0604020202020204" pitchFamily="34" charset="0"/>
                        </a:rPr>
                        <a:t>100th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n-US" sz="1400" b="0" i="0" u="none" strike="noStrike" dirty="0">
                          <a:solidFill>
                            <a:srgbClr val="000000"/>
                          </a:solidFill>
                          <a:effectLst/>
                          <a:latin typeface="Arial" panose="020B0604020202020204" pitchFamily="34" charset="0"/>
                        </a:rPr>
                        <a:t>Impressions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1218225283"/>
                  </a:ext>
                </a:extLst>
              </a:tr>
              <a:tr h="161925">
                <a:tc>
                  <a:txBody>
                    <a:bodyPr/>
                    <a:lstStyle/>
                    <a:p>
                      <a:pPr algn="l" fontAlgn="t"/>
                      <a:r>
                        <a:rPr lang="en-US" sz="1200" b="0" i="0" u="none" strike="noStrike">
                          <a:solidFill>
                            <a:srgbClr val="000000"/>
                          </a:solidFill>
                          <a:effectLst/>
                          <a:latin typeface="Tahoma" panose="020B0604030504040204" pitchFamily="34" charset="0"/>
                        </a:rPr>
                        <a:t>Drama</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1,081</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702142781"/>
                  </a:ext>
                </a:extLst>
              </a:tr>
              <a:tr h="161925">
                <a:tc>
                  <a:txBody>
                    <a:bodyPr/>
                    <a:lstStyle/>
                    <a:p>
                      <a:pPr algn="l" fontAlgn="t"/>
                      <a:r>
                        <a:rPr lang="en-US" sz="1200" b="0" i="0" u="none" strike="noStrike">
                          <a:solidFill>
                            <a:srgbClr val="000000"/>
                          </a:solidFill>
                          <a:effectLst/>
                          <a:latin typeface="Tahoma" panose="020B0604030504040204" pitchFamily="34" charset="0"/>
                        </a:rPr>
                        <a:t>Reality</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1,050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538594181"/>
                  </a:ext>
                </a:extLst>
              </a:tr>
              <a:tr h="161925">
                <a:tc>
                  <a:txBody>
                    <a:bodyPr/>
                    <a:lstStyle/>
                    <a:p>
                      <a:pPr algn="l" fontAlgn="t"/>
                      <a:r>
                        <a:rPr lang="en-US" sz="1200" b="0" i="0" u="none" strike="noStrike">
                          <a:solidFill>
                            <a:srgbClr val="000000"/>
                          </a:solidFill>
                          <a:effectLst/>
                          <a:latin typeface="Tahoma" panose="020B0604030504040204" pitchFamily="34" charset="0"/>
                        </a:rPr>
                        <a:t>Movie</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1,010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322439021"/>
                  </a:ext>
                </a:extLst>
              </a:tr>
              <a:tr h="161925">
                <a:tc>
                  <a:txBody>
                    <a:bodyPr/>
                    <a:lstStyle/>
                    <a:p>
                      <a:pPr algn="l" fontAlgn="t"/>
                      <a:r>
                        <a:rPr lang="en-US" sz="1200" b="0" i="0" u="none" strike="noStrike">
                          <a:solidFill>
                            <a:srgbClr val="000000"/>
                          </a:solidFill>
                          <a:effectLst/>
                          <a:latin typeface="Tahoma" panose="020B0604030504040204" pitchFamily="34" charset="0"/>
                        </a:rPr>
                        <a:t>Game Show</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996</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56762064"/>
                  </a:ext>
                </a:extLst>
              </a:tr>
              <a:tr h="161925">
                <a:tc>
                  <a:txBody>
                    <a:bodyPr/>
                    <a:lstStyle/>
                    <a:p>
                      <a:pPr algn="l" fontAlgn="t"/>
                      <a:r>
                        <a:rPr lang="en-US" sz="1200" b="0" i="0" u="none" strike="noStrike">
                          <a:solidFill>
                            <a:srgbClr val="000000"/>
                          </a:solidFill>
                          <a:effectLst/>
                          <a:latin typeface="Tahoma" panose="020B0604030504040204" pitchFamily="34" charset="0"/>
                        </a:rPr>
                        <a:t>Court</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927</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697320873"/>
                  </a:ext>
                </a:extLst>
              </a:tr>
              <a:tr h="161925">
                <a:tc>
                  <a:txBody>
                    <a:bodyPr/>
                    <a:lstStyle/>
                    <a:p>
                      <a:pPr algn="l" fontAlgn="t"/>
                      <a:r>
                        <a:rPr lang="en-US" sz="1200" b="0" i="0" u="none" strike="noStrike">
                          <a:solidFill>
                            <a:srgbClr val="000000"/>
                          </a:solidFill>
                          <a:effectLst/>
                          <a:latin typeface="Tahoma" panose="020B0604030504040204" pitchFamily="34" charset="0"/>
                        </a:rPr>
                        <a:t>Talk</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0.04</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913</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2783609594"/>
                  </a:ext>
                </a:extLst>
              </a:tr>
              <a:tr h="161925">
                <a:tc>
                  <a:txBody>
                    <a:bodyPr/>
                    <a:lstStyle/>
                    <a:p>
                      <a:pPr algn="l" fontAlgn="t"/>
                      <a:r>
                        <a:rPr lang="en-US" sz="1200" b="0" i="0" u="none" strike="noStrike">
                          <a:solidFill>
                            <a:srgbClr val="000000"/>
                          </a:solidFill>
                          <a:effectLst/>
                          <a:latin typeface="Tahoma" panose="020B0604030504040204" pitchFamily="34" charset="0"/>
                        </a:rPr>
                        <a:t>Sitcom</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0.03</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775</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491897268"/>
                  </a:ext>
                </a:extLst>
              </a:tr>
              <a:tr h="161925">
                <a:tc>
                  <a:txBody>
                    <a:bodyPr/>
                    <a:lstStyle/>
                    <a:p>
                      <a:pPr algn="l" fontAlgn="t"/>
                      <a:r>
                        <a:rPr lang="en-US" sz="1200" b="0" i="0" u="none" strike="noStrike">
                          <a:solidFill>
                            <a:srgbClr val="000000"/>
                          </a:solidFill>
                          <a:effectLst/>
                          <a:latin typeface="Tahoma" panose="020B0604030504040204" pitchFamily="34" charset="0"/>
                        </a:rPr>
                        <a:t>Drama</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0.03</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719</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777979573"/>
                  </a:ext>
                </a:extLst>
              </a:tr>
              <a:tr h="161925">
                <a:tc>
                  <a:txBody>
                    <a:bodyPr/>
                    <a:lstStyle/>
                    <a:p>
                      <a:pPr algn="l" fontAlgn="t"/>
                      <a:r>
                        <a:rPr lang="en-US" sz="1200" b="0" i="0" u="none" strike="noStrike">
                          <a:solidFill>
                            <a:srgbClr val="000000"/>
                          </a:solidFill>
                          <a:effectLst/>
                          <a:latin typeface="Tahoma" panose="020B0604030504040204" pitchFamily="34" charset="0"/>
                        </a:rPr>
                        <a:t>Talk</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0.03</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688</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767897096"/>
                  </a:ext>
                </a:extLst>
              </a:tr>
              <a:tr h="161925">
                <a:tc>
                  <a:txBody>
                    <a:bodyPr/>
                    <a:lstStyle/>
                    <a:p>
                      <a:pPr algn="l" fontAlgn="t"/>
                      <a:r>
                        <a:rPr lang="en-US" sz="1200" b="0" i="0" u="none" strike="noStrike">
                          <a:solidFill>
                            <a:srgbClr val="000000"/>
                          </a:solidFill>
                          <a:effectLst/>
                          <a:latin typeface="Tahoma" panose="020B0604030504040204" pitchFamily="34" charset="0"/>
                        </a:rPr>
                        <a:t>Drama</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0.02</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602</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1270450329"/>
                  </a:ext>
                </a:extLst>
              </a:tr>
              <a:tr h="161925">
                <a:tc>
                  <a:txBody>
                    <a:bodyPr/>
                    <a:lstStyle/>
                    <a:p>
                      <a:pPr algn="l" fontAlgn="t"/>
                      <a:r>
                        <a:rPr lang="en-US" sz="1200" b="0" i="0" u="none" strike="noStrike">
                          <a:solidFill>
                            <a:srgbClr val="000000"/>
                          </a:solidFill>
                          <a:effectLst/>
                          <a:latin typeface="Tahoma" panose="020B0604030504040204" pitchFamily="34" charset="0"/>
                        </a:rPr>
                        <a:t>Docu-series</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0.02</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559</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2234769135"/>
                  </a:ext>
                </a:extLst>
              </a:tr>
              <a:tr h="161925">
                <a:tc>
                  <a:txBody>
                    <a:bodyPr/>
                    <a:lstStyle/>
                    <a:p>
                      <a:pPr algn="l" fontAlgn="t"/>
                      <a:r>
                        <a:rPr lang="en-US" sz="1200" b="0" i="0" u="none" strike="noStrike">
                          <a:solidFill>
                            <a:srgbClr val="000000"/>
                          </a:solidFill>
                          <a:effectLst/>
                          <a:latin typeface="Tahoma" panose="020B0604030504040204" pitchFamily="34" charset="0"/>
                        </a:rPr>
                        <a:t>Drama</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121</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1292610991"/>
                  </a:ext>
                </a:extLst>
              </a:tr>
              <a:tr h="161925">
                <a:tc>
                  <a:txBody>
                    <a:bodyPr/>
                    <a:lstStyle/>
                    <a:p>
                      <a:pPr algn="l" fontAlgn="t"/>
                      <a:r>
                        <a:rPr lang="en-US" sz="1200" b="0" i="0" u="none" strike="noStrike">
                          <a:solidFill>
                            <a:srgbClr val="000000"/>
                          </a:solidFill>
                          <a:effectLst/>
                          <a:latin typeface="Tahoma" panose="020B0604030504040204" pitchFamily="34" charset="0"/>
                        </a:rPr>
                        <a:t>Sitcom</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118</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1305619572"/>
                  </a:ext>
                </a:extLst>
              </a:tr>
              <a:tr h="161925">
                <a:tc>
                  <a:txBody>
                    <a:bodyPr/>
                    <a:lstStyle/>
                    <a:p>
                      <a:pPr algn="l" fontAlgn="t"/>
                      <a:r>
                        <a:rPr lang="en-US" sz="1200" b="0" i="0" u="none" strike="noStrike">
                          <a:solidFill>
                            <a:srgbClr val="000000"/>
                          </a:solidFill>
                          <a:effectLst/>
                          <a:latin typeface="Tahoma" panose="020B0604030504040204" pitchFamily="34" charset="0"/>
                        </a:rPr>
                        <a:t>Movie</a:t>
                      </a:r>
                    </a:p>
                  </a:txBody>
                  <a:tcPr marL="6350" marR="6350" marT="6350" marB="0">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a:solidFill>
                            <a:srgbClr val="000000"/>
                          </a:solidFill>
                          <a:effectLst/>
                          <a:latin typeface="Tahoma" panose="020B0604030504040204" pitchFamily="34" charset="0"/>
                        </a:rPr>
                        <a:t>0.00</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tc>
                  <a:txBody>
                    <a:bodyPr/>
                    <a:lstStyle/>
                    <a:p>
                      <a:pPr algn="ctr" fontAlgn="ctr"/>
                      <a:r>
                        <a:rPr lang="en-US" sz="1200" b="0" i="0" u="none" strike="noStrike" dirty="0">
                          <a:solidFill>
                            <a:srgbClr val="000000"/>
                          </a:solidFill>
                          <a:effectLst/>
                          <a:latin typeface="Tahoma" panose="020B0604030504040204" pitchFamily="34" charset="0"/>
                        </a:rPr>
                        <a:t>101</a:t>
                      </a:r>
                    </a:p>
                  </a:txBody>
                  <a:tcPr marL="6350" marR="6350" marT="6350" marB="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solidFill>
                      <a:srgbClr val="D6DCE4"/>
                    </a:solidFill>
                  </a:tcPr>
                </a:tc>
                <a:extLst>
                  <a:ext uri="{0D108BD9-81ED-4DB2-BD59-A6C34878D82A}">
                    <a16:rowId xmlns:a16="http://schemas.microsoft.com/office/drawing/2014/main" val="3313164108"/>
                  </a:ext>
                </a:extLst>
              </a:tr>
            </a:tbl>
          </a:graphicData>
        </a:graphic>
      </p:graphicFrame>
      <p:sp>
        <p:nvSpPr>
          <p:cNvPr id="9" name="TextBox 8">
            <a:extLst>
              <a:ext uri="{FF2B5EF4-FFF2-40B4-BE49-F238E27FC236}">
                <a16:creationId xmlns:a16="http://schemas.microsoft.com/office/drawing/2014/main" id="{D005FC72-F651-4AEF-9C2F-8B927AB0DCEE}"/>
              </a:ext>
            </a:extLst>
          </p:cNvPr>
          <p:cNvSpPr txBox="1"/>
          <p:nvPr/>
        </p:nvSpPr>
        <p:spPr>
          <a:xfrm>
            <a:off x="8684073" y="4692194"/>
            <a:ext cx="3011794" cy="1384995"/>
          </a:xfrm>
          <a:prstGeom prst="rect">
            <a:avLst/>
          </a:prstGeom>
          <a:noFill/>
        </p:spPr>
        <p:txBody>
          <a:bodyPr wrap="square" rtlCol="0">
            <a:spAutoFit/>
          </a:bodyPr>
          <a:lstStyle/>
          <a:p>
            <a:pPr algn="ctr"/>
            <a:r>
              <a:rPr lang="en-US" sz="1050" b="1" dirty="0"/>
              <a:t>FYI: Cable ratings are much smaller</a:t>
            </a:r>
          </a:p>
          <a:p>
            <a:pPr marL="171450" indent="-171450" algn="ctr">
              <a:buFont typeface="Arial" panose="020B0604020202020204" pitchFamily="34" charset="0"/>
              <a:buChar char="•"/>
            </a:pPr>
            <a:r>
              <a:rPr lang="en-US" sz="1050" b="1" dirty="0"/>
              <a:t>97% of all </a:t>
            </a:r>
            <a:r>
              <a:rPr lang="en-US" sz="1050" b="1" dirty="0">
                <a:solidFill>
                  <a:srgbClr val="FF0000"/>
                </a:solidFill>
              </a:rPr>
              <a:t>Cable</a:t>
            </a:r>
            <a:r>
              <a:rPr lang="en-US" sz="1050" b="1" dirty="0"/>
              <a:t> programs fell below 0.45%</a:t>
            </a:r>
          </a:p>
          <a:p>
            <a:pPr marL="171450" indent="-171450" algn="ctr">
              <a:buFont typeface="Arial" panose="020B0604020202020204" pitchFamily="34" charset="0"/>
              <a:buChar char="•"/>
            </a:pPr>
            <a:endParaRPr lang="en-US" sz="1050" b="1" dirty="0"/>
          </a:p>
          <a:p>
            <a:pPr marL="171450" indent="-171450" algn="ctr">
              <a:buFont typeface="Arial" panose="020B0604020202020204" pitchFamily="34" charset="0"/>
              <a:buChar char="•"/>
            </a:pPr>
            <a:r>
              <a:rPr lang="en-US" sz="1050" b="1" dirty="0"/>
              <a:t>42% of </a:t>
            </a:r>
            <a:r>
              <a:rPr lang="en-US" sz="1050" b="1" dirty="0">
                <a:solidFill>
                  <a:srgbClr val="FF0000"/>
                </a:solidFill>
              </a:rPr>
              <a:t>Cable</a:t>
            </a:r>
            <a:r>
              <a:rPr lang="en-US" sz="1050" b="1" dirty="0"/>
              <a:t> programs had a Zero rating when rounded to the tenth</a:t>
            </a:r>
          </a:p>
          <a:p>
            <a:pPr algn="ctr"/>
            <a:endParaRPr lang="en-US" sz="1050" b="1" dirty="0"/>
          </a:p>
          <a:p>
            <a:pPr algn="ctr"/>
            <a:endParaRPr lang="en-US" sz="1050" b="1" dirty="0"/>
          </a:p>
        </p:txBody>
      </p:sp>
    </p:spTree>
    <p:extLst>
      <p:ext uri="{BB962C8B-B14F-4D97-AF65-F5344CB8AC3E}">
        <p14:creationId xmlns:p14="http://schemas.microsoft.com/office/powerpoint/2010/main" val="3042903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4"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A83E3-A1A9-4FF8-A6E7-420F61C0EEF9}"/>
              </a:ext>
            </a:extLst>
          </p:cNvPr>
          <p:cNvSpPr>
            <a:spLocks noGrp="1"/>
          </p:cNvSpPr>
          <p:nvPr>
            <p:ph type="title"/>
          </p:nvPr>
        </p:nvSpPr>
        <p:spPr>
          <a:xfrm>
            <a:off x="381000" y="155357"/>
            <a:ext cx="11430000" cy="646331"/>
          </a:xfrm>
        </p:spPr>
        <p:txBody>
          <a:bodyPr/>
          <a:lstStyle/>
          <a:p>
            <a:r>
              <a:rPr lang="en-US" dirty="0"/>
              <a:t>Impressions are more accurate</a:t>
            </a:r>
          </a:p>
        </p:txBody>
      </p:sp>
      <p:graphicFrame>
        <p:nvGraphicFramePr>
          <p:cNvPr id="7" name="Content Placeholder 6">
            <a:extLst>
              <a:ext uri="{FF2B5EF4-FFF2-40B4-BE49-F238E27FC236}">
                <a16:creationId xmlns:a16="http://schemas.microsoft.com/office/drawing/2014/main" id="{D2A9ABFF-13BC-46CA-A662-EC1B1EFD236E}"/>
              </a:ext>
            </a:extLst>
          </p:cNvPr>
          <p:cNvGraphicFramePr>
            <a:graphicFrameLocks noGrp="1"/>
          </p:cNvGraphicFramePr>
          <p:nvPr>
            <p:ph idx="1"/>
            <p:extLst>
              <p:ext uri="{D42A27DB-BD31-4B8C-83A1-F6EECF244321}">
                <p14:modId xmlns:p14="http://schemas.microsoft.com/office/powerpoint/2010/main" val="442312677"/>
              </p:ext>
            </p:extLst>
          </p:nvPr>
        </p:nvGraphicFramePr>
        <p:xfrm>
          <a:off x="381000" y="1385932"/>
          <a:ext cx="5373848"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6">
            <a:extLst>
              <a:ext uri="{FF2B5EF4-FFF2-40B4-BE49-F238E27FC236}">
                <a16:creationId xmlns:a16="http://schemas.microsoft.com/office/drawing/2014/main" id="{F4FE6C53-16CD-4B05-BDC5-EE7AE8B318CC}"/>
              </a:ext>
            </a:extLst>
          </p:cNvPr>
          <p:cNvGraphicFramePr>
            <a:graphicFrameLocks/>
          </p:cNvGraphicFramePr>
          <p:nvPr>
            <p:extLst>
              <p:ext uri="{D42A27DB-BD31-4B8C-83A1-F6EECF244321}">
                <p14:modId xmlns:p14="http://schemas.microsoft.com/office/powerpoint/2010/main" val="402251476"/>
              </p:ext>
            </p:extLst>
          </p:nvPr>
        </p:nvGraphicFramePr>
        <p:xfrm>
          <a:off x="6271469" y="1392214"/>
          <a:ext cx="5373848"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67B813BD-D4EC-49F2-8B30-B84F9BA8D076}"/>
              </a:ext>
            </a:extLst>
          </p:cNvPr>
          <p:cNvSpPr txBox="1"/>
          <p:nvPr/>
        </p:nvSpPr>
        <p:spPr>
          <a:xfrm>
            <a:off x="2634339" y="757019"/>
            <a:ext cx="6757639" cy="369332"/>
          </a:xfrm>
          <a:prstGeom prst="rect">
            <a:avLst/>
          </a:prstGeom>
          <a:noFill/>
        </p:spPr>
        <p:txBody>
          <a:bodyPr wrap="square" rtlCol="0">
            <a:spAutoFit/>
          </a:bodyPr>
          <a:lstStyle/>
          <a:p>
            <a:pPr algn="ctr"/>
            <a:r>
              <a:rPr lang="en-US" dirty="0"/>
              <a:t>What a difference impressions make</a:t>
            </a:r>
          </a:p>
        </p:txBody>
      </p:sp>
      <p:sp>
        <p:nvSpPr>
          <p:cNvPr id="11" name="TextBox 10">
            <a:extLst>
              <a:ext uri="{FF2B5EF4-FFF2-40B4-BE49-F238E27FC236}">
                <a16:creationId xmlns:a16="http://schemas.microsoft.com/office/drawing/2014/main" id="{F2C5E4F9-01B9-40C8-91D2-70F30301AC60}"/>
              </a:ext>
            </a:extLst>
          </p:cNvPr>
          <p:cNvSpPr txBox="1"/>
          <p:nvPr/>
        </p:nvSpPr>
        <p:spPr>
          <a:xfrm>
            <a:off x="3067924" y="5804515"/>
            <a:ext cx="6094602" cy="369332"/>
          </a:xfrm>
          <a:prstGeom prst="rect">
            <a:avLst/>
          </a:prstGeom>
          <a:noFill/>
        </p:spPr>
        <p:txBody>
          <a:bodyPr wrap="square">
            <a:spAutoFit/>
          </a:bodyPr>
          <a:lstStyle/>
          <a:p>
            <a:pPr algn="ctr"/>
            <a:r>
              <a:rPr lang="en-US" sz="1800" b="1" dirty="0"/>
              <a:t>Dallas April 2021 Broadcast Adults 25-54 L+1</a:t>
            </a:r>
          </a:p>
        </p:txBody>
      </p:sp>
      <p:sp>
        <p:nvSpPr>
          <p:cNvPr id="10" name="Text Placeholder 9">
            <a:extLst>
              <a:ext uri="{FF2B5EF4-FFF2-40B4-BE49-F238E27FC236}">
                <a16:creationId xmlns:a16="http://schemas.microsoft.com/office/drawing/2014/main" id="{24B56760-C400-40C0-9980-3B209C1B9509}"/>
              </a:ext>
            </a:extLst>
          </p:cNvPr>
          <p:cNvSpPr txBox="1">
            <a:spLocks noGrp="1"/>
          </p:cNvSpPr>
          <p:nvPr>
            <p:ph type="body" sz="quarter" idx="13"/>
          </p:nvPr>
        </p:nvSpPr>
        <p:spPr>
          <a:xfrm>
            <a:off x="381000" y="6356350"/>
            <a:ext cx="8642350" cy="400110"/>
          </a:xfrm>
          <a:prstGeom prst="rect">
            <a:avLst/>
          </a:prstGeom>
          <a:noFill/>
        </p:spPr>
        <p:txBody>
          <a:bodyPr wrap="square" rtlCol="0">
            <a:spAutoFit/>
          </a:bodyPr>
          <a:lstStyle/>
          <a:p>
            <a:r>
              <a:rPr lang="en-US" sz="1000" dirty="0"/>
              <a:t>Source: Nielsen NLTV, A 25-54 Ratings &amp; Impressions Broadcast Stations April 2021/Mon-Sun 3A-3A/Live+1</a:t>
            </a:r>
          </a:p>
          <a:p>
            <a:endParaRPr lang="en-US" sz="1000" dirty="0"/>
          </a:p>
        </p:txBody>
      </p:sp>
      <p:sp>
        <p:nvSpPr>
          <p:cNvPr id="3" name="Rectangle 2">
            <a:extLst>
              <a:ext uri="{FF2B5EF4-FFF2-40B4-BE49-F238E27FC236}">
                <a16:creationId xmlns:a16="http://schemas.microsoft.com/office/drawing/2014/main" id="{5B4C6CA0-D624-4A69-A5B4-3D47CCE1EBD7}"/>
              </a:ext>
            </a:extLst>
          </p:cNvPr>
          <p:cNvSpPr/>
          <p:nvPr/>
        </p:nvSpPr>
        <p:spPr>
          <a:xfrm>
            <a:off x="9649097" y="-992781"/>
            <a:ext cx="191589" cy="278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015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18CAF-9F58-2848-8813-F20B30926814}"/>
              </a:ext>
            </a:extLst>
          </p:cNvPr>
          <p:cNvSpPr>
            <a:spLocks noGrp="1"/>
          </p:cNvSpPr>
          <p:nvPr>
            <p:ph type="title"/>
          </p:nvPr>
        </p:nvSpPr>
        <p:spPr>
          <a:xfrm>
            <a:off x="381000" y="255012"/>
            <a:ext cx="11430000" cy="590931"/>
          </a:xfrm>
        </p:spPr>
        <p:txBody>
          <a:bodyPr/>
          <a:lstStyle/>
          <a:p>
            <a:r>
              <a:rPr lang="en-US" sz="3600" dirty="0"/>
              <a:t>Leadership agencies have moved to impressions</a:t>
            </a:r>
          </a:p>
        </p:txBody>
      </p:sp>
      <p:sp>
        <p:nvSpPr>
          <p:cNvPr id="5" name="TextBox 4">
            <a:extLst>
              <a:ext uri="{FF2B5EF4-FFF2-40B4-BE49-F238E27FC236}">
                <a16:creationId xmlns:a16="http://schemas.microsoft.com/office/drawing/2014/main" id="{003DF386-CAAB-6F42-B801-61074F93665A}"/>
              </a:ext>
            </a:extLst>
          </p:cNvPr>
          <p:cNvSpPr txBox="1"/>
          <p:nvPr/>
        </p:nvSpPr>
        <p:spPr>
          <a:xfrm>
            <a:off x="1276903" y="835171"/>
            <a:ext cx="9303026" cy="338554"/>
          </a:xfrm>
          <a:prstGeom prst="rect">
            <a:avLst/>
          </a:prstGeom>
          <a:noFill/>
        </p:spPr>
        <p:txBody>
          <a:bodyPr wrap="square" rtlCol="0">
            <a:spAutoFit/>
          </a:bodyPr>
          <a:lstStyle/>
          <a:p>
            <a:pPr algn="ctr"/>
            <a:r>
              <a:rPr lang="en-US" sz="1600" dirty="0"/>
              <a:t>When pitching new business how will prospects perceive agencies that are not forward thinkers?</a:t>
            </a:r>
          </a:p>
        </p:txBody>
      </p:sp>
      <p:sp>
        <p:nvSpPr>
          <p:cNvPr id="15" name="TextBox 14">
            <a:extLst>
              <a:ext uri="{FF2B5EF4-FFF2-40B4-BE49-F238E27FC236}">
                <a16:creationId xmlns:a16="http://schemas.microsoft.com/office/drawing/2014/main" id="{44C1AFA1-FD2C-4CC5-ACBF-1BFA602F4927}"/>
              </a:ext>
            </a:extLst>
          </p:cNvPr>
          <p:cNvSpPr txBox="1"/>
          <p:nvPr/>
        </p:nvSpPr>
        <p:spPr>
          <a:xfrm>
            <a:off x="220211" y="1422092"/>
            <a:ext cx="5584971" cy="1599220"/>
          </a:xfrm>
          <a:prstGeom prst="rect">
            <a:avLst/>
          </a:prstGeom>
          <a:noFill/>
        </p:spPr>
        <p:txBody>
          <a:bodyPr wrap="square">
            <a:spAutoFit/>
          </a:bodyPr>
          <a:lstStyle/>
          <a:p>
            <a:pPr marL="0" marR="0" algn="ctr">
              <a:lnSpc>
                <a:spcPct val="107000"/>
              </a:lnSpc>
              <a:spcBef>
                <a:spcPts val="0"/>
              </a:spcBef>
              <a:spcAft>
                <a:spcPts val="800"/>
              </a:spcAft>
            </a:pPr>
            <a:r>
              <a:rPr lang="en-US" sz="1400" dirty="0">
                <a:effectLst/>
                <a:latin typeface="+mj-lt"/>
                <a:ea typeface="Calibri" panose="020F0502020204030204" pitchFamily="34" charset="0"/>
                <a:cs typeface="Calibri" panose="020F0502020204030204" pitchFamily="34" charset="0"/>
              </a:rPr>
              <a:t>“Spark’s largest local TV clients have begun the transition to impressions and CPMS in the Spot TV Planning/Buying process. As streaming and other digital viewing options continue to grow, an Impressions based currency for local TV provides more accurate audience benchmarks that benefit Buyers, Sellers and Advertisers.”</a:t>
            </a:r>
            <a:endParaRPr lang="en-US" sz="1400" dirty="0">
              <a:effectLst/>
              <a:latin typeface="+mj-lt"/>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400" i="1" dirty="0">
                <a:effectLst/>
                <a:latin typeface="+mj-lt"/>
                <a:ea typeface="Calibri" panose="020F0502020204030204" pitchFamily="34" charset="0"/>
                <a:cs typeface="Calibri" panose="020F0502020204030204" pitchFamily="34" charset="0"/>
              </a:rPr>
              <a:t>— Kevin Gallagher, EVP Strategic Investment, Spark Foundry</a:t>
            </a:r>
            <a:endParaRPr lang="en-US" sz="1400" dirty="0">
              <a:effectLst/>
              <a:latin typeface="+mj-lt"/>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B089D864-C29D-48AA-8F55-EA7075FFA2A3}"/>
              </a:ext>
            </a:extLst>
          </p:cNvPr>
          <p:cNvSpPr txBox="1"/>
          <p:nvPr/>
        </p:nvSpPr>
        <p:spPr>
          <a:xfrm>
            <a:off x="6000207" y="1422092"/>
            <a:ext cx="5875788" cy="1557286"/>
          </a:xfrm>
          <a:prstGeom prst="rect">
            <a:avLst/>
          </a:prstGeom>
          <a:noFill/>
        </p:spPr>
        <p:txBody>
          <a:bodyPr wrap="square">
            <a:spAutoFit/>
          </a:bodyPr>
          <a:lstStyle/>
          <a:p>
            <a:pPr marL="0" marR="0" algn="ctr">
              <a:lnSpc>
                <a:spcPct val="107000"/>
              </a:lnSpc>
              <a:spcBef>
                <a:spcPts val="0"/>
              </a:spcBef>
              <a:spcAft>
                <a:spcPts val="800"/>
              </a:spcAft>
            </a:pPr>
            <a:r>
              <a:rPr lang="en-US" sz="1400" dirty="0">
                <a:effectLst/>
                <a:latin typeface="+mj-lt"/>
                <a:ea typeface="Calibri" panose="020F0502020204030204" pitchFamily="34" charset="0"/>
                <a:cs typeface="Calibri" panose="020F0502020204030204" pitchFamily="34" charset="0"/>
              </a:rPr>
              <a:t>“Switching to impression-based buying was a clear decision for our clients as it enabled local TV to be part of multi-channel planning with impression-based delivery being the common currency.  National TV, Advanced TV and digital are already bought using CPMs, this just makes it easier for local TV to be included.”</a:t>
            </a:r>
            <a:endParaRPr lang="en-US" sz="1400" dirty="0">
              <a:effectLst/>
              <a:latin typeface="+mj-lt"/>
              <a:ea typeface="Calibri" panose="020F0502020204030204" pitchFamily="34" charset="0"/>
              <a:cs typeface="Times New Roman" panose="02020603050405020304" pitchFamily="18" charset="0"/>
            </a:endParaRPr>
          </a:p>
          <a:p>
            <a:pPr marR="0" lvl="0" algn="ctr">
              <a:lnSpc>
                <a:spcPct val="107000"/>
              </a:lnSpc>
              <a:spcBef>
                <a:spcPts val="0"/>
              </a:spcBef>
              <a:spcAft>
                <a:spcPts val="800"/>
              </a:spcAft>
              <a:buClr>
                <a:srgbClr val="000000"/>
              </a:buClr>
            </a:pPr>
            <a:r>
              <a:rPr lang="en-US" sz="1400" i="1" dirty="0">
                <a:ea typeface="Calibri" panose="020F0502020204030204" pitchFamily="34" charset="0"/>
                <a:cs typeface="Calibri" panose="020F0502020204030204" pitchFamily="34" charset="0"/>
              </a:rPr>
              <a:t>— </a:t>
            </a:r>
            <a:r>
              <a:rPr lang="en-US" sz="1400" i="1" dirty="0">
                <a:solidFill>
                  <a:srgbClr val="000000"/>
                </a:solidFill>
                <a:effectLst/>
                <a:latin typeface="+mj-lt"/>
                <a:ea typeface="Calibri" panose="020F0502020204030204" pitchFamily="34" charset="0"/>
                <a:cs typeface="Calibri" panose="020F0502020204030204" pitchFamily="34" charset="0"/>
              </a:rPr>
              <a:t>Yolanda Aquino, VP, Group Director Video/Audio Investment, GSD&amp;M</a:t>
            </a:r>
            <a:endParaRPr lang="en-US" sz="1400" dirty="0">
              <a:effectLst/>
              <a:latin typeface="+mj-lt"/>
              <a:ea typeface="Calibri" panose="020F0502020204030204" pitchFamily="34" charset="0"/>
              <a:cs typeface="Times New Roman" panose="02020603050405020304" pitchFamily="18" charset="0"/>
            </a:endParaRPr>
          </a:p>
        </p:txBody>
      </p:sp>
      <p:sp>
        <p:nvSpPr>
          <p:cNvPr id="21" name="TextBox 20">
            <a:extLst>
              <a:ext uri="{FF2B5EF4-FFF2-40B4-BE49-F238E27FC236}">
                <a16:creationId xmlns:a16="http://schemas.microsoft.com/office/drawing/2014/main" id="{98D8FECB-42D7-4E8D-BBD4-9971301EC815}"/>
              </a:ext>
            </a:extLst>
          </p:cNvPr>
          <p:cNvSpPr txBox="1"/>
          <p:nvPr/>
        </p:nvSpPr>
        <p:spPr>
          <a:xfrm>
            <a:off x="2170841" y="3311725"/>
            <a:ext cx="7850318" cy="1326773"/>
          </a:xfrm>
          <a:prstGeom prst="rect">
            <a:avLst/>
          </a:prstGeom>
          <a:noFill/>
        </p:spPr>
        <p:txBody>
          <a:bodyPr wrap="square">
            <a:spAutoFit/>
          </a:bodyPr>
          <a:lstStyle/>
          <a:p>
            <a:pPr marL="228600" marR="0" algn="ctr">
              <a:lnSpc>
                <a:spcPct val="107000"/>
              </a:lnSpc>
              <a:spcBef>
                <a:spcPts val="0"/>
              </a:spcBef>
              <a:spcAft>
                <a:spcPts val="800"/>
              </a:spcAft>
            </a:pPr>
            <a:r>
              <a:rPr lang="en-US" sz="1400" dirty="0">
                <a:effectLst/>
                <a:latin typeface="+mj-lt"/>
                <a:ea typeface="Calibri" panose="020F0502020204030204" pitchFamily="34" charset="0"/>
                <a:cs typeface="Calibri" panose="020F0502020204030204" pitchFamily="34" charset="0"/>
              </a:rPr>
              <a:t>“We transitioned to 100% impression buying for Q32021 placements. It was a seamless transition that allowed us to have visibility into additional areas that were never viable before when purchasing on GRP’s. This has led to some added efficiencies in the marketplace.”</a:t>
            </a:r>
            <a:endParaRPr lang="en-US" sz="1400" dirty="0">
              <a:effectLst/>
              <a:latin typeface="+mj-lt"/>
              <a:ea typeface="Calibri" panose="020F0502020204030204" pitchFamily="34" charset="0"/>
              <a:cs typeface="Times New Roman" panose="02020603050405020304" pitchFamily="18" charset="0"/>
            </a:endParaRPr>
          </a:p>
          <a:p>
            <a:pPr marR="0" lvl="0" algn="ctr">
              <a:lnSpc>
                <a:spcPct val="107000"/>
              </a:lnSpc>
              <a:spcBef>
                <a:spcPts val="0"/>
              </a:spcBef>
              <a:spcAft>
                <a:spcPts val="800"/>
              </a:spcAft>
              <a:buClr>
                <a:srgbClr val="000000"/>
              </a:buClr>
            </a:pPr>
            <a:r>
              <a:rPr lang="en-US" sz="1400" i="1" dirty="0">
                <a:ea typeface="Calibri" panose="020F0502020204030204" pitchFamily="34" charset="0"/>
                <a:cs typeface="Calibri" panose="020F0502020204030204" pitchFamily="34" charset="0"/>
              </a:rPr>
              <a:t>— </a:t>
            </a:r>
            <a:r>
              <a:rPr lang="en-GB" sz="1400" i="1" dirty="0">
                <a:solidFill>
                  <a:srgbClr val="000000"/>
                </a:solidFill>
                <a:effectLst/>
                <a:latin typeface="+mj-lt"/>
                <a:ea typeface="Calibri" panose="020F0502020204030204" pitchFamily="34" charset="0"/>
                <a:cs typeface="Calibri" panose="020F0502020204030204" pitchFamily="34" charset="0"/>
              </a:rPr>
              <a:t>Nancy Larkin, EVP, Managing Partner LOCAL</a:t>
            </a:r>
            <a:r>
              <a:rPr lang="en-US" sz="1400" i="1" baseline="30000" dirty="0">
                <a:solidFill>
                  <a:srgbClr val="000000"/>
                </a:solidFill>
                <a:effectLst/>
                <a:latin typeface="+mj-lt"/>
                <a:ea typeface="Calibri" panose="020F0502020204030204" pitchFamily="34" charset="0"/>
                <a:cs typeface="Calibri" panose="020F0502020204030204" pitchFamily="34" charset="0"/>
              </a:rPr>
              <a:t>One</a:t>
            </a:r>
            <a:r>
              <a:rPr lang="en-US" sz="1400" i="1" dirty="0">
                <a:solidFill>
                  <a:srgbClr val="000000"/>
                </a:solidFill>
                <a:effectLst/>
                <a:latin typeface="+mj-lt"/>
                <a:ea typeface="Calibri" panose="020F0502020204030204" pitchFamily="34" charset="0"/>
                <a:cs typeface="Calibri" panose="020F0502020204030204" pitchFamily="34" charset="0"/>
              </a:rPr>
              <a:t> Investment</a:t>
            </a:r>
            <a:r>
              <a:rPr lang="en-GB" sz="1400" i="1" dirty="0">
                <a:solidFill>
                  <a:srgbClr val="000000"/>
                </a:solidFill>
                <a:effectLst/>
                <a:latin typeface="+mj-lt"/>
                <a:ea typeface="Calibri" panose="020F0502020204030204" pitchFamily="34" charset="0"/>
                <a:cs typeface="Calibri" panose="020F0502020204030204" pitchFamily="34" charset="0"/>
              </a:rPr>
              <a:t>, DEI Impact Team </a:t>
            </a:r>
            <a:br>
              <a:rPr lang="en-GB" sz="1400" i="1" dirty="0">
                <a:solidFill>
                  <a:srgbClr val="000000"/>
                </a:solidFill>
                <a:effectLst/>
                <a:latin typeface="+mj-lt"/>
                <a:ea typeface="Calibri" panose="020F0502020204030204" pitchFamily="34" charset="0"/>
                <a:cs typeface="Calibri" panose="020F0502020204030204" pitchFamily="34" charset="0"/>
              </a:rPr>
            </a:br>
            <a:r>
              <a:rPr lang="en-GB" sz="1400" i="1" dirty="0">
                <a:solidFill>
                  <a:srgbClr val="000000"/>
                </a:solidFill>
                <a:effectLst/>
                <a:latin typeface="+mj-lt"/>
                <a:ea typeface="Calibri" panose="020F0502020204030204" pitchFamily="34" charset="0"/>
                <a:cs typeface="Calibri" panose="020F0502020204030204" pitchFamily="34" charset="0"/>
              </a:rPr>
              <a:t>Leader- Compensation, Benefits, Policies &amp; Procedures</a:t>
            </a:r>
            <a:endParaRPr lang="en-US" sz="1400" dirty="0">
              <a:effectLst/>
              <a:latin typeface="+mj-lt"/>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EE13F312-AB7E-4D24-ADD9-BE5B1AEBD7FF}"/>
              </a:ext>
            </a:extLst>
          </p:cNvPr>
          <p:cNvSpPr txBox="1"/>
          <p:nvPr/>
        </p:nvSpPr>
        <p:spPr>
          <a:xfrm>
            <a:off x="6371826" y="4928911"/>
            <a:ext cx="5332931" cy="1169551"/>
          </a:xfrm>
          <a:prstGeom prst="rect">
            <a:avLst/>
          </a:prstGeom>
          <a:noFill/>
        </p:spPr>
        <p:txBody>
          <a:bodyPr wrap="square">
            <a:spAutoFit/>
          </a:bodyPr>
          <a:lstStyle/>
          <a:p>
            <a:pPr marL="0" marR="0" algn="ctr">
              <a:spcBef>
                <a:spcPts val="0"/>
              </a:spcBef>
              <a:spcAft>
                <a:spcPts val="0"/>
              </a:spcAft>
            </a:pPr>
            <a:r>
              <a:rPr lang="en-US" sz="1400" dirty="0">
                <a:solidFill>
                  <a:srgbClr val="000000"/>
                </a:solidFill>
                <a:effectLst/>
                <a:latin typeface="+mj-lt"/>
                <a:ea typeface="Calibri" panose="020F0502020204030204" pitchFamily="34" charset="0"/>
                <a:cs typeface="Calibri" panose="020F0502020204030204" pitchFamily="34" charset="0"/>
              </a:rPr>
              <a:t>“IPG media agencies made the switch to impressions in early 2019. Not only was it simple to do so, but it has given us a unique insight into true local audiences.”</a:t>
            </a:r>
            <a:endParaRPr lang="en-US" sz="1400" dirty="0">
              <a:effectLst/>
              <a:latin typeface="+mj-lt"/>
              <a:ea typeface="Calibri" panose="020F0502020204030204" pitchFamily="34" charset="0"/>
            </a:endParaRPr>
          </a:p>
          <a:p>
            <a:pPr marL="0" marR="0" algn="ctr">
              <a:spcBef>
                <a:spcPts val="0"/>
              </a:spcBef>
              <a:spcAft>
                <a:spcPts val="0"/>
              </a:spcAft>
            </a:pPr>
            <a:r>
              <a:rPr lang="en-US" sz="1400" dirty="0">
                <a:solidFill>
                  <a:srgbClr val="000000"/>
                </a:solidFill>
                <a:effectLst/>
                <a:latin typeface="+mj-lt"/>
                <a:ea typeface="Calibri" panose="020F0502020204030204" pitchFamily="34" charset="0"/>
                <a:cs typeface="Calibri" panose="020F0502020204030204" pitchFamily="34" charset="0"/>
              </a:rPr>
              <a:t> </a:t>
            </a:r>
            <a:endParaRPr lang="en-US" sz="1400" dirty="0">
              <a:effectLst/>
              <a:latin typeface="+mj-lt"/>
              <a:ea typeface="Calibri" panose="020F0502020204030204" pitchFamily="34" charset="0"/>
            </a:endParaRPr>
          </a:p>
          <a:p>
            <a:pPr marR="0" lvl="0" algn="ctr">
              <a:spcBef>
                <a:spcPts val="0"/>
              </a:spcBef>
              <a:spcAft>
                <a:spcPts val="0"/>
              </a:spcAft>
              <a:buClr>
                <a:srgbClr val="000000"/>
              </a:buClr>
            </a:pPr>
            <a:r>
              <a:rPr lang="en-US" sz="1400" i="1" dirty="0">
                <a:ea typeface="Calibri" panose="020F0502020204030204" pitchFamily="34" charset="0"/>
                <a:cs typeface="Calibri" panose="020F0502020204030204" pitchFamily="34" charset="0"/>
              </a:rPr>
              <a:t>— </a:t>
            </a:r>
            <a:r>
              <a:rPr lang="en-US" sz="1400" i="1" dirty="0">
                <a:solidFill>
                  <a:srgbClr val="000000"/>
                </a:solidFill>
                <a:effectLst/>
                <a:latin typeface="+mj-lt"/>
                <a:ea typeface="Calibri" panose="020F0502020204030204" pitchFamily="34" charset="0"/>
                <a:cs typeface="Calibri" panose="020F0502020204030204" pitchFamily="34" charset="0"/>
              </a:rPr>
              <a:t>Kathy Doyle, EVP, Local Investment, Magna Global</a:t>
            </a:r>
            <a:endParaRPr lang="en-US" sz="1400" dirty="0">
              <a:effectLst/>
              <a:latin typeface="+mj-lt"/>
              <a:ea typeface="Calibri" panose="020F0502020204030204" pitchFamily="34" charset="0"/>
            </a:endParaRPr>
          </a:p>
        </p:txBody>
      </p:sp>
      <p:sp>
        <p:nvSpPr>
          <p:cNvPr id="23" name="TextBox 22">
            <a:extLst>
              <a:ext uri="{FF2B5EF4-FFF2-40B4-BE49-F238E27FC236}">
                <a16:creationId xmlns:a16="http://schemas.microsoft.com/office/drawing/2014/main" id="{73C0AA11-67E8-4EC9-80DD-BDE3C5EE2C86}"/>
              </a:ext>
            </a:extLst>
          </p:cNvPr>
          <p:cNvSpPr txBox="1"/>
          <p:nvPr/>
        </p:nvSpPr>
        <p:spPr>
          <a:xfrm>
            <a:off x="381000" y="4928911"/>
            <a:ext cx="5613982" cy="1332416"/>
          </a:xfrm>
          <a:prstGeom prst="rect">
            <a:avLst/>
          </a:prstGeom>
          <a:noFill/>
        </p:spPr>
        <p:txBody>
          <a:bodyPr wrap="square">
            <a:spAutoFit/>
          </a:bodyPr>
          <a:lstStyle/>
          <a:p>
            <a:pPr marL="0" marR="0" algn="ctr">
              <a:lnSpc>
                <a:spcPct val="107000"/>
              </a:lnSpc>
              <a:spcBef>
                <a:spcPts val="0"/>
              </a:spcBef>
              <a:spcAft>
                <a:spcPts val="800"/>
              </a:spcAft>
            </a:pPr>
            <a:r>
              <a:rPr lang="en-US" sz="1400" dirty="0">
                <a:effectLst/>
                <a:latin typeface="+mj-lt"/>
                <a:ea typeface="Calibri" panose="020F0502020204030204" pitchFamily="34" charset="0"/>
                <a:cs typeface="Calibri" panose="020F0502020204030204" pitchFamily="34" charset="0"/>
              </a:rPr>
              <a:t>“As the landscape evolves and fragments, Local needs to evolve with it.  Utilizing impression-based buying is a more forensic audience measurement that preserves an already reduced audience, which brings better accuracy when forecasting estimates.” </a:t>
            </a:r>
            <a:endParaRPr lang="en-US" sz="1400" dirty="0">
              <a:effectLst/>
              <a:latin typeface="+mj-lt"/>
              <a:ea typeface="Calibri" panose="020F0502020204030204" pitchFamily="34" charset="0"/>
              <a:cs typeface="Times New Roman" panose="02020603050405020304" pitchFamily="18" charset="0"/>
            </a:endParaRPr>
          </a:p>
          <a:p>
            <a:pPr marR="0" lvl="0" algn="ctr">
              <a:spcBef>
                <a:spcPts val="0"/>
              </a:spcBef>
              <a:spcAft>
                <a:spcPts val="0"/>
              </a:spcAft>
              <a:buClr>
                <a:srgbClr val="000000"/>
              </a:buClr>
            </a:pPr>
            <a:r>
              <a:rPr lang="en-US" sz="1400" i="1" dirty="0">
                <a:ea typeface="Calibri" panose="020F0502020204030204" pitchFamily="34" charset="0"/>
                <a:cs typeface="Calibri" panose="020F0502020204030204" pitchFamily="34" charset="0"/>
              </a:rPr>
              <a:t>— </a:t>
            </a:r>
            <a:r>
              <a:rPr lang="en-US" sz="1400" i="1" dirty="0">
                <a:solidFill>
                  <a:srgbClr val="000000"/>
                </a:solidFill>
                <a:effectLst/>
                <a:latin typeface="+mj-lt"/>
                <a:ea typeface="Calibri" panose="020F0502020204030204" pitchFamily="34" charset="0"/>
                <a:cs typeface="Calibri" panose="020F0502020204030204" pitchFamily="34" charset="0"/>
              </a:rPr>
              <a:t>Joe </a:t>
            </a:r>
            <a:r>
              <a:rPr lang="en-US" sz="1400" i="1" dirty="0" err="1">
                <a:solidFill>
                  <a:srgbClr val="000000"/>
                </a:solidFill>
                <a:effectLst/>
                <a:latin typeface="+mj-lt"/>
                <a:ea typeface="Calibri" panose="020F0502020204030204" pitchFamily="34" charset="0"/>
                <a:cs typeface="Calibri" panose="020F0502020204030204" pitchFamily="34" charset="0"/>
              </a:rPr>
              <a:t>Cerone</a:t>
            </a:r>
            <a:r>
              <a:rPr lang="en-US" sz="1400" i="1" dirty="0">
                <a:solidFill>
                  <a:srgbClr val="000000"/>
                </a:solidFill>
                <a:effectLst/>
                <a:latin typeface="+mj-lt"/>
                <a:ea typeface="Calibri" panose="020F0502020204030204" pitchFamily="34" charset="0"/>
                <a:cs typeface="Calibri" panose="020F0502020204030204" pitchFamily="34" charset="0"/>
              </a:rPr>
              <a:t>, EVP, Local Investment, Zenith</a:t>
            </a:r>
            <a:endParaRPr lang="en-US" sz="1400" dirty="0">
              <a:effectLst/>
              <a:latin typeface="+mj-lt"/>
              <a:ea typeface="Calibri" panose="020F0502020204030204" pitchFamily="34" charset="0"/>
            </a:endParaRPr>
          </a:p>
        </p:txBody>
      </p:sp>
    </p:spTree>
    <p:extLst>
      <p:ext uri="{BB962C8B-B14F-4D97-AF65-F5344CB8AC3E}">
        <p14:creationId xmlns:p14="http://schemas.microsoft.com/office/powerpoint/2010/main" val="351619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grpId="0" nodeType="clickEffect">
                                  <p:stCondLst>
                                    <p:cond delay="0"/>
                                  </p:stCondLst>
                                  <p:childTnLst>
                                    <p:animClr clrSpc="rgb" dir="cw">
                                      <p:cBhvr>
                                        <p:cTn id="6" dur="2000" fill="hold"/>
                                        <p:tgtEl>
                                          <p:spTgt spid="15"/>
                                        </p:tgtEl>
                                        <p:attrNameLst>
                                          <p:attrName>fillcolor</p:attrName>
                                        </p:attrNameLst>
                                      </p:cBhvr>
                                      <p:to>
                                        <a:srgbClr val="FFFF00"/>
                                      </p:to>
                                    </p:animClr>
                                    <p:set>
                                      <p:cBhvr>
                                        <p:cTn id="7" dur="2000" fill="hold"/>
                                        <p:tgtEl>
                                          <p:spTgt spid="15"/>
                                        </p:tgtEl>
                                        <p:attrNameLst>
                                          <p:attrName>fill.type</p:attrName>
                                        </p:attrNameLst>
                                      </p:cBhvr>
                                      <p:to>
                                        <p:strVal val="solid"/>
                                      </p:to>
                                    </p:set>
                                    <p:set>
                                      <p:cBhvr>
                                        <p:cTn id="8" dur="2000" fill="hold"/>
                                        <p:tgtEl>
                                          <p:spTgt spid="15"/>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20"/>
                                        </p:tgtEl>
                                        <p:attrNameLst>
                                          <p:attrName>fillcolor</p:attrName>
                                        </p:attrNameLst>
                                      </p:cBhvr>
                                      <p:to>
                                        <a:srgbClr val="D3FACA"/>
                                      </p:to>
                                    </p:animClr>
                                    <p:set>
                                      <p:cBhvr>
                                        <p:cTn id="13" dur="2000" fill="hold"/>
                                        <p:tgtEl>
                                          <p:spTgt spid="20"/>
                                        </p:tgtEl>
                                        <p:attrNameLst>
                                          <p:attrName>fill.type</p:attrName>
                                        </p:attrNameLst>
                                      </p:cBhvr>
                                      <p:to>
                                        <p:strVal val="solid"/>
                                      </p:to>
                                    </p:set>
                                    <p:set>
                                      <p:cBhvr>
                                        <p:cTn id="14" dur="2000" fill="hold"/>
                                        <p:tgtEl>
                                          <p:spTgt spid="20"/>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21"/>
                                        </p:tgtEl>
                                        <p:attrNameLst>
                                          <p:attrName>fillcolor</p:attrName>
                                        </p:attrNameLst>
                                      </p:cBhvr>
                                      <p:to>
                                        <a:schemeClr val="accent2"/>
                                      </p:to>
                                    </p:animClr>
                                    <p:set>
                                      <p:cBhvr>
                                        <p:cTn id="19" dur="2000" fill="hold"/>
                                        <p:tgtEl>
                                          <p:spTgt spid="21"/>
                                        </p:tgtEl>
                                        <p:attrNameLst>
                                          <p:attrName>fill.type</p:attrName>
                                        </p:attrNameLst>
                                      </p:cBhvr>
                                      <p:to>
                                        <p:strVal val="solid"/>
                                      </p:to>
                                    </p:set>
                                    <p:set>
                                      <p:cBhvr>
                                        <p:cTn id="20" dur="2000" fill="hold"/>
                                        <p:tgtEl>
                                          <p:spTgt spid="21"/>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2000" fill="hold"/>
                                        <p:tgtEl>
                                          <p:spTgt spid="23"/>
                                        </p:tgtEl>
                                        <p:attrNameLst>
                                          <p:attrName>fillcolor</p:attrName>
                                        </p:attrNameLst>
                                      </p:cBhvr>
                                      <p:to>
                                        <a:srgbClr val="FF84C1"/>
                                      </p:to>
                                    </p:animClr>
                                    <p:set>
                                      <p:cBhvr>
                                        <p:cTn id="25" dur="2000" fill="hold"/>
                                        <p:tgtEl>
                                          <p:spTgt spid="23"/>
                                        </p:tgtEl>
                                        <p:attrNameLst>
                                          <p:attrName>fill.type</p:attrName>
                                        </p:attrNameLst>
                                      </p:cBhvr>
                                      <p:to>
                                        <p:strVal val="solid"/>
                                      </p:to>
                                    </p:set>
                                    <p:set>
                                      <p:cBhvr>
                                        <p:cTn id="26" dur="2000" fill="hold"/>
                                        <p:tgtEl>
                                          <p:spTgt spid="23"/>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1" presetClass="emph" presetSubtype="2" fill="hold" nodeType="clickEffect">
                                  <p:stCondLst>
                                    <p:cond delay="0"/>
                                  </p:stCondLst>
                                  <p:childTnLst>
                                    <p:animClr clrSpc="rgb" dir="cw">
                                      <p:cBhvr>
                                        <p:cTn id="30" dur="2000" fill="hold"/>
                                        <p:tgtEl>
                                          <p:spTgt spid="22"/>
                                        </p:tgtEl>
                                        <p:attrNameLst>
                                          <p:attrName>fillcolor</p:attrName>
                                        </p:attrNameLst>
                                      </p:cBhvr>
                                      <p:to>
                                        <a:srgbClr val="FF6566"/>
                                      </p:to>
                                    </p:animClr>
                                    <p:set>
                                      <p:cBhvr>
                                        <p:cTn id="31" dur="2000" fill="hold"/>
                                        <p:tgtEl>
                                          <p:spTgt spid="22"/>
                                        </p:tgtEl>
                                        <p:attrNameLst>
                                          <p:attrName>fill.type</p:attrName>
                                        </p:attrNameLst>
                                      </p:cBhvr>
                                      <p:to>
                                        <p:strVal val="solid"/>
                                      </p:to>
                                    </p:set>
                                    <p:set>
                                      <p:cBhvr>
                                        <p:cTn id="32" dur="2000" fill="hold"/>
                                        <p:tgtEl>
                                          <p:spTgt spid="2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55588"/>
            <a:ext cx="11430000" cy="978729"/>
          </a:xfrm>
        </p:spPr>
        <p:txBody>
          <a:bodyPr/>
          <a:lstStyle/>
          <a:p>
            <a:r>
              <a:rPr lang="en-US" sz="3200" dirty="0"/>
              <a:t>Local Broadcast Selling: </a:t>
            </a:r>
            <a:br>
              <a:rPr lang="en-US" sz="3200" dirty="0"/>
            </a:br>
            <a:r>
              <a:rPr lang="en-US" sz="3200" dirty="0"/>
              <a:t>Making The Case For Impressions</a:t>
            </a:r>
          </a:p>
        </p:txBody>
      </p:sp>
      <p:sp>
        <p:nvSpPr>
          <p:cNvPr id="4" name="Content Placeholder 3"/>
          <p:cNvSpPr>
            <a:spLocks noGrp="1"/>
          </p:cNvSpPr>
          <p:nvPr>
            <p:ph idx="1"/>
          </p:nvPr>
        </p:nvSpPr>
        <p:spPr>
          <a:xfrm>
            <a:off x="381000" y="1403594"/>
            <a:ext cx="11430000" cy="4351338"/>
          </a:xfrm>
        </p:spPr>
        <p:txBody>
          <a:bodyPr>
            <a:noAutofit/>
          </a:bodyPr>
          <a:lstStyle/>
          <a:p>
            <a:pPr>
              <a:spcAft>
                <a:spcPts val="900"/>
              </a:spcAft>
            </a:pPr>
            <a:r>
              <a:rPr lang="en-US" sz="2200" dirty="0"/>
              <a:t>Impressions ensure that all advertising exposures will count regardless of the universe used</a:t>
            </a:r>
          </a:p>
          <a:p>
            <a:pPr>
              <a:spcAft>
                <a:spcPts val="900"/>
              </a:spcAft>
            </a:pPr>
            <a:r>
              <a:rPr lang="en-US" sz="2200" dirty="0"/>
              <a:t>Impressions simplify how we evaluate media across platforms and make it easier to include local TV in the cross-platform consideration set.</a:t>
            </a:r>
          </a:p>
          <a:p>
            <a:pPr>
              <a:spcAft>
                <a:spcPts val="900"/>
              </a:spcAft>
            </a:pPr>
            <a:r>
              <a:rPr lang="en-US" sz="2200" dirty="0"/>
              <a:t>Impressions are actual audience numbers, not fractions of a universe that can be rounded to zero. Impressions include all viewers, offering a greater variety of programs – both extending reach and providing greater targeting for advertisers.</a:t>
            </a:r>
          </a:p>
          <a:p>
            <a:pPr>
              <a:spcAft>
                <a:spcPts val="900"/>
              </a:spcAft>
            </a:pPr>
            <a:r>
              <a:rPr lang="en-US" sz="2200" dirty="0"/>
              <a:t>Impressions are more accurate, allowing for more precise reporting of program performance and post-buy evaluation.</a:t>
            </a:r>
          </a:p>
          <a:p>
            <a:pPr>
              <a:spcAft>
                <a:spcPts val="900"/>
              </a:spcAft>
            </a:pPr>
            <a:r>
              <a:rPr lang="en-US" sz="2200" dirty="0"/>
              <a:t>Local Broadcasters have embraced impressions</a:t>
            </a:r>
          </a:p>
          <a:p>
            <a:pPr>
              <a:spcAft>
                <a:spcPts val="900"/>
              </a:spcAft>
            </a:pPr>
            <a:r>
              <a:rPr lang="en-US" sz="2200" dirty="0"/>
              <a:t>Leadership agencies have already transitioned to impressions for buying</a:t>
            </a:r>
          </a:p>
          <a:p>
            <a:pPr>
              <a:spcAft>
                <a:spcPts val="900"/>
              </a:spcAft>
            </a:pPr>
            <a:r>
              <a:rPr lang="en-US" sz="2200" dirty="0"/>
              <a:t>Buying on impressions does not </a:t>
            </a:r>
            <a:r>
              <a:rPr lang="en-US" sz="2200"/>
              <a:t>preclude planning on GRPs and reach.</a:t>
            </a:r>
            <a:endParaRPr lang="en-US" sz="2200" dirty="0"/>
          </a:p>
          <a:p>
            <a:pPr marL="0" indent="0">
              <a:spcAft>
                <a:spcPts val="900"/>
              </a:spcAft>
              <a:buNone/>
            </a:pPr>
            <a:endParaRPr lang="en-US" sz="2200" dirty="0"/>
          </a:p>
          <a:p>
            <a:pPr>
              <a:spcAft>
                <a:spcPts val="900"/>
              </a:spcAft>
            </a:pPr>
            <a:endParaRPr lang="en-US" sz="2200" dirty="0"/>
          </a:p>
        </p:txBody>
      </p:sp>
    </p:spTree>
    <p:extLst>
      <p:ext uri="{BB962C8B-B14F-4D97-AF65-F5344CB8AC3E}">
        <p14:creationId xmlns:p14="http://schemas.microsoft.com/office/powerpoint/2010/main" val="388020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04BE4-A998-9F45-8DCE-27DC1AB1F7A0}"/>
              </a:ext>
            </a:extLst>
          </p:cNvPr>
          <p:cNvSpPr>
            <a:spLocks noGrp="1"/>
          </p:cNvSpPr>
          <p:nvPr>
            <p:ph type="ctrTitle"/>
          </p:nvPr>
        </p:nvSpPr>
        <p:spPr/>
        <p:txBody>
          <a:bodyPr/>
          <a:lstStyle/>
          <a:p>
            <a:r>
              <a:rPr lang="en-US"/>
              <a:t>Thank you!</a:t>
            </a:r>
          </a:p>
        </p:txBody>
      </p:sp>
    </p:spTree>
    <p:extLst>
      <p:ext uri="{BB962C8B-B14F-4D97-AF65-F5344CB8AC3E}">
        <p14:creationId xmlns:p14="http://schemas.microsoft.com/office/powerpoint/2010/main" val="1045895585"/>
      </p:ext>
    </p:extLst>
  </p:cSld>
  <p:clrMapOvr>
    <a:masterClrMapping/>
  </p:clrMapOvr>
</p:sld>
</file>

<file path=ppt/theme/theme1.xml><?xml version="1.0" encoding="utf-8"?>
<a:theme xmlns:a="http://schemas.openxmlformats.org/drawingml/2006/main" name="NewTVBMaster16x9_2017">
  <a:themeElements>
    <a:clrScheme name="TVB 1">
      <a:dk1>
        <a:sysClr val="windowText" lastClr="000000"/>
      </a:dk1>
      <a:lt1>
        <a:sysClr val="window" lastClr="FFFFFF"/>
      </a:lt1>
      <a:dk2>
        <a:srgbClr val="000000"/>
      </a:dk2>
      <a:lt2>
        <a:srgbClr val="FFFFFF"/>
      </a:lt2>
      <a:accent1>
        <a:srgbClr val="3333FF"/>
      </a:accent1>
      <a:accent2>
        <a:srgbClr val="36CF13"/>
      </a:accent2>
      <a:accent3>
        <a:srgbClr val="FF0000"/>
      </a:accent3>
      <a:accent4>
        <a:srgbClr val="7030A0"/>
      </a:accent4>
      <a:accent5>
        <a:srgbClr val="FF3399"/>
      </a:accent5>
      <a:accent6>
        <a:srgbClr val="FF9900"/>
      </a:accent6>
      <a:hlink>
        <a:srgbClr val="3333FF"/>
      </a:hlink>
      <a:folHlink>
        <a:srgbClr val="00B0F0"/>
      </a:folHlink>
    </a:clrScheme>
    <a:fontScheme name="Custom 1">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TVBMaster16x9_2017.potx" id="{9B1B4E55-6EA0-4FFA-A48A-156F9D47DDEE}" vid="{FD4E3E3E-B984-475A-AF6A-766FD69C7C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4844</TotalTime>
  <Words>842</Words>
  <Application>Microsoft Office PowerPoint</Application>
  <PresentationFormat>Widescreen</PresentationFormat>
  <Paragraphs>141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Tahoma</vt:lpstr>
      <vt:lpstr>Wingdings</vt:lpstr>
      <vt:lpstr>NewTVBMaster16x9_2017</vt:lpstr>
      <vt:lpstr>Selling with Impressions</vt:lpstr>
      <vt:lpstr>Impressions Reflect the Number of Viewers of a program. Ratings are the percentage of the Universe  They Represent.  When the universe changes, ratings change,  even if the audience number stays the same.  Impressions ensure that all advertising exposures will count regardless of the universe used</vt:lpstr>
      <vt:lpstr>Without Impressions It Doesn’t Add Up</vt:lpstr>
      <vt:lpstr>Dozens of Programs Are Rendered Irrelevant To The Buying Community Because Ratings Are Rounded To Zeroes</vt:lpstr>
      <vt:lpstr>Impressions are more accurate</vt:lpstr>
      <vt:lpstr>Leadership agencies have moved to impressions</vt:lpstr>
      <vt:lpstr>Local Broadcast Selling:  Making The Case For Impressions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clairew</dc:creator>
  <cp:lastModifiedBy>Anthony Spirito</cp:lastModifiedBy>
  <cp:revision>146</cp:revision>
  <dcterms:created xsi:type="dcterms:W3CDTF">2017-03-15T18:32:41Z</dcterms:created>
  <dcterms:modified xsi:type="dcterms:W3CDTF">2021-10-11T19:06:57Z</dcterms:modified>
</cp:coreProperties>
</file>