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1" r:id="rId3"/>
  </p:sldMasterIdLst>
  <p:notesMasterIdLst>
    <p:notesMasterId r:id="rId13"/>
  </p:notesMasterIdLst>
  <p:handoutMasterIdLst>
    <p:handoutMasterId r:id="rId14"/>
  </p:handoutMasterIdLst>
  <p:sldIdLst>
    <p:sldId id="290" r:id="rId4"/>
    <p:sldId id="431" r:id="rId5"/>
    <p:sldId id="432" r:id="rId6"/>
    <p:sldId id="433" r:id="rId7"/>
    <p:sldId id="318" r:id="rId8"/>
    <p:sldId id="402" r:id="rId9"/>
    <p:sldId id="425" r:id="rId10"/>
    <p:sldId id="426" r:id="rId11"/>
    <p:sldId id="43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94" autoAdjust="0"/>
  </p:normalViewPr>
  <p:slideViewPr>
    <p:cSldViewPr>
      <p:cViewPr>
        <p:scale>
          <a:sx n="80" d="100"/>
          <a:sy n="80" d="100"/>
        </p:scale>
        <p:origin x="-1522" y="-240"/>
      </p:cViewPr>
      <p:guideLst>
        <p:guide orient="horz" pos="2112"/>
        <p:guide pos="33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2BC4A4-8EFB-BD47-83C9-540EAB8D60C0}" type="datetimeFigureOut">
              <a:rPr lang="en-US" smtClean="0"/>
              <a:t>6/22/2015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ABDD09-96A2-694B-AD02-E3B065E42400}" type="slidenum">
              <a:rPr lang="en-US" smtClean="0"/>
              <a:t>‹#›</a:t>
            </a:fld>
            <a:endParaRPr lang="en-US"/>
          </a:p>
        </p:txBody>
      </p:sp>
    </p:spTree>
    <p:extLst>
      <p:ext uri="{BB962C8B-B14F-4D97-AF65-F5344CB8AC3E}">
        <p14:creationId xmlns:p14="http://schemas.microsoft.com/office/powerpoint/2010/main" val="76996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066CB-6F41-0F46-9A90-ABC5ED1423BE}" type="datetimeFigureOut">
              <a:rPr lang="en-US" smtClean="0"/>
              <a:t>6/22/2015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0C4DB-863E-764F-A4B3-8C38DEA187C9}" type="slidenum">
              <a:rPr lang="en-US" smtClean="0"/>
              <a:t>‹#›</a:t>
            </a:fld>
            <a:endParaRPr lang="en-US"/>
          </a:p>
        </p:txBody>
      </p:sp>
    </p:spTree>
    <p:extLst>
      <p:ext uri="{BB962C8B-B14F-4D97-AF65-F5344CB8AC3E}">
        <p14:creationId xmlns:p14="http://schemas.microsoft.com/office/powerpoint/2010/main" val="4063183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0" y="152400"/>
            <a:ext cx="8991600" cy="1018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399" y="304800"/>
            <a:ext cx="8229601" cy="586740"/>
          </a:xfrm>
          <a:prstGeom prst="rect">
            <a:avLst/>
          </a:prstGeo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992722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229601" cy="58674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8385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163973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0"/>
            <a:ext cx="9144000" cy="4038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2493942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322700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174899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1068573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1356073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173056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3758380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272187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0" y="152400"/>
            <a:ext cx="8991600" cy="1018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399" y="304800"/>
            <a:ext cx="8229601" cy="58674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8993019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419010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85616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1000602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CA89-6890-4035-AC15-04D58F004F1C}" type="slidenum">
              <a:rPr lang="en-US" smtClean="0"/>
              <a:t>‹#›</a:t>
            </a:fld>
            <a:endParaRPr lang="en-US"/>
          </a:p>
        </p:txBody>
      </p:sp>
    </p:spTree>
    <p:extLst>
      <p:ext uri="{BB962C8B-B14F-4D97-AF65-F5344CB8AC3E}">
        <p14:creationId xmlns:p14="http://schemas.microsoft.com/office/powerpoint/2010/main" val="262050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4" name="Text Placeholder 3"/>
          <p:cNvSpPr>
            <a:spLocks noGrp="1"/>
          </p:cNvSpPr>
          <p:nvPr>
            <p:ph type="body" sz="quarter" idx="13"/>
          </p:nvPr>
        </p:nvSpPr>
        <p:spPr>
          <a:xfrm>
            <a:off x="452439" y="457200"/>
            <a:ext cx="8234361" cy="5638800"/>
          </a:xfrm>
        </p:spPr>
        <p:txBody>
          <a:bodyPr anchor="ctr" anchorCtr="0"/>
          <a:lstStyle>
            <a:lvl1pPr marL="0" indent="0" algn="ctr">
              <a:buNone/>
              <a:defRPr sz="4800" b="0"/>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endParaRPr lang="en-US" dirty="0" smtClean="0"/>
          </a:p>
        </p:txBody>
      </p:sp>
    </p:spTree>
    <p:extLst>
      <p:ext uri="{BB962C8B-B14F-4D97-AF65-F5344CB8AC3E}">
        <p14:creationId xmlns:p14="http://schemas.microsoft.com/office/powerpoint/2010/main" val="23182611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0"/>
            <a:ext cx="8235950" cy="5150267"/>
          </a:xfrm>
        </p:spPr>
        <p:txBody>
          <a:bodyPr/>
          <a:lstStyle>
            <a:lvl1pPr marL="0" indent="0">
              <a:buNone/>
              <a:defRPr>
                <a:solidFill>
                  <a:schemeClr val="bg1">
                    <a:lumMod val="95000"/>
                  </a:schemeClr>
                </a:solidFill>
              </a:defRPr>
            </a:lvl1pPr>
            <a:lvl2pPr marL="0" indent="0">
              <a:buNone/>
              <a:defRPr>
                <a:solidFill>
                  <a:schemeClr val="bg1">
                    <a:lumMod val="95000"/>
                  </a:schemeClr>
                </a:solidFill>
              </a:defRPr>
            </a:lvl2pPr>
            <a:lvl3pPr marL="0" indent="0">
              <a:buNone/>
              <a:defRPr>
                <a:solidFill>
                  <a:schemeClr val="bg1">
                    <a:lumMod val="95000"/>
                  </a:schemeClr>
                </a:solidFill>
              </a:defRPr>
            </a:lvl3pPr>
            <a:lvl4pPr marL="0" indent="0">
              <a:buNone/>
              <a:defRPr>
                <a:solidFill>
                  <a:schemeClr val="bg1">
                    <a:lumMod val="95000"/>
                  </a:schemeClr>
                </a:solidFill>
              </a:defRPr>
            </a:lvl4pPr>
            <a:lvl5pPr marL="0" indent="0">
              <a:buNone/>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10440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0"/>
            <a:ext cx="8235950" cy="5150267"/>
          </a:xfrm>
        </p:spPr>
        <p:txBody>
          <a:bodyPr anchor="ctr"/>
          <a:lstStyle>
            <a:lvl1pPr marL="0" indent="0" algn="l">
              <a:buNone/>
              <a:defRPr sz="2800">
                <a:solidFill>
                  <a:schemeClr val="bg1">
                    <a:lumMod val="95000"/>
                  </a:schemeClr>
                </a:solidFill>
              </a:defRPr>
            </a:lvl1pPr>
            <a:lvl2pPr marL="0" indent="0" algn="l">
              <a:buNone/>
              <a:defRPr sz="2400">
                <a:solidFill>
                  <a:schemeClr val="bg1">
                    <a:lumMod val="95000"/>
                  </a:schemeClr>
                </a:solidFill>
              </a:defRPr>
            </a:lvl2pPr>
            <a:lvl3pPr marL="0" indent="0" algn="l">
              <a:buNone/>
              <a:defRPr sz="2000">
                <a:solidFill>
                  <a:schemeClr val="bg1">
                    <a:lumMod val="95000"/>
                  </a:schemeClr>
                </a:solidFill>
              </a:defRPr>
            </a:lvl3pPr>
            <a:lvl4pPr marL="0" indent="0" algn="l">
              <a:buNone/>
              <a:defRPr sz="1800">
                <a:solidFill>
                  <a:schemeClr val="bg1">
                    <a:lumMod val="95000"/>
                  </a:schemeClr>
                </a:solidFill>
              </a:defRPr>
            </a:lvl4pPr>
            <a:lvl5pPr marL="0" indent="0" algn="l">
              <a:buNone/>
              <a:defRPr sz="1800">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951666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2125"/>
            <a:ext cx="2366963" cy="3103980"/>
          </a:xfrm>
        </p:spPr>
        <p:txBody>
          <a:bodyPr/>
          <a:lstStyle>
            <a:lvl1pPr marL="0" indent="0">
              <a:buNone/>
              <a:defRPr>
                <a:solidFill>
                  <a:schemeClr val="bg1">
                    <a:lumMod val="95000"/>
                  </a:schemeClr>
                </a:solidFill>
              </a:defRPr>
            </a:lvl1pPr>
            <a:lvl2pPr marL="0" indent="0">
              <a:buNone/>
              <a:defRPr>
                <a:solidFill>
                  <a:schemeClr val="bg1">
                    <a:lumMod val="95000"/>
                  </a:schemeClr>
                </a:solidFill>
              </a:defRPr>
            </a:lvl2pPr>
            <a:lvl3pPr marL="0" indent="0">
              <a:buNone/>
              <a:defRPr>
                <a:solidFill>
                  <a:schemeClr val="bg1">
                    <a:lumMod val="95000"/>
                  </a:schemeClr>
                </a:solidFill>
              </a:defRPr>
            </a:lvl3pPr>
            <a:lvl4pPr marL="0" indent="0">
              <a:buNone/>
              <a:defRPr>
                <a:solidFill>
                  <a:schemeClr val="bg1">
                    <a:lumMod val="95000"/>
                  </a:schemeClr>
                </a:solidFill>
              </a:defRPr>
            </a:lvl4pPr>
            <a:lvl5pPr marL="0" indent="0">
              <a:buNone/>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359346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9149" y="3032125"/>
            <a:ext cx="3712745" cy="3103980"/>
          </a:xfrm>
        </p:spPr>
        <p:txBody>
          <a:bodyPr/>
          <a:lstStyle>
            <a:lvl1pPr marL="0" indent="0">
              <a:buNone/>
              <a:defRPr>
                <a:solidFill>
                  <a:schemeClr val="bg1">
                    <a:lumMod val="95000"/>
                  </a:schemeClr>
                </a:solidFill>
              </a:defRPr>
            </a:lvl1pPr>
            <a:lvl2pPr marL="0" indent="0">
              <a:buNone/>
              <a:defRPr>
                <a:solidFill>
                  <a:schemeClr val="bg1">
                    <a:lumMod val="95000"/>
                  </a:schemeClr>
                </a:solidFill>
              </a:defRPr>
            </a:lvl2pPr>
            <a:lvl3pPr marL="0" indent="0">
              <a:buNone/>
              <a:defRPr>
                <a:solidFill>
                  <a:schemeClr val="bg1">
                    <a:lumMod val="95000"/>
                  </a:schemeClr>
                </a:solidFill>
              </a:defRPr>
            </a:lvl3pPr>
            <a:lvl4pPr marL="0" indent="0">
              <a:buNone/>
              <a:defRPr>
                <a:solidFill>
                  <a:schemeClr val="bg1">
                    <a:lumMod val="95000"/>
                  </a:schemeClr>
                </a:solidFill>
              </a:defRPr>
            </a:lvl4pPr>
            <a:lvl5pPr marL="0" indent="0">
              <a:buNone/>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67494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136650"/>
            <a:ext cx="4040188" cy="4989513"/>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136650"/>
            <a:ext cx="4041775" cy="4989513"/>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59347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0802706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3673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A9FAB0-C824-413F-80EB-D7022944EBA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721261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0" y="152400"/>
            <a:ext cx="8991600" cy="1018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399" y="304800"/>
            <a:ext cx="8229601" cy="5867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2348957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229601" cy="58674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800951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229601" cy="58674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7516017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74114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363060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AA9FAB0-C824-413F-80EB-D7022944EBAD}" type="slidenum">
              <a:rPr lang="en-US" smtClean="0"/>
              <a:t>‹#›</a:t>
            </a:fld>
            <a:endParaRPr lang="en-US"/>
          </a:p>
        </p:txBody>
      </p:sp>
    </p:spTree>
    <p:extLst>
      <p:ext uri="{BB962C8B-B14F-4D97-AF65-F5344CB8AC3E}">
        <p14:creationId xmlns:p14="http://schemas.microsoft.com/office/powerpoint/2010/main" val="180013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image" Target="../media/image4.jp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553201"/>
            <a:ext cx="1981200" cy="304800"/>
          </a:xfrm>
          <a:prstGeom prst="rect">
            <a:avLst/>
          </a:prstGeom>
        </p:spPr>
        <p:txBody>
          <a:bodyPr vert="horz" lIns="91440" tIns="45720" rIns="91440" bIns="45720" rtlCol="0" anchor="ctr"/>
          <a:lstStyle>
            <a:lvl1pPr algn="r">
              <a:defRPr sz="1200">
                <a:solidFill>
                  <a:schemeClr val="bg1"/>
                </a:solidFill>
              </a:defRPr>
            </a:lvl1pPr>
          </a:lstStyle>
          <a:p>
            <a:fld id="{DAA9FAB0-C824-413F-80EB-D7022944EBAD}" type="slidenum">
              <a:rPr lang="en-US" smtClean="0"/>
              <a:pPr/>
              <a:t>‹#›</a:t>
            </a:fld>
            <a:endParaRPr lang="en-US" dirty="0"/>
          </a:p>
        </p:txBody>
      </p:sp>
      <p:pic>
        <p:nvPicPr>
          <p:cNvPr id="8"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6029" y="6329272"/>
            <a:ext cx="2070100" cy="30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184150" y="6702878"/>
            <a:ext cx="4159250"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lvl1pPr defTabSz="457200" eaLnBrk="0" hangingPunct="0">
              <a:defRPr sz="2400">
                <a:solidFill>
                  <a:schemeClr val="tx1"/>
                </a:solidFill>
                <a:latin typeface="Times New Roman" charset="0"/>
                <a:ea typeface="ＭＳ Ｐゴシック" pitchFamily="1" charset="-128"/>
              </a:defRPr>
            </a:lvl1pPr>
            <a:lvl2pPr marL="37931725" indent="-37474525" defTabSz="457200" eaLnBrk="0" hangingPunct="0">
              <a:defRPr sz="2400">
                <a:solidFill>
                  <a:schemeClr val="tx1"/>
                </a:solidFill>
                <a:latin typeface="Times New Roman" charset="0"/>
                <a:ea typeface="ＭＳ Ｐゴシック" pitchFamily="1" charset="-128"/>
              </a:defRPr>
            </a:lvl2pPr>
            <a:lvl3pPr eaLnBrk="0" hangingPunct="0">
              <a:defRPr sz="2400">
                <a:solidFill>
                  <a:schemeClr val="tx1"/>
                </a:solidFill>
                <a:latin typeface="Times New Roman" charset="0"/>
                <a:ea typeface="ＭＳ Ｐゴシック" pitchFamily="1" charset="-128"/>
              </a:defRPr>
            </a:lvl3pPr>
            <a:lvl4pPr eaLnBrk="0" hangingPunct="0">
              <a:defRPr sz="2400">
                <a:solidFill>
                  <a:schemeClr val="tx1"/>
                </a:solidFill>
                <a:latin typeface="Times New Roman" charset="0"/>
                <a:ea typeface="ＭＳ Ｐゴシック" pitchFamily="1" charset="-128"/>
              </a:defRPr>
            </a:lvl4pPr>
            <a:lvl5pPr eaLnBrk="0" hangingPunct="0">
              <a:defRPr sz="2400">
                <a:solidFill>
                  <a:schemeClr val="tx1"/>
                </a:solidFill>
                <a:latin typeface="Times New Roman"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charset="0"/>
                <a:ea typeface="ＭＳ Ｐゴシック" pitchFamily="1" charset="-128"/>
              </a:defRPr>
            </a:lvl9pPr>
          </a:lstStyle>
          <a:p>
            <a:pPr eaLnBrk="1" hangingPunct="1">
              <a:defRPr/>
            </a:pPr>
            <a:r>
              <a:rPr lang="en-US" sz="700" dirty="0" smtClean="0">
                <a:solidFill>
                  <a:schemeClr val="bg1">
                    <a:lumMod val="85000"/>
                  </a:schemeClr>
                </a:solidFill>
                <a:latin typeface="Calibri" pitchFamily="34" charset="0"/>
                <a:cs typeface="Calibri" pitchFamily="34" charset="0"/>
              </a:rPr>
              <a:t>COPYRIGHT © 2013 NBCUNIVERSAL MEDIA, LLC. ALL RIGHTS RESERVED. CONFIDENTIAL. </a:t>
            </a:r>
          </a:p>
        </p:txBody>
      </p:sp>
    </p:spTree>
    <p:extLst>
      <p:ext uri="{BB962C8B-B14F-4D97-AF65-F5344CB8AC3E}">
        <p14:creationId xmlns:p14="http://schemas.microsoft.com/office/powerpoint/2010/main" val="200026065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iming>
    <p:tnLst>
      <p:par>
        <p:cTn id="1" dur="indefinite" restart="never" nodeType="tmRoot"/>
      </p:par>
    </p:tnLst>
  </p:timing>
  <p:hf hdr="0" ftr="0" dt="0"/>
  <p:txStyles>
    <p:titleStyle>
      <a:lvl1pPr algn="ctr" defTabSz="914400" rtl="0" eaLnBrk="1" latinLnBrk="0" hangingPunct="1">
        <a:spcBef>
          <a:spcPct val="0"/>
        </a:spcBef>
        <a:buNone/>
        <a:defRPr lang="en-US" sz="3000" b="1" i="0" kern="1200" cap="all" dirty="0">
          <a:ln w="6350">
            <a:noFill/>
          </a:ln>
          <a:gradFill>
            <a:gsLst>
              <a:gs pos="0">
                <a:srgbClr val="FFFFFF"/>
              </a:gs>
              <a:gs pos="50000">
                <a:srgbClr val="A0AFBC"/>
              </a:gs>
              <a:gs pos="48000">
                <a:srgbClr val="FFFFFF"/>
              </a:gs>
              <a:gs pos="77000">
                <a:schemeClr val="tx1">
                  <a:lumMod val="10000"/>
                  <a:lumOff val="90000"/>
                </a:schemeClr>
              </a:gs>
              <a:gs pos="100000">
                <a:srgbClr val="FFFFFF"/>
              </a:gs>
            </a:gsLst>
            <a:lin ang="5400000" scaled="0"/>
          </a:gradFill>
          <a:effectLst>
            <a:glow rad="127000">
              <a:schemeClr val="tx2">
                <a:lumMod val="50000"/>
                <a:alpha val="22000"/>
              </a:schemeClr>
            </a:glow>
          </a:effectLst>
          <a:latin typeface="Century Gothic" pitchFamily="34"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9CA89-6890-4035-AC15-04D58F004F1C}" type="slidenum">
              <a:rPr lang="en-US" smtClean="0"/>
              <a:t>‹#›</a:t>
            </a:fld>
            <a:endParaRPr lang="en-US"/>
          </a:p>
        </p:txBody>
      </p:sp>
    </p:spTree>
    <p:extLst>
      <p:ext uri="{BB962C8B-B14F-4D97-AF65-F5344CB8AC3E}">
        <p14:creationId xmlns:p14="http://schemas.microsoft.com/office/powerpoint/2010/main" val="14270324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05840"/>
            <a:ext cx="8229600" cy="51228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553201"/>
            <a:ext cx="1981200" cy="304800"/>
          </a:xfrm>
          <a:prstGeom prst="rect">
            <a:avLst/>
          </a:prstGeom>
        </p:spPr>
        <p:txBody>
          <a:bodyPr vert="horz" lIns="91440" tIns="45720" rIns="91440" bIns="45720" rtlCol="0" anchor="ctr"/>
          <a:lstStyle>
            <a:lvl1pPr algn="r">
              <a:defRPr sz="1200">
                <a:solidFill>
                  <a:schemeClr val="bg1"/>
                </a:solidFill>
              </a:defRPr>
            </a:lvl1pPr>
          </a:lstStyle>
          <a:p>
            <a:fld id="{DAA9FAB0-C824-413F-80EB-D7022944EBAD}" type="slidenum">
              <a:rPr lang="en-US" smtClean="0">
                <a:solidFill>
                  <a:prstClr val="white"/>
                </a:solidFill>
              </a:rPr>
              <a:pPr/>
              <a:t>‹#›</a:t>
            </a:fld>
            <a:endParaRPr lang="en-US" dirty="0">
              <a:solidFill>
                <a:prstClr val="white"/>
              </a:solidFill>
            </a:endParaRPr>
          </a:p>
        </p:txBody>
      </p:sp>
      <p:pic>
        <p:nvPicPr>
          <p:cNvPr id="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6029" y="6329272"/>
            <a:ext cx="2070100" cy="30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184150" y="6702878"/>
            <a:ext cx="4159250"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lvl1pPr defTabSz="457200" eaLnBrk="0" hangingPunct="0">
              <a:defRPr sz="2400">
                <a:solidFill>
                  <a:schemeClr val="tx1"/>
                </a:solidFill>
                <a:latin typeface="Times New Roman" charset="0"/>
                <a:ea typeface="ＭＳ Ｐゴシック" pitchFamily="1" charset="-128"/>
              </a:defRPr>
            </a:lvl1pPr>
            <a:lvl2pPr marL="37931725" indent="-37474525" defTabSz="457200" eaLnBrk="0" hangingPunct="0">
              <a:defRPr sz="2400">
                <a:solidFill>
                  <a:schemeClr val="tx1"/>
                </a:solidFill>
                <a:latin typeface="Times New Roman" charset="0"/>
                <a:ea typeface="ＭＳ Ｐゴシック" pitchFamily="1" charset="-128"/>
              </a:defRPr>
            </a:lvl2pPr>
            <a:lvl3pPr eaLnBrk="0" hangingPunct="0">
              <a:defRPr sz="2400">
                <a:solidFill>
                  <a:schemeClr val="tx1"/>
                </a:solidFill>
                <a:latin typeface="Times New Roman" charset="0"/>
                <a:ea typeface="ＭＳ Ｐゴシック" pitchFamily="1" charset="-128"/>
              </a:defRPr>
            </a:lvl3pPr>
            <a:lvl4pPr eaLnBrk="0" hangingPunct="0">
              <a:defRPr sz="2400">
                <a:solidFill>
                  <a:schemeClr val="tx1"/>
                </a:solidFill>
                <a:latin typeface="Times New Roman" charset="0"/>
                <a:ea typeface="ＭＳ Ｐゴシック" pitchFamily="1" charset="-128"/>
              </a:defRPr>
            </a:lvl4pPr>
            <a:lvl5pPr eaLnBrk="0" hangingPunct="0">
              <a:defRPr sz="2400">
                <a:solidFill>
                  <a:schemeClr val="tx1"/>
                </a:solidFill>
                <a:latin typeface="Times New Roman"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charset="0"/>
                <a:ea typeface="ＭＳ Ｐゴシック" pitchFamily="1" charset="-128"/>
              </a:defRPr>
            </a:lvl9pPr>
          </a:lstStyle>
          <a:p>
            <a:pPr eaLnBrk="1" hangingPunct="1">
              <a:defRPr/>
            </a:pPr>
            <a:r>
              <a:rPr lang="en-US" sz="700" dirty="0" smtClean="0">
                <a:solidFill>
                  <a:prstClr val="white">
                    <a:lumMod val="85000"/>
                  </a:prstClr>
                </a:solidFill>
                <a:latin typeface="Calibri" pitchFamily="34" charset="0"/>
                <a:cs typeface="Calibri" pitchFamily="34" charset="0"/>
              </a:rPr>
              <a:t>COPYRIGHT © 2014 NBCUNIVERSAL MEDIA, LLC. ALL RIGHTS RESERVED. </a:t>
            </a:r>
            <a:r>
              <a:rPr lang="en-US" sz="700" b="1" dirty="0" smtClean="0">
                <a:solidFill>
                  <a:prstClr val="white">
                    <a:lumMod val="85000"/>
                  </a:prstClr>
                </a:solidFill>
                <a:latin typeface="Calibri" pitchFamily="34" charset="0"/>
                <a:cs typeface="Calibri" pitchFamily="34" charset="0"/>
              </a:rPr>
              <a:t>CONFIDENTIAL</a:t>
            </a:r>
            <a:r>
              <a:rPr lang="en-US" sz="700" dirty="0" smtClean="0">
                <a:solidFill>
                  <a:prstClr val="white">
                    <a:lumMod val="85000"/>
                  </a:prstClr>
                </a:solidFill>
                <a:latin typeface="Calibri" pitchFamily="34" charset="0"/>
                <a:cs typeface="Calibri" pitchFamily="34" charset="0"/>
              </a:rPr>
              <a:t>. </a:t>
            </a:r>
          </a:p>
        </p:txBody>
      </p:sp>
      <p:sp>
        <p:nvSpPr>
          <p:cNvPr id="4" name="Title Placeholder 3"/>
          <p:cNvSpPr>
            <a:spLocks noGrp="1"/>
          </p:cNvSpPr>
          <p:nvPr>
            <p:ph type="title"/>
          </p:nvPr>
        </p:nvSpPr>
        <p:spPr>
          <a:xfrm>
            <a:off x="457200" y="274638"/>
            <a:ext cx="8229600" cy="6175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0414273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iming>
    <p:tnLst>
      <p:par>
        <p:cTn id="1" dur="indefinite" restart="never" nodeType="tmRoot"/>
      </p:par>
    </p:tnLst>
  </p:timing>
  <p:hf hdr="0" ftr="0" dt="0"/>
  <p:txStyles>
    <p:titleStyle>
      <a:lvl1pPr algn="ctr" defTabSz="914400" rtl="0" eaLnBrk="1" latinLnBrk="0" hangingPunct="1">
        <a:spcBef>
          <a:spcPct val="0"/>
        </a:spcBef>
        <a:buNone/>
        <a:defRPr lang="en-US" sz="3200" b="0" i="0" kern="1200" cap="none" spc="70" smtClean="0">
          <a:ln w="6350">
            <a:noFill/>
          </a:ln>
          <a:solidFill>
            <a:schemeClr val="bg1"/>
          </a:solidFill>
          <a:effectLst/>
          <a:latin typeface="Calibri"/>
          <a:ea typeface="+mn-ea"/>
          <a:cs typeface="+mn-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21432" y1="45769" x2="21432" y2="45769"/>
                        <a14:foregroundMark x1="27238" y1="49890" x2="27238" y2="49890"/>
                        <a14:foregroundMark x1="30140" y1="50846" x2="30140" y2="50846"/>
                        <a14:foregroundMark x1="36139" y1="50846" x2="36139" y2="50846"/>
                        <a14:foregroundMark x1="40348" y1="42384" x2="40348" y2="42384"/>
                        <a14:foregroundMark x1="48815" y1="50184" x2="48815" y2="50184"/>
                        <a14:foregroundMark x1="53749" y1="50552" x2="53749" y2="50552"/>
                        <a14:foregroundMark x1="57716" y1="50552" x2="57716" y2="50552"/>
                        <a14:foregroundMark x1="66618" y1="49154" x2="66618" y2="49154"/>
                      </a14:backgroundRemoval>
                    </a14:imgEffect>
                  </a14:imgLayer>
                </a14:imgProps>
              </a:ext>
              <a:ext uri="{28A0092B-C50C-407E-A947-70E740481C1C}">
                <a14:useLocalDpi xmlns:a14="http://schemas.microsoft.com/office/drawing/2010/main" val="0"/>
              </a:ext>
            </a:extLst>
          </a:blip>
          <a:srcRect t="13565" b="26807"/>
          <a:stretch/>
        </p:blipFill>
        <p:spPr bwMode="auto">
          <a:xfrm>
            <a:off x="2118951" y="1830780"/>
            <a:ext cx="5631677" cy="220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4038600"/>
            <a:ext cx="5486400" cy="1200329"/>
          </a:xfrm>
          <a:prstGeom prst="rect">
            <a:avLst/>
          </a:prstGeom>
          <a:noFill/>
        </p:spPr>
        <p:txBody>
          <a:bodyPr wrap="square" rtlCol="0">
            <a:spAutoFit/>
          </a:bodyPr>
          <a:lstStyle/>
          <a:p>
            <a:pPr algn="ctr"/>
            <a:r>
              <a:rPr lang="en-US" sz="2400" b="1" dirty="0" smtClean="0"/>
              <a:t>“Experience Ireland in 2015”</a:t>
            </a:r>
          </a:p>
          <a:p>
            <a:pPr algn="ctr"/>
            <a:endParaRPr lang="en-US" sz="2400" b="1" dirty="0" smtClean="0"/>
          </a:p>
          <a:p>
            <a:pPr algn="ctr"/>
            <a:r>
              <a:rPr lang="en-US" sz="2400" b="1" dirty="0" smtClean="0"/>
              <a:t>NBC Holiday Broadcast and Digital Reca</a:t>
            </a:r>
            <a:r>
              <a:rPr lang="en-US" sz="2400" b="1" dirty="0"/>
              <a:t>p</a:t>
            </a:r>
          </a:p>
        </p:txBody>
      </p:sp>
      <p:sp>
        <p:nvSpPr>
          <p:cNvPr id="2" name="AutoShape 6" descr="data:image/jpeg;base64,/9j/4AAQSkZJRgABAQAAAQABAAD/2wCEAAkGBxQTEhUUExQWFhQXFxgbGBcXGBoXGBwYGBccHB0XHBgcHSggGBolHBcYITEhJSkrLi4uFx8zODMsNygtLisBCgoKDg0OGhAQGiwkHCQsLCwsLCwsLCwsLCwsLCwsLCwsLCwsLCwsLCwsLCwsLCwsLCwsLCwsLCwsLCwsLCwsLP/AABEIAKgBLAMBIgACEQEDEQH/xAAcAAACAwEBAQEAAAAAAAAAAAAEBQIDBgEABwj/xABDEAABAgQDBAcFBgQFBAMAAAABAhEAAyExBBJBBVFhcQYTIoGRobEyQsHR8BRScpLh8RVigrIHIzNDwhYkU/I0otL/xAAZAQEBAQEBAQAAAAAAAAAAAAAAAQIDBAX/xAAqEQACAgEEAgAFBAMAAAAAAAAAAQIRAxITITFBUQQUImGhI5Gx8EJScf/aAAwDAQACEQMRAD8AyfURE4YxNBgqUIoBUyDuiwYU7oZ4eUDeDUSBEBnl4ZQ0ivKY2aMOgs4eLlbOlLoABCxRjJQMGyLxpT0eTpHpmyAgQsC6WkwQZZDRIoy8hF6FuIAdbIlJCczsY02HxSWYkFx3xh5U9oJw+0a1iUUM21KWhT3SbGBsNjqh6RZtHEFaQ0JS4MAb7CdIwwS0OMHtDPGHwM4CWGS5OsXJ2opBceMSgNemu3UyJCmLrU4SN7ByHYs9u+Ef+HHSRK5kzDgn76HBqAwVVuIPdCzpaoLkBSiSynYVro8Zj/D7FmXiypvcUL07TE0/pHgY0lwQ+9/aEtUwsxW1kpxEuS9VoUp/w/oFRk9p7aV1ayLhJI5tHy+f0un9YJpJK0+yaAgOQQC1KEjvgols/Qk5SVJu8IcWi4ALR8kHTvG5WE1XJ0gtqfY4b4HR05xVAZqnIvm15AcPOGliz6Ji5YLtpeE8yUSYyMzbU1CBMCyVZSouSbFVC57bZlUO87g3OjPSrETsRLQoggkOAlIpqXvSLpIayZs1UBzsGRcRp5izpCvaOJCCnOWCiz3rEBn5kowNMlmDdqbYlyyQBmKTXjViA3rAx2xKVMCEpJBZj3OXpRu+KAYyzFS0Rsk7GDBg7wmx+Byk0hZBAoRxoMmyYgmQYoKEoizqoZ4PBOLQxTspw7NCwZxMuPGXDqbs4jSBV4eJYFipcVGXDMy499migGEuLETGgTrTHRNiFGcrExfJxNYTBcXSpsAaDr4IkYgiEcufBUqfEBsMDiyoAUieKkqJYQiwE/sg8BWHOBxwUoA6UiFFeIDEgxXJYwTtdwSLwukmKQnMmsbxATRd4HxSTFCRY7yw57ooG4x+6LkTwoVvCqiPb7J40vziybOAqSAHapau6AHEnEtHpmKEJJuICblntHFYpKWzKABsTaFAI6QzAqTSlfhGc6ILAxVbFKgCeArz08YeY9TySRvDeBaMnhZwlzQt2L8BTUPvZ4qBvNqTEiXMZ/ZVblGJwWzJTJUvMSSSpDlspo1KgvV7UhxtPaRfqkJdSiBce9RvE+G6KhhlLGroJKqt7FCS1+X7xQZzFbPEtZyuxScpNaUeoo4zDTfCyWHd9KRrpiSmqw6CSDoXIJHx9IhP2P1mZctSE5mcqBIozlmexazuIAQzVPKG/KoUtdUc/wAPv/myv6v7TBGIwCQD/nIyp9pgtwC1QMoB9oaxX0alnDY2Wr2kAqZQDOMp0csa2eL4IfXvshNWMZfptKIEqpDlTnWwhhh+laDfNc0AUqg94sKCmutIT9I9sjFLShIASlKq1cuE6EaRhJlMsrZim9pTb30O9uR/SCcJhRLWwOc9pyC7UO7v4Vjqp1WSqliWprSOYUMttTyevHwjRD6j0YxGfCyy9QCO5KiB5AQVP2ahYs5N4z/RZCvsyWoxUP8A7GHeHmrBuTyjmyi/E9HUNu5xSNhpZ3h3NSo1gUkje26AAESAmgEXIB4wQcUfu04R4zMwqSBuEaoFWR6EQHidn3LQ3CGF4HxKmDu8ZBnTgC/CDZGCSEhxBalCKCDFBjDhwYoXKbWHDoAv5frFc2WkVoYWBSAYtloMFqUndF0uSFChDxbAKhBhhKGVC1XZJPgIiMAreH5xDEZ0ylsOFxfcN9IAcbNmhUmWrUi3It8IumYnLakKej2bqHUCySQ+lTruvF04avSJQClY4qveKDPrFTDfFPV1oYoClTYkrCvJMxSkhCOsUQQ7hKHJuON90BjjEtsTJowc1v8AT6tQPZFlO9b6nxioCROOTMrYtZjutTujubMGJcAMAUkgd31pC3ZDgEalm3UBq3hGjEhRSKBwztz5NGiCeZOKWylySwcKYBtK0FLCKpuYgEmzWdvX0hpiMKcoehzFuTROThQrImuXKks+oS5Y34+XCICWxXMiY5JIm0zE2yX8WhFNxGXEBWV8oUWA300vrGp2SlpCyHJKhdjZNOVO+kZTGoacXCgGNW907mMEUYYCdlxAmEMhOVSmDFsoUezcudI038SlIJzEgT15UFIHvOQVVoHYUF4y0qQCJiq5QlN6MOrTfuju1ir/ALRxaagDiwtAg02tigUmTXOEpW9GY5wBW/6iI4bHIUlSBLyKSUAKTnclg/vFJBAsRAi0PjFgh/8At00NvbIt8IlgZ4YgBQUFIcuL9khtwYeQgDOY6cSqYCp3LcXBvTk0D4LGZXSPUj0gnEFTqLggqNNWz8oG2fKzTt1fIfGNALkqS4dPmT5vSCusyrSUhnzPcOGt5Q3wmy0AEk14/GDV4FATUDh5u3nEsUKZxQpCCk9qpI3VoLXimQXWl3IcW5xbIw4ClV19eMTwiu2GGopwIZ+V4hT6D0WA+zpJD1V/cYazZlOyWO6EPRiYRKUA1FnzAhtnVrGGuQD51b4uEtSrmOdYdfhHvtDWhTFotlygm8RM4CwihZWqKwhUKJZaueo2A74GUvfUx1creYrMvnFSFnTPG7xilS+MTMqImWN8WkLZhAoxITDFaTFoiA6hQghBGjxTkg/Z+AKzWidT8ojaSspPBz1BQUCXTV7wNtPYpWozZamlqNUlzkWSSUfhvlOopcQw2gUy0BMpQcjtKBd3o12HfFeGxRSOzqllAhwQXu9DYF+Uc9zVekv2F0nZ0+XWWUkN7LqSDx1HGHeEwy1AZmB3F/lCJO3Jg0QdwIL+RDQVI6Us2eUeaVt5FPxjLeavDIPZmAURYE8DAa8LNT/tm2hF3t9b4inpPKNytNrpccfZJNOWsG4fb0k2nS+9Skea2jnuZl3EgGdmzr9WfFJ9DAG1cLjFSlo6pZQQBlSlRJAKdd9H7o2OGxSj7NfwkKHiDBaMURRSSDxBjPzUl2gfNNlbAxCErWuUtCgBlDVLAkszjXX4wZLnLypJStybFJcWVWnZoRG/TigefdHRPe58ofO+0Sz5/tJS8wSk5h2SQHBzEM2Z2DknwhYnErorIogBIYgpJJsailTH1JSEqBSQljwb9oHxUhDkrQai6Sa/lLvXdG4/F34FmS2M4w8wMp+tqDQ0QHHEC3dCNZClsyg5avPc1TWNSn7N/poVNAJqnqZ12Z3y0sK60vFeKwYUApawkJPvApokuHUojQPQax3WaPktirDyQVT01IoK8EJ3XoDBMzBhXVghyhjUWIsQ9iPJ4uwmGlqSOrnS5kwqWVpSQSxShIqA+hLaPE5WGLEoWjkVAEBlP7zbt7xvciCMzBHMuYE1yhKlNVlGg4wPgsOkS0qq6kgmuqVJSKQ3w0g/Z5wK0CYerEsZ0lyMzlnd7c6QOjALQsApcAMe1RyASzliy3Hx3tcRZjsdIYKcN/mFn1BU/hHMHh0hZVQDf6w823sZZztkCRXNm7NtVafpAGztnqKwElCmIJCVpJyvUs9Y1qj7ATip/uyzkT94AFRNN70+UMJa88tiyVg1IZjqCxduW94TbT2PPUezKJAmIIY+6k2bjEsNJnIzlUlQNKtVgbRNcfZLGRk1dhYX/aB5MsCbr7SdTHEbSYdpwbMQ3fWkcw88rmAgUzoHjy5RVyU13RlDrmA2yp8XMaBSQNPGMrszGiUs5qZhfiKt6w9lYjMHBBB1eMS7Kgpxwipc2K1K4jzihc+MlCFTYHUvnEVzePlFCp/GKQvzRBaoHVO4xUZ/fFoBLxErgU4ngI59r+mhQMfLS5AFSdIeSNigN1imJ0DDwep5tAo2tJAyolKub072DPu7o5Lx85R9ltSEgezYad9d0cpSk+uAM5mAlo9kZjzJjn2og9lIBZqJJo24wslJnPVIof5H511Edz4jcE/imhh4EHwjzyUu2/yArETwlzlBXqSGHm0LvtMxfZCSAXc9lVtaCCEYguRMxKb2SxA71X73ixW1JJoJgUfD0YRmP0v2TyKBLDlPWOXNAjV7OYuVsqY1CNGdLehMGjaSB7LAb2Sz8a1jypyTUmV+T46Rp5Z+CNimdgporlBtUK3cKNFSsMp3UlX5aeXxh3KNeyZPen4ARMzSn2kScu9IP9rP3B4qzzRLZnilywUB3get7RyVjJiCQmYtLUpMI73B46Q/Vi9D1Z550/3JpFc2dLUwIkkVv+rgR0XxD8ouoBl7dxNf8+de2dYuQAB2t8Wo6QYpIrPmP/Oc1e8Gu7WClS5JbsSf6Zss1f8AmAiasEhVRmDhnE0c29sp7gDF34+UNRV/1RiGB6431ly683T9VrEF9I5zP1iS+9Esf8bODHl4OXYqzK4TEE31FHipOyiFKKgWIYhRQRfgpwSzaxdzF6/AtHkbSWfaTLNQXyVIGrv6QUjpBNsrqSB95KzS1yu0RXsokXUNP9MN3MYijZCs3amHSnVH11hu4X3/AALRYvba7BMp9wSoEk6MFjw4RQrGqKnyyxrTO17jt6cHtBCdi1cLW7/c3aOR7PfujqtmEeytjuAQak39qkTdw+vwLQOcaGDpQD+Ign9PXvi6TtoCmRKg2qqtucpNL3iobALvmF7qTXyVHpmw3/3UP5uODndB5MItFi9pyymslvwTSl21LCvhrHJG0UnIeqU9w05jycSw71oQYG/gczMVBcrKRYKy8XqK98DYjZU77oSGvmDUL2F4qeEWh4vbSbmUtJ3Ca/fVIAETlbbltVM08cwOndwjIz5GKGgU7VSoA1Op3eUMdm4GcQMxSN1FE83o8RxxevyDRHbst2Sib35SO7tR5W2pTWmH+lBbj7cAztjKZjMAtUCnx8IivYhY5JiCaMSwNvExP0P7YC5+Nw8wZVpcO7Klg1Goyk1+cXYLaMmV7CwkbmmN4ZWhGdnrFCUuP5mNOBESRs1dXUgBqB6u8a/S9v8AcGkRt2WbzR+WYP8AjFp2nKV/uIHeIzg2VM0buzC/FoqmbLmtRCqcjFWjxP8Agpqk4hKrTEHksH0MS6pRtXlGOnYOYlLlJbkTFBUaVaOivwwbRUlW4xSoRkOuKaZm5H5W/SJjGzNJkwf1q+caqXsGnVEGjN/xKa/+rM/OfnEhtOb/AORfjCmCeHxGWgCWb2jUvpXTkBFS1LNetI7z8T8IO/hJZgoER1Oxzqug74825AWJlS6gFZ7xX1aO/YUC6lciPCHX8NQH1PAG3i0cOzUke8++M70WLFR6vsgJS4Bd3cvrQ/tHRLQATkBU+jgV5k6taDzs2o7b/wBAtqxcR0bLUQGWH4pI5WUY0ssH2yWgJM5SFAS5SKvWuh+rRz+ITSop7bAP2fSvx3CkHfwaa9CLFq7970a0SRsWe/uA8Cl+cXVhFoVp2nMdgqd+EWPC8Ep2otIrLWQKkkKUA4eu7nBx6PLGksHf2n7qiCsPsqbXsoALCpUAQKWCqi8RvA/I4FUrbqQP9MpoSzh2/C9zoK6ReNoJdyqZVmCi7cgkKHlBkvo6oLzf5bMaAmxFi447926PDZE0e5JrlzAEuctWBJo9fGMtYfZOAObtMOwYNcFWWn9SQ9t0WfbSoOhAKhvIAJ4Mlhrui5WwFkJKpbs91oepq1CxYDWkCHoysD2KuKOhYIcmpo1xbQQ04vDLwT62ZqJSeEzIpQHA0pBErEJDZuqS3vImFvygn1Ta8BStgTZZYlIJzMkrQ7EWCSSrKOA1jiujq0kdgk0rl8WAFRbd8Iy4R9kGE3GSiR2pRH3lTAR+XPTnWLFrlGqSh2qM3Z80njrCGfscoczHSGFTLUXUbOHs3GKEYWhKMhswFC5FaBRr8DxhtJ9MUaNKRZS0p/lIlnw7QPpElzUjRbM5zZWB4HrAG8RGeRiJyMqQAANQAWN9SQ/d3wwl4aaoPNWFg1CFJSVDnRx3P5xnartihoivaCVKszpSB/cQq+kdVMUBUzUp3ZUjuBCaevrCRWPlSlEHDpS1ylOYG1ySPHf5nydqYY9klSC1PdAtuL+cZcGvAoPTjLdpfDMkim4kqAJ9IsRj1feSrmVADhQfQhaokB5UzrGqFdYVc3Rdq8YpR0iQ7GasEXZAZ9QCSCa+kTQ30hTHmdKveruQojyUG8fOKp+ElqdwAprqKCedC8AJ25JXdVd6kp81FwILlTkKT2VIIf8AkUOVEhufCMNNEE8/YE3MpSJktTnQKSeTJYDSg+cTR0YmliZiSa0IKjb7z/CkPELLMDTgmnimIrxBZjo1lV8B846b0y2AL6PrNFKQxFSCxGmruCB5mIr6OhIpMIP4SoekMhiEkMlZfgVFXqDEJKVlYaetI95JTm8lKqe+JuSb7ooim7PnSjm61RQ4oAoX0IAgjrVgkCalRp2SFEvucC8HzsXiEFbiWtAPZLZXG+pHeL11iIyTUvNkoB1UlYT3u7x0Ul/mr/5QKJOMWk1Uk00Uoi/L6aLPt41KT3hhzeIjZUoHMAR/XnH5VJb9ogdnpJotKhqFv6AkA8gOVYlY2+HQpF32hB/2weSXHN2I/aOGWg3lht+RvlAGI2Yp3GVtQlYNeSg9ecVTJc5FE9Z+UkcqXHGl4qxX1JfuKGPVy/uAjh9GImRLHuQtM+b70t+YV5ULRxWLOstXcCR6CGjIiUyk4yZuUBoGMTTjZpchNNAWB8y5g5MwvRVOBPzjwmHRQ8T8DE1x/wBRZRh+uVXKR9coJHWj7g5n5mLerJrU9/zvFE3Agj2iDvDPHNcvnghcjOLrlt+IfAQVLSdVA8qiFGJwctIJK3a9C59QIAlY2USezQWexHHxje3fRTUTJpG9XJm5RWdoqsZazwAB9IowcmURmSQCdKj4tE8SpEsOpRIGjCniLcY50rohMbRmgHLJNtXBJ0HLe0ES5yz7pHM+jGKFzJYSFuMpH3RZuIbzipO2ZKQVAAhtwLmlDlH14RdNrhAPUtRct3ZvUDSLEFe4AavXyekVYXHy5iStKglNnyUBDPVwNIU7Q6S5FJSlQKQXK2CQd4qDTv8AOxY2+EKNEjMKku3MejvHVY9txPCuj6DdGcl9IOvmS8igAPaBIDB93cY0k1aVhmfvZvrg8SUNPZKMTtjHlc5aVEA6HK5qVKBBCVKdsosGALVNb+j21lhaQqYWqkDrFTHJYl6Ft8F7Y6LpmHMgrQvmVC3HhCrD9HJ8pQIUSlPLw4x6dUJRotm1Tjr5VE8EtzqWZ+F4mnHZmdKe8HTnLjNzsFiStC0KSliHSQE2uaO5qRaHyphNc5fUOediDHmcUvJLK9sbQkyEOqXLNCQEs72JZhv51jLbL21LUQmYgDMp/ZCQAXFtYs2/sOapRWheZRHsqawBtprujPbP2LiFLDo7I9oqUEgB9+/xj041HR2aTPoS9gSlAdopSQOz2Ckh9xdt190Vq6Oy0uQtKiST2va4VzCgu0GYRQKQz0Aa5cb68NYMloIq78Kmm61I4LLOL4Ysz6+jquzkWhkuwFbl3cVe2p1ic7o6JlF5VEN2iSFcioFzWz1vGgIa2buIP66xVOEwWzkDS48WHxivPJizMzuhwbsrSHqM134Wcbvp+SeiGQFRnNxBDfXzjQlYDlRW+6reKXPnrHkzVfzDmZgYb6or4weabRbFcvYykh0T2OhAb1i6XImJDrxMtWhcKv8AiFRB0xGrqKjuCvNlCIia3tEv+L4FV+UY1tgGRLaomoVxU6vNrc4p60qrkUrimYhXkwp3QZMU/Ec0vpSuscOGSfdljhfxDj4w1fYWDK2tk7JQpJ3s9/Akx4bTCgwz5vwlPor5xcyEAhwCDYFv+UD9YVA5JqRxSkU8FF7Q4HBXNUBVSix3uQDwcHxbfEBOeiSWfckj4ekWCTMbtzEHRwHfuPziMzDlIfK45HyAVB0QqXimso93V1jxxD6k8X//ADFYw7swp+JSfIkxRPmoR2XUneU1Fd7Xgo30AwYsjXxJ+UeE6YagnwVAuX7s2m5SdIpMoffmHlb1gkgUzdqDMGfK7Nmf9ov/AInLI94jQBf7NrGVw6D2iToWHHew9OMUBShpU77eFo9+xB8ENnIx0oqYuktQ1V8479ulk71Dez+kZWUtabNxZvrwimbMUSTQ9/ytGfl1ZRvtnaC1DKpOVL237udongcEAhUxUrOfdSoq5EhNzVoD2btEocEvusW3318YtxGMVMzBDuzcXGrgsPKNU19IHGG26k9koGWwQkOW/FWwD+MUbWxomIUAMpSSKkMW47tYQTJJQkqOV9w87iKEz1FnJavGG0nyiDpO1QpASQ4TdJFSeYakKyQFZAwlqL6UOpB3iK04b7pJffpzMcEurMCTpqB3G3dGlFLoDVG1kISZaKS1A5y5c0vZh3QwwcuVKaYCV5spQ9SOza246PpaMjPuQAzc/oftDXDzAJKXbOXDF+yHOgtT1jMoccBj2TtCQkFQTLzO75SCVO70N3bTf3sZu1VZgUjMFAD2QQGqXJZrmMSccrMKAMwDhwNHJVuhhL2gkDq979oUq7hTvvc1oI5yxEPoOFT1ksKTkDiya6X7N+6IKlg0d94BWB4u+m8Rj+j+0lISACQVdpT3JNt9GH1WNjhNqhQZnVdgQTzuH1jzSx6WUvkztEueYIHiamOzcdk9phUP2T8T58IkcZlqU5RoSkDudy/dGG6ZbRZSTWtUk+ZbcfCJCGp0DZYnaGVuyGNCQM2WntHLUDiW0jP9JtqSkkpIWDluxAGZ7uSDatjatIzEva8wKChnPEuGozAqP6RfhduKAPWALDukKAJeoGajav3d0ehYadgd4FC5SEqEw5QgEsFTFnM2UmgCHGnrGg2XtpMxNGa3aofGojKzdrImskTFoUSaINCWZmtYNfQQXsxSJaivMyCliEqzOQWdnLEC7fKMZIpr7izXdaT7xbklXdYRXicSmWM0xUsp1JDNw1ryhB0axObrn7RCnS7Clqk60qIG6SS86khcxMpDFmDksXLaJ0q/IRzjj+qmLG0/pHJZwC1LUvYgFjBeExiZiXQ5G8mocapVHzvF4EgjKRNSdUuTXfuGXXhDHonigVqGY5QLBbV8edo6zxJRtFNvMWoNQNUeyPXNHXCRUoGgckfXKM6rbKTMCErLOxOanCr6mLtq7WKEHtE6Cr15ARx0PhAMx2NIplTXUH3W1+6OMIcTiycxCrCgBplbcz8G4GEmL21MUxILEXqfU/GKJmLYOdU7694BtbUn4eiOGjJqdkbTSxSvtKSLEVvuuW+UM/tN2SRxQZYH90YjCTFqIUCSRU6UFieFI1WCxaZgYuCGYsQG3h7inKOeSGl2WwvFSc6SF52I3q+bQGJIDCrp1OZ7fKDBNSNe8sPGojqjuUO4geccNT6BQVqtWvEx0qOo+ucSyKqxPiD8IiyjRkHvI+EQEXJ0Pp5/pHS3DyEc+zE6A8ifnGZ2piSmYoAs2n0Y6Y4a3QF3UsWfuvEVYdtSPOGAwkxiMgvuYwMJJqMpcaB0j0bwj6KmmCoKNgRlEeCQS9CTSJow2aoccDQebPE0YMmj6WA05RW0CMiYjNaxtcE8dGipagkkI1p2cwv9CCJuz8ocOa2gVZ/lHHWIqfKBbLXlAdTRwrBo96N+jGBlygaAsdbt6QVhMCxBmLCRoK5j3NRxFpIpDESOqUUpINnffrQaAvFSXS5Cvy2O8MTbSHBnSlPmTL5uoOzsAS6hYOzPweFGJwZSslLmXehBIB05/BoJ32AeZiC70fc1KaGITsWpftGr3+Hp4RciSFmjtqYirCsQ7Aal4vBDstG5iL1Nco/eJyMqlVCinVzbXlYawKtdGA+uceE4kmwB7g0GgNZG0wHShLpoK0djw5wfhMU4IUa3qpq91PGMvL3aQdLIIoXIZw7OOB/eMSgmGh7MxxSjKgpUpV2KTTQWtXc9oBRiCtaErUCUqJDqrX+cvSne1twsjCyxWYvKH93tEseVN3OPIwvb7NQwqQx8Dp3RNKQHeMxAWCmYksEtmDF99NL3IhficPLlJzyZhv7zEVag3NvgLrczgk0YBgbd/fEAztlDHj83rBRoBEmeQAQyiWDE15vmcPQW8YsXtMMcqcpc5hoefEb4TKWfZOlLRYFagEb3rGtCLQ3RttSR2HSSXIzG9tbDhDaTMROI69OZITQJWQovdJS4J4HeQIyyJ1SWFvi8EpVlDler5UgV4Gloy4eiGjny0S36tK8iiQyjW5AFR7O48DAc+WECgAfkQRvppA420oqYl0kMzWqaB9A8MMNiUABKmIZkkobufwjlJOLsGfVMmChdiXoacwIgnOmhciuWpausalMqUv3NdKiLJuyQoFLAjcUmG8vKJZjJimpUCtHinPvc8zGjxfRdQ9m3P4Qvm9H1iOsckH5LaLdkJQo+0oUrxa9Todxhxh2lKBSVFBFQWIruIozcYz0jDCUQV1ctVLgbzW5h9OnoQspVaw0LAM4VqO5njGRWAnG7VyqCRXU8KOzfV4vwuKC0uAxo7AW74z+08MgqPVzM1HoGfc4/SK9l4iYg0CuLUMcpYVp47A52pi1AFgTeopCvBbRUlTuqzGhF+bw5TjJqhVKf6jSBcTiEp3JLGwfw3DjFxdaWgRGPSQylO9aUI9IW4jCKUolPaBsTFicaCRmQCnfR+dobShKYMkkfi/WNt7fNFC1Sg5bXn8oimQnd3g/PSNErBIp2RHVYNDeyI8lkoyWN2alZBdXdX1tAeNl9Wm7vrrye72jcDCo+6IqXsySqhQDHWGWuH0WjA4XEFRYlw9CflDGRsqatWVLEmwYAHv0p6RsZez5KbIH0Ib7GwEuYsuyEpSVKLOWGgejnjxu0aea39JaPneL6NzpQzpkoUAHJQtKmAv2Qpy3AG0JgrOaJryNiNdTaPtOHkYSYXQpSAgVsomtMpoAecA4qRhzWUHAJSQtiQaWIAp3R03aVtGnA+UzdnqUMoJJuzUB1ej2IjydlzAHQVFWtCBTi36R9TRKR91L8hE6DQPHP5n7GaPlM2RiCwEpVHcgXa5pHRsOatLlC+WQvH1iUoCLkzWifM+kQ+Mno9PYtLU3EF/CH/QHoQrE4oJxEtQkISVLFUFZsmWk6OSCToAaikfR0zHiw7TMlK5mgQq1KN+0aXxLfDRV2R270Cw8zCzJcnC4ZEzL/AJSkKaYlYtmmajQuoiPmGN/w82hKPbkEgf7iFJWivEFxXeI1uG6eBKlDMLA13VuNOUEyOmwCnCyz1vfc3zjspnRxs+f/APR2K/8AHV2vFyOhOLq9m0JPl9ecfYsKuXPKDKUkJWCS/uMHV3NUQbipuEkpJWtS29pQIAAGoHKtSbRy3Z3RhQbPhquhuLCSACeFYIwfRLEo9qTm8D62j6ziJoSogVDsDvGhilc+Ob+JfRKPng2LONFYQNoQkJUO8F/HdHk9GVuP8hW7tEDv7OsfQUzTviXXHujO+SkfOMV0JnuDLAA3KNfEJ9YBxPQfFE0SnmD5x9hw/VA5ZkxQUwOVI3v7x17J0iU5OHbs4gOajMA3eRUeEdFlma0HxqT0HxW74c/SHuE6LzQB1qUqPDVqbt31SN2qa1iCNCkuCN4MMMyJMvrJoSVq9hBsAdVDjoPoTdlN0NJnsFsyTIQh5AmrIJVVTJD0DJarVq+u6KcVhQsgy5PV3pU63rbWkPk9LUh2KABomnpA/wDGxPdiCQaHXl5/TxJxWk048GbnbOmm/l/6xRO2Qogukk03nzpGzwaEMpc1REtLClyTo5t+sRxm1MKrsS05VOQO0SSQCdTw845xjasxt8WfLsd0XmKqgKe9a/rAGI6NYo1CMx940cndH1BU2K1TacY0viGiGR6DdF0/aFLxyCJSEOz5QtZIABIILAPQM7jiI1nSTo1g1SivDy+qmA9llFSVAXBCia0oRreBccjOADUPW4sDuiKZ84llrzShRCd1m7wxrq8b301ya+mjKYjY04hm5W8XaFM7YOJsEE3v+sfRDM3xwzecYjncTNI+Z/wPEvSWYZYfZU4JAMsvG6dhFZXFl8TqHBCOnfHo9HjbIcmRFqx6PRbBZlgfaOJVLkzCn7rUJepA0vu749HoQl9SKnyKdmy1KloShakqBRnNCnLlExhVyQ4HdrDPZcoDOyjW7v7bnNfgEx6PR1yZHyjUpMZAxIjnHo9HnbZzPBcTD/KPR6KCSCYhiUZkqQbKBHj9GPR6FlF+F2RLQQerlkgggkBwcrFi29z3mOYjYstZdUuWVZlEqBIJCno4rRx+XjHI9F3JX2LZfsfBqw0hcuWrMpanc2AUUuANAydN5iEnZPtBalrSoVBIZwaM1WAJHhHo9Gt2RdTGktWVKQ1gB4CLM8ej0c9TZCQMQzR6PRLAHicAlSlKIU66KZRBKUpISngADpV4EkbFloUVBKi5DBSioZWAKGUah3Naub0jsejprZdTGeHSEAJDtz3l2hLjsNiJ0xXWzDkzEg37LU+uPCvY9EWSSugpNFSOjksgZjNBc1CrpBISCGazaPWLdibM+zqdAIBM0EE5uyVvLLk3yhj+LhHo9GtbfBbYZjDNmKEpbHDEKKm7Kioswu7MBV99oX4fZBROkzAAAgTAurlRLpQeLJJfuvHo9Dcl0S2N1zHt5RA2rHo9GDJB/wBI41Y9HooIKeItHY9BMEVDl4frHOs+mj0egE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787" y="-1"/>
            <a:ext cx="2905213" cy="162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2905" y="-4948"/>
            <a:ext cx="2908518" cy="163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elcome-ireland.com/wp-content/uploads/2012/04/World_Ireland_Stone_Coast__Northern_Ireland_025823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7917"/>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 y="-4948"/>
            <a:ext cx="2364179" cy="161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222994"/>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Campaign Summary</a:t>
            </a:r>
            <a:endParaRPr lang="en-US" dirty="0"/>
          </a:p>
        </p:txBody>
      </p:sp>
      <p:sp>
        <p:nvSpPr>
          <p:cNvPr id="6" name="Content Placeholder 5"/>
          <p:cNvSpPr>
            <a:spLocks noGrp="1"/>
          </p:cNvSpPr>
          <p:nvPr>
            <p:ph idx="1"/>
          </p:nvPr>
        </p:nvSpPr>
        <p:spPr>
          <a:xfrm>
            <a:off x="457200" y="1447800"/>
            <a:ext cx="8229600" cy="4525963"/>
          </a:xfrm>
        </p:spPr>
        <p:txBody>
          <a:bodyPr>
            <a:normAutofit/>
          </a:bodyPr>
          <a:lstStyle/>
          <a:p>
            <a:pPr marL="0" indent="0">
              <a:buNone/>
            </a:pPr>
            <a:r>
              <a:rPr lang="en-US" sz="1800" b="1" dirty="0" smtClean="0">
                <a:latin typeface="Calibri"/>
                <a:cs typeface="Calibri"/>
              </a:rPr>
              <a:t>The NBC Stations partnered with Tourism Ireland and Carat to produce a multi-platform, multi-market campaign designed to promote travel to Ireland in 2015. </a:t>
            </a:r>
          </a:p>
          <a:p>
            <a:pPr marL="0" indent="0">
              <a:buNone/>
            </a:pPr>
            <a:endParaRPr lang="en-US" sz="1800" b="1" dirty="0" smtClean="0">
              <a:latin typeface="Calibri"/>
              <a:cs typeface="Calibri"/>
            </a:endParaRPr>
          </a:p>
          <a:p>
            <a:pPr marL="0" indent="0">
              <a:buNone/>
            </a:pPr>
            <a:r>
              <a:rPr lang="en-US" sz="1800" b="1" dirty="0" smtClean="0">
                <a:latin typeface="Calibri"/>
                <a:cs typeface="Calibri"/>
              </a:rPr>
              <a:t>A five market Broadcast TV buy (NYC, CHI, PH, DC, and LA) and six Market Digital Buy </a:t>
            </a:r>
            <a:r>
              <a:rPr lang="en-US" sz="1800" b="1" dirty="0">
                <a:latin typeface="Calibri"/>
                <a:cs typeface="Calibri"/>
              </a:rPr>
              <a:t>(NYC, CHI, PH, DC, </a:t>
            </a:r>
            <a:r>
              <a:rPr lang="en-US" sz="1800" b="1" dirty="0" err="1" smtClean="0">
                <a:latin typeface="Calibri"/>
                <a:cs typeface="Calibri"/>
              </a:rPr>
              <a:t>Bos</a:t>
            </a:r>
            <a:r>
              <a:rPr lang="en-US" sz="1800" b="1" dirty="0" smtClean="0">
                <a:latin typeface="Calibri"/>
                <a:cs typeface="Calibri"/>
              </a:rPr>
              <a:t> and </a:t>
            </a:r>
            <a:r>
              <a:rPr lang="en-US" sz="1800" b="1" dirty="0">
                <a:latin typeface="Calibri"/>
                <a:cs typeface="Calibri"/>
              </a:rPr>
              <a:t>LA</a:t>
            </a:r>
            <a:r>
              <a:rPr lang="en-US" sz="1800" b="1" dirty="0" smtClean="0">
                <a:latin typeface="Calibri"/>
                <a:cs typeface="Calibri"/>
              </a:rPr>
              <a:t>) ran </a:t>
            </a:r>
            <a:r>
              <a:rPr lang="en-US" sz="1800" b="1" dirty="0">
                <a:latin typeface="Calibri"/>
                <a:cs typeface="Calibri"/>
              </a:rPr>
              <a:t>December 22nd- December 31st , 2014, providing T</a:t>
            </a:r>
            <a:r>
              <a:rPr lang="en-US" sz="1800" b="1" dirty="0" smtClean="0">
                <a:latin typeface="Calibri"/>
                <a:cs typeface="Calibri"/>
              </a:rPr>
              <a:t>ourism Ireland with a dominant presence it in its priority markets. </a:t>
            </a:r>
          </a:p>
          <a:p>
            <a:pPr marL="0" indent="0">
              <a:buNone/>
            </a:pPr>
            <a:endParaRPr lang="en-US" sz="1800" b="1" dirty="0">
              <a:latin typeface="Calibri"/>
              <a:cs typeface="Calibri"/>
            </a:endParaRPr>
          </a:p>
          <a:p>
            <a:pPr marL="0" indent="0">
              <a:buNone/>
            </a:pPr>
            <a:r>
              <a:rPr lang="en-US" sz="1800" b="1" dirty="0" smtClean="0">
                <a:latin typeface="Calibri"/>
                <a:cs typeface="Calibri"/>
              </a:rPr>
              <a:t>With over 13,596,000 broadcast and 4,088,000 impressions served digitally, the Experience Ireland in 2015 campaign was a rousing success. </a:t>
            </a:r>
          </a:p>
          <a:p>
            <a:pPr marL="0" indent="0">
              <a:buNone/>
            </a:pPr>
            <a:endParaRPr lang="en-US" sz="1800" b="1" dirty="0">
              <a:latin typeface="Calibri"/>
              <a:cs typeface="Calibri"/>
            </a:endParaRPr>
          </a:p>
          <a:p>
            <a:pPr marL="0" indent="0">
              <a:buNone/>
            </a:pPr>
            <a:r>
              <a:rPr lang="en-US" sz="1800" b="1" dirty="0" smtClean="0">
                <a:latin typeface="Calibri"/>
                <a:cs typeface="Calibri"/>
              </a:rPr>
              <a:t>The following slides recap the campaign…</a:t>
            </a:r>
            <a:endParaRPr lang="en-US" sz="1800" b="1" dirty="0">
              <a:latin typeface="Calibri"/>
              <a:cs typeface="Calibri"/>
            </a:endParaRPr>
          </a:p>
          <a:p>
            <a:pPr marL="0" indent="0">
              <a:buNone/>
            </a:pPr>
            <a:endParaRPr lang="en-US" sz="2200" b="1" dirty="0" smtClean="0">
              <a:latin typeface="Calibri"/>
              <a:cs typeface="Calibri"/>
            </a:endParaRPr>
          </a:p>
        </p:txBody>
      </p:sp>
      <p:sp>
        <p:nvSpPr>
          <p:cNvPr id="7" name="Slide Number Placeholder 6"/>
          <p:cNvSpPr>
            <a:spLocks noGrp="1"/>
          </p:cNvSpPr>
          <p:nvPr>
            <p:ph type="sldNum" sz="quarter" idx="12"/>
          </p:nvPr>
        </p:nvSpPr>
        <p:spPr/>
        <p:txBody>
          <a:bodyPr/>
          <a:lstStyle/>
          <a:p>
            <a:fld id="{DAA9FAB0-C824-413F-80EB-D7022944EBAD}" type="slidenum">
              <a:rPr lang="en-US" smtClean="0"/>
              <a:t>2</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2" t="77479" r="68275" b="3879"/>
          <a:stretch/>
        </p:blipFill>
        <p:spPr bwMode="auto">
          <a:xfrm>
            <a:off x="5658174" y="4343400"/>
            <a:ext cx="26347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campaign</a:t>
            </a:r>
            <a:endParaRPr lang="en-US" dirty="0"/>
          </a:p>
        </p:txBody>
      </p:sp>
      <p:sp>
        <p:nvSpPr>
          <p:cNvPr id="3" name="Content Placeholder 2"/>
          <p:cNvSpPr>
            <a:spLocks noGrp="1"/>
          </p:cNvSpPr>
          <p:nvPr>
            <p:ph idx="1"/>
          </p:nvPr>
        </p:nvSpPr>
        <p:spPr>
          <a:xfrm>
            <a:off x="304800" y="1447800"/>
            <a:ext cx="8686800" cy="2737340"/>
          </a:xfrm>
        </p:spPr>
        <p:txBody>
          <a:bodyPr>
            <a:normAutofit fontScale="92500" lnSpcReduction="20000"/>
          </a:bodyPr>
          <a:lstStyle/>
          <a:p>
            <a:r>
              <a:rPr lang="en-US" sz="1900" dirty="0" smtClean="0">
                <a:latin typeface="+mn-lt"/>
              </a:rPr>
              <a:t>NBC and Carat hand-picked a media schedule that combined premium programming and special events with a targeted day part mix. </a:t>
            </a:r>
          </a:p>
          <a:p>
            <a:pPr marL="0" indent="0">
              <a:buNone/>
            </a:pPr>
            <a:r>
              <a:rPr lang="en-US" sz="1900" dirty="0" smtClean="0">
                <a:latin typeface="+mn-lt"/>
              </a:rPr>
              <a:t>      Highlights included:</a:t>
            </a:r>
          </a:p>
          <a:p>
            <a:pPr marL="0" indent="0">
              <a:buNone/>
            </a:pPr>
            <a:endParaRPr lang="en-US" sz="1100" dirty="0" smtClean="0">
              <a:latin typeface="+mn-lt"/>
            </a:endParaRPr>
          </a:p>
          <a:p>
            <a:pPr lvl="1"/>
            <a:r>
              <a:rPr lang="en-US" sz="1700" dirty="0" smtClean="0">
                <a:latin typeface="+mn-lt"/>
              </a:rPr>
              <a:t>Today Show</a:t>
            </a:r>
          </a:p>
          <a:p>
            <a:pPr lvl="1"/>
            <a:r>
              <a:rPr lang="en-US" sz="1700" dirty="0" smtClean="0">
                <a:latin typeface="+mn-lt"/>
              </a:rPr>
              <a:t>Michael </a:t>
            </a:r>
            <a:r>
              <a:rPr lang="en-US" sz="1700" dirty="0" err="1" smtClean="0">
                <a:latin typeface="+mn-lt"/>
              </a:rPr>
              <a:t>Buble’s</a:t>
            </a:r>
            <a:r>
              <a:rPr lang="en-US" sz="1700" dirty="0" smtClean="0">
                <a:latin typeface="+mn-lt"/>
              </a:rPr>
              <a:t> Christmas Special</a:t>
            </a:r>
          </a:p>
          <a:p>
            <a:pPr lvl="1"/>
            <a:r>
              <a:rPr lang="en-US" sz="1700" dirty="0" smtClean="0">
                <a:latin typeface="+mn-lt"/>
              </a:rPr>
              <a:t>Sunday Night Football (12/28/14</a:t>
            </a:r>
          </a:p>
          <a:p>
            <a:pPr lvl="1"/>
            <a:r>
              <a:rPr lang="en-US" sz="1700" dirty="0">
                <a:latin typeface="+mn-lt"/>
              </a:rPr>
              <a:t>New Year’s Eve with Carson Daly</a:t>
            </a:r>
          </a:p>
          <a:p>
            <a:pPr lvl="1"/>
            <a:endParaRPr lang="en-US" sz="1600" dirty="0" smtClean="0">
              <a:latin typeface="+mn-lt"/>
            </a:endParaRPr>
          </a:p>
          <a:p>
            <a:pPr marL="285750" lvl="1">
              <a:buFont typeface="Arial" panose="020B0604020202020204" pitchFamily="34" charset="0"/>
              <a:buChar char="•"/>
            </a:pPr>
            <a:r>
              <a:rPr lang="en-US" sz="1900" dirty="0" smtClean="0">
                <a:latin typeface="+mn-lt"/>
              </a:rPr>
              <a:t>Broadcast campaign delivered 127% of estimated GRPS  and 13.5MM impressions across the 5 markets</a:t>
            </a:r>
            <a:endParaRPr lang="en-US" sz="1900" dirty="0">
              <a:latin typeface="+mn-lt"/>
            </a:endParaRPr>
          </a:p>
        </p:txBody>
      </p:sp>
      <p:sp>
        <p:nvSpPr>
          <p:cNvPr id="4" name="Slide Number Placeholder 3"/>
          <p:cNvSpPr>
            <a:spLocks noGrp="1"/>
          </p:cNvSpPr>
          <p:nvPr>
            <p:ph type="sldNum" sz="quarter" idx="12"/>
          </p:nvPr>
        </p:nvSpPr>
        <p:spPr/>
        <p:txBody>
          <a:bodyPr/>
          <a:lstStyle/>
          <a:p>
            <a:fld id="{DAA9FAB0-C824-413F-80EB-D7022944EBAD}" type="slidenum">
              <a:rPr lang="en-US" smtClean="0"/>
              <a:t>3</a:t>
            </a:fld>
            <a:endParaRPr lang="en-US"/>
          </a:p>
        </p:txBody>
      </p:sp>
      <p:pic>
        <p:nvPicPr>
          <p:cNvPr id="1026" name="Picture 2" descr="http://www.onefootprod.com/welcome/images/carson_daly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67" r="12291"/>
          <a:stretch/>
        </p:blipFill>
        <p:spPr bwMode="auto">
          <a:xfrm>
            <a:off x="6827535" y="4276216"/>
            <a:ext cx="2055208" cy="1972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i1199.photobucket.com/albums/aa468/wigan88/vlcsnap-2012-09-09-22h08m48s161.png?t=1347243051"/>
          <p:cNvPicPr>
            <a:picLocks noChangeAspect="1" noChangeArrowheads="1"/>
          </p:cNvPicPr>
          <p:nvPr/>
        </p:nvPicPr>
        <p:blipFill rotWithShape="1">
          <a:blip r:embed="rId3">
            <a:extLst>
              <a:ext uri="{28A0092B-C50C-407E-A947-70E740481C1C}">
                <a14:useLocalDpi xmlns:a14="http://schemas.microsoft.com/office/drawing/2010/main" val="0"/>
              </a:ext>
            </a:extLst>
          </a:blip>
          <a:srcRect l="11689" t="5207" r="13153"/>
          <a:stretch/>
        </p:blipFill>
        <p:spPr bwMode="auto">
          <a:xfrm>
            <a:off x="3733800" y="4340403"/>
            <a:ext cx="2814522" cy="19079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on-camera-audiences.com/shows/Michael_Buble_Christmas_Special/img"/>
          <p:cNvPicPr>
            <a:picLocks noChangeAspect="1" noChangeArrowheads="1"/>
          </p:cNvPicPr>
          <p:nvPr/>
        </p:nvPicPr>
        <p:blipFill rotWithShape="1">
          <a:blip r:embed="rId4">
            <a:extLst>
              <a:ext uri="{28A0092B-C50C-407E-A947-70E740481C1C}">
                <a14:useLocalDpi xmlns:a14="http://schemas.microsoft.com/office/drawing/2010/main" val="0"/>
              </a:ext>
            </a:extLst>
          </a:blip>
          <a:srcRect l="9812"/>
          <a:stretch/>
        </p:blipFill>
        <p:spPr bwMode="auto">
          <a:xfrm>
            <a:off x="381000" y="4318000"/>
            <a:ext cx="3092532" cy="193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7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delivery</a:t>
            </a:r>
            <a:endParaRPr lang="en-US" dirty="0"/>
          </a:p>
        </p:txBody>
      </p:sp>
      <p:sp>
        <p:nvSpPr>
          <p:cNvPr id="4" name="Slide Number Placeholder 3"/>
          <p:cNvSpPr>
            <a:spLocks noGrp="1"/>
          </p:cNvSpPr>
          <p:nvPr>
            <p:ph type="sldNum" sz="quarter" idx="12"/>
          </p:nvPr>
        </p:nvSpPr>
        <p:spPr/>
        <p:txBody>
          <a:bodyPr/>
          <a:lstStyle/>
          <a:p>
            <a:fld id="{DAA9FAB0-C824-413F-80EB-D7022944EBAD}" type="slidenum">
              <a:rPr lang="en-US" smtClean="0"/>
              <a:t>4</a:t>
            </a:fld>
            <a:endParaRPr lang="en-US"/>
          </a:p>
        </p:txBody>
      </p:sp>
      <p:pic>
        <p:nvPicPr>
          <p:cNvPr id="1027" name="Picture 3" descr="http://cdn.shopify.com/s/files/1/0070/8002/files/small_watermarked_anchors_and_am_12-11-2012_today_show_-_Copy_large.JPG?2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7200"/>
            <a:ext cx="3394464" cy="200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3.bp.blogspot.com/-JGZi8E-ldjA/VJF5j969ccI/AAAAAAAAyDw/DIFxCW257gQ/s1600/toast%2B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255" y="4267200"/>
            <a:ext cx="3567545" cy="20067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33995"/>
            <a:ext cx="7897091"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14400" y="3810000"/>
            <a:ext cx="6781800" cy="276999"/>
          </a:xfrm>
          <a:prstGeom prst="rect">
            <a:avLst/>
          </a:prstGeom>
          <a:noFill/>
        </p:spPr>
        <p:txBody>
          <a:bodyPr wrap="square" rtlCol="0">
            <a:spAutoFit/>
          </a:bodyPr>
          <a:lstStyle/>
          <a:p>
            <a:r>
              <a:rPr lang="en-US" sz="1200" b="1" dirty="0" smtClean="0"/>
              <a:t>** an attached excel plan provides detail by market and program</a:t>
            </a:r>
            <a:endParaRPr lang="en-US" sz="1200" b="1" dirty="0"/>
          </a:p>
        </p:txBody>
      </p:sp>
    </p:spTree>
    <p:extLst>
      <p:ext uri="{BB962C8B-B14F-4D97-AF65-F5344CB8AC3E}">
        <p14:creationId xmlns:p14="http://schemas.microsoft.com/office/powerpoint/2010/main" val="221359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Digital Summary</a:t>
            </a:r>
            <a:endParaRPr lang="en-US" dirty="0"/>
          </a:p>
        </p:txBody>
      </p:sp>
      <p:sp>
        <p:nvSpPr>
          <p:cNvPr id="6" name="Content Placeholder 5"/>
          <p:cNvSpPr>
            <a:spLocks noGrp="1"/>
          </p:cNvSpPr>
          <p:nvPr>
            <p:ph idx="1"/>
          </p:nvPr>
        </p:nvSpPr>
        <p:spPr>
          <a:xfrm>
            <a:off x="304800" y="1371600"/>
            <a:ext cx="4724400" cy="4800600"/>
          </a:xfrm>
        </p:spPr>
        <p:txBody>
          <a:bodyPr>
            <a:normAutofit fontScale="92500"/>
          </a:bodyPr>
          <a:lstStyle/>
          <a:p>
            <a:r>
              <a:rPr lang="en-US" sz="1800" dirty="0" smtClean="0">
                <a:latin typeface="Calibri"/>
                <a:cs typeface="Calibri"/>
              </a:rPr>
              <a:t>12 Homepage Takeovers (2 per market)</a:t>
            </a:r>
          </a:p>
          <a:p>
            <a:endParaRPr lang="en-US" sz="1100" dirty="0" smtClean="0">
              <a:latin typeface="Calibri"/>
              <a:cs typeface="Calibri"/>
            </a:endParaRPr>
          </a:p>
          <a:p>
            <a:r>
              <a:rPr lang="en-US" sz="1800" dirty="0" smtClean="0">
                <a:latin typeface="Calibri"/>
                <a:cs typeface="Calibri"/>
              </a:rPr>
              <a:t>1 Week of Native Advertising in each market</a:t>
            </a:r>
          </a:p>
          <a:p>
            <a:endParaRPr lang="en-US" sz="1000" dirty="0" smtClean="0">
              <a:latin typeface="Calibri"/>
              <a:cs typeface="Calibri"/>
            </a:endParaRPr>
          </a:p>
          <a:p>
            <a:r>
              <a:rPr lang="en-US" sz="1800" dirty="0" smtClean="0">
                <a:latin typeface="Calibri"/>
                <a:cs typeface="Calibri"/>
              </a:rPr>
              <a:t>Experience Ireland Sweepstakes</a:t>
            </a:r>
          </a:p>
          <a:p>
            <a:endParaRPr lang="en-US" sz="1000" dirty="0" smtClean="0">
              <a:latin typeface="Calibri"/>
              <a:cs typeface="Calibri"/>
            </a:endParaRPr>
          </a:p>
          <a:p>
            <a:r>
              <a:rPr lang="en-US" sz="1800" dirty="0" smtClean="0">
                <a:latin typeface="Calibri"/>
                <a:cs typeface="Calibri"/>
              </a:rPr>
              <a:t>Tourism of Ireland branded E-Blast</a:t>
            </a:r>
          </a:p>
          <a:p>
            <a:endParaRPr lang="en-US" sz="1000" dirty="0" smtClean="0">
              <a:latin typeface="Calibri"/>
              <a:cs typeface="Calibri"/>
            </a:endParaRPr>
          </a:p>
          <a:p>
            <a:r>
              <a:rPr lang="en-US" sz="1800" dirty="0" smtClean="0">
                <a:latin typeface="Calibri"/>
                <a:cs typeface="Calibri"/>
              </a:rPr>
              <a:t>Desktop and Mobile Rotational Placements</a:t>
            </a:r>
          </a:p>
          <a:p>
            <a:pPr marL="0" indent="0">
              <a:buNone/>
            </a:pPr>
            <a:r>
              <a:rPr lang="en-US" sz="2200" dirty="0" smtClean="0">
                <a:latin typeface="Calibri"/>
                <a:cs typeface="Calibri"/>
              </a:rPr>
              <a:t> </a:t>
            </a:r>
          </a:p>
          <a:p>
            <a:pPr marL="0" indent="0">
              <a:buNone/>
            </a:pPr>
            <a:r>
              <a:rPr lang="en-US" sz="1800" dirty="0" smtClean="0">
                <a:latin typeface="Calibri"/>
                <a:cs typeface="Calibri"/>
              </a:rPr>
              <a:t>Digital Campaign delivered 4,088,306 impressions, 92 % of the estimate* (see attached plan for details). Additional highlights include an aggregate CTR of .4%, 5 times higher that the industry standard, and 11,000 sweepstakes entries. </a:t>
            </a:r>
          </a:p>
          <a:p>
            <a:pPr marL="0" indent="0">
              <a:buNone/>
            </a:pPr>
            <a:endParaRPr lang="en-US" sz="1800" dirty="0">
              <a:latin typeface="Calibri"/>
              <a:cs typeface="Calibri"/>
            </a:endParaRPr>
          </a:p>
          <a:p>
            <a:pPr marL="0" indent="0">
              <a:buNone/>
            </a:pPr>
            <a:r>
              <a:rPr lang="en-US" sz="1300" dirty="0" smtClean="0">
                <a:latin typeface="Calibri"/>
                <a:cs typeface="Calibri"/>
              </a:rPr>
              <a:t>*As of 1.08.15, NBC has offered to run an additional 350,000 impressions as “make good”</a:t>
            </a:r>
          </a:p>
        </p:txBody>
      </p:sp>
      <p:sp>
        <p:nvSpPr>
          <p:cNvPr id="7" name="Slide Number Placeholder 6"/>
          <p:cNvSpPr>
            <a:spLocks noGrp="1"/>
          </p:cNvSpPr>
          <p:nvPr>
            <p:ph type="sldNum" sz="quarter" idx="12"/>
          </p:nvPr>
        </p:nvSpPr>
        <p:spPr/>
        <p:txBody>
          <a:bodyPr/>
          <a:lstStyle/>
          <a:p>
            <a:fld id="{DAA9FAB0-C824-413F-80EB-D7022944EBAD}" type="slidenum">
              <a:rPr lang="en-US" smtClean="0"/>
              <a:t>5</a:t>
            </a:fld>
            <a:endParaRPr 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9" t="8163" r="30496"/>
          <a:stretch/>
        </p:blipFill>
        <p:spPr bwMode="auto">
          <a:xfrm>
            <a:off x="5257800" y="1371600"/>
            <a:ext cx="3747174" cy="4660196"/>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689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Takeovers</a:t>
            </a:r>
            <a:endParaRPr lang="en-US" dirty="0"/>
          </a:p>
        </p:txBody>
      </p:sp>
      <p:sp>
        <p:nvSpPr>
          <p:cNvPr id="4" name="Slide Number Placeholder 3"/>
          <p:cNvSpPr>
            <a:spLocks noGrp="1"/>
          </p:cNvSpPr>
          <p:nvPr>
            <p:ph type="sldNum" sz="quarter" idx="12"/>
          </p:nvPr>
        </p:nvSpPr>
        <p:spPr/>
        <p:txBody>
          <a:bodyPr/>
          <a:lstStyle/>
          <a:p>
            <a:fld id="{DAA9FAB0-C824-413F-80EB-D7022944EBAD}" type="slidenum">
              <a:rPr lang="en-US" smtClean="0"/>
              <a:t>6</a:t>
            </a:fld>
            <a:endParaRPr lang="en-US" dirty="0"/>
          </a:p>
        </p:txBody>
      </p:sp>
      <p:sp>
        <p:nvSpPr>
          <p:cNvPr id="3" name="Rectangle 2"/>
          <p:cNvSpPr/>
          <p:nvPr/>
        </p:nvSpPr>
        <p:spPr>
          <a:xfrm>
            <a:off x="4495800" y="1737479"/>
            <a:ext cx="4419600" cy="2862322"/>
          </a:xfrm>
          <a:prstGeom prst="rect">
            <a:avLst/>
          </a:prstGeom>
        </p:spPr>
        <p:txBody>
          <a:bodyPr wrap="square">
            <a:spAutoFit/>
          </a:bodyPr>
          <a:lstStyle/>
          <a:p>
            <a:pPr marL="285750" indent="-285750">
              <a:buFont typeface="Arial" panose="020B0604020202020204" pitchFamily="34" charset="0"/>
              <a:buChar char="•"/>
            </a:pPr>
            <a:r>
              <a:rPr lang="en-US" dirty="0" smtClean="0"/>
              <a:t>Tourism of Ireland was given 2 Homepage Takeovers per market. The takeovers were strategically placed on specific dates within flight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1.4MM Impressions Delivered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.22% CTR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Rectangle 5"/>
          <p:cNvSpPr/>
          <p:nvPr/>
        </p:nvSpPr>
        <p:spPr>
          <a:xfrm>
            <a:off x="838200" y="1889879"/>
            <a:ext cx="4419600" cy="369332"/>
          </a:xfrm>
          <a:prstGeom prst="rect">
            <a:avLst/>
          </a:prstGeom>
        </p:spPr>
        <p:txBody>
          <a:bodyPr wrap="square">
            <a:spAutoFit/>
          </a:bodyPr>
          <a:lstStyle/>
          <a:p>
            <a:pPr marL="285750" indent="-285750">
              <a:buFont typeface="Arial" panose="020B0604020202020204" pitchFamily="34" charset="0"/>
              <a:buChar char="•"/>
            </a:pPr>
            <a:r>
              <a:rPr lang="en-US" dirty="0" smtClean="0">
                <a:latin typeface="Book Antiqua" pitchFamily="18" charset="0"/>
              </a:rPr>
              <a:t>IMAGE</a:t>
            </a:r>
            <a:endParaRPr lang="en-US" dirty="0">
              <a:latin typeface="Book Antiqua"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57" t="8200" r="32733" b="8320"/>
          <a:stretch/>
        </p:blipFill>
        <p:spPr bwMode="auto">
          <a:xfrm>
            <a:off x="461692" y="1219200"/>
            <a:ext cx="3657600" cy="4728932"/>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459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advertising</a:t>
            </a:r>
            <a:endParaRPr lang="en-US" dirty="0"/>
          </a:p>
        </p:txBody>
      </p:sp>
      <p:sp>
        <p:nvSpPr>
          <p:cNvPr id="4" name="Slide Number Placeholder 3"/>
          <p:cNvSpPr>
            <a:spLocks noGrp="1"/>
          </p:cNvSpPr>
          <p:nvPr>
            <p:ph type="sldNum" sz="quarter" idx="12"/>
          </p:nvPr>
        </p:nvSpPr>
        <p:spPr/>
        <p:txBody>
          <a:bodyPr/>
          <a:lstStyle/>
          <a:p>
            <a:fld id="{DAA9FAB0-C824-413F-80EB-D7022944EBAD}" type="slidenum">
              <a:rPr lang="en-US" smtClean="0"/>
              <a:t>7</a:t>
            </a:fld>
            <a:endParaRPr lang="en-US" dirty="0"/>
          </a:p>
        </p:txBody>
      </p:sp>
      <p:sp>
        <p:nvSpPr>
          <p:cNvPr id="6" name="Rectangle 5"/>
          <p:cNvSpPr/>
          <p:nvPr/>
        </p:nvSpPr>
        <p:spPr>
          <a:xfrm>
            <a:off x="4800600" y="1368147"/>
            <a:ext cx="4419600" cy="2585323"/>
          </a:xfrm>
          <a:prstGeom prst="rect">
            <a:avLst/>
          </a:prstGeom>
        </p:spPr>
        <p:txBody>
          <a:bodyPr wrap="square">
            <a:spAutoFit/>
          </a:bodyPr>
          <a:lstStyle/>
          <a:p>
            <a:pPr marL="285750" indent="-285750">
              <a:buFont typeface="Arial" panose="020B0604020202020204" pitchFamily="34" charset="0"/>
              <a:buChar char="•"/>
            </a:pPr>
            <a:r>
              <a:rPr lang="en-US" dirty="0" smtClean="0"/>
              <a:t>Native Advertising was content created by NBC in collaboration with Tourism of Ireland promoting why people should Ring in the New Year with Ireland. The was live the entire flight of the campaign.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863,000  impressions delivered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.09% CTR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572000" cy="473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46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610598" cy="586740"/>
          </a:xfrm>
        </p:spPr>
        <p:txBody>
          <a:bodyPr/>
          <a:lstStyle/>
          <a:p>
            <a:r>
              <a:rPr lang="en-US" sz="2600" dirty="0" smtClean="0"/>
              <a:t>Experience Ireland in 2015 Sweepstakes</a:t>
            </a:r>
            <a:endParaRPr lang="en-US" sz="2600" dirty="0"/>
          </a:p>
        </p:txBody>
      </p:sp>
      <p:sp>
        <p:nvSpPr>
          <p:cNvPr id="4" name="Slide Number Placeholder 3"/>
          <p:cNvSpPr>
            <a:spLocks noGrp="1"/>
          </p:cNvSpPr>
          <p:nvPr>
            <p:ph type="sldNum" sz="quarter" idx="12"/>
          </p:nvPr>
        </p:nvSpPr>
        <p:spPr/>
        <p:txBody>
          <a:bodyPr/>
          <a:lstStyle/>
          <a:p>
            <a:fld id="{DAA9FAB0-C824-413F-80EB-D7022944EBAD}" type="slidenum">
              <a:rPr lang="en-US" smtClean="0"/>
              <a:t>8</a:t>
            </a:fld>
            <a:endParaRPr lang="en-US" dirty="0"/>
          </a:p>
        </p:txBody>
      </p:sp>
      <p:sp>
        <p:nvSpPr>
          <p:cNvPr id="8" name="Rectangle 7"/>
          <p:cNvSpPr/>
          <p:nvPr/>
        </p:nvSpPr>
        <p:spPr>
          <a:xfrm>
            <a:off x="838200" y="1889879"/>
            <a:ext cx="4419600" cy="369332"/>
          </a:xfrm>
          <a:prstGeom prst="rect">
            <a:avLst/>
          </a:prstGeom>
        </p:spPr>
        <p:txBody>
          <a:bodyPr wrap="square">
            <a:spAutoFit/>
          </a:bodyPr>
          <a:lstStyle/>
          <a:p>
            <a:pPr marL="285750" indent="-285750">
              <a:buFont typeface="Arial" panose="020B0604020202020204" pitchFamily="34" charset="0"/>
              <a:buChar char="•"/>
            </a:pPr>
            <a:r>
              <a:rPr lang="en-US" dirty="0" smtClean="0">
                <a:latin typeface="Book Antiqua" pitchFamily="18" charset="0"/>
              </a:rPr>
              <a:t>IMAGE</a:t>
            </a:r>
            <a:endParaRPr lang="en-US" dirty="0">
              <a:latin typeface="Book Antiqua" pitchFamily="18" charset="0"/>
            </a:endParaRPr>
          </a:p>
        </p:txBody>
      </p:sp>
      <p:pic>
        <p:nvPicPr>
          <p:cNvPr id="1026" name="Picture 2" descr="http://www.nbcstations.com/sales/tourism_ireland/121614/images/tourism_ireland_site_en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070" y="1219198"/>
            <a:ext cx="2971800" cy="3708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bcstations.com/sales/tourism_ireland/121614/images/tourism_ireland_site_than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197"/>
            <a:ext cx="3048000" cy="3803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334000"/>
            <a:ext cx="67818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Over 11,000 Contest Entries collected</a:t>
            </a:r>
            <a:r>
              <a:rPr lang="en-US" dirty="0"/>
              <a:t>. This is marketing collateral Tourism of Ireland can use for future initiatives</a:t>
            </a:r>
          </a:p>
        </p:txBody>
      </p:sp>
    </p:spTree>
    <p:extLst>
      <p:ext uri="{BB962C8B-B14F-4D97-AF65-F5344CB8AC3E}">
        <p14:creationId xmlns:p14="http://schemas.microsoft.com/office/powerpoint/2010/main" val="396410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610598" cy="586740"/>
          </a:xfrm>
        </p:spPr>
        <p:txBody>
          <a:bodyPr/>
          <a:lstStyle/>
          <a:p>
            <a:r>
              <a:rPr lang="en-US" sz="2600" dirty="0" smtClean="0"/>
              <a:t>Experience  Ireland 2015 e-blast</a:t>
            </a:r>
            <a:endParaRPr lang="en-US" sz="2600" dirty="0"/>
          </a:p>
        </p:txBody>
      </p:sp>
      <p:sp>
        <p:nvSpPr>
          <p:cNvPr id="4" name="Slide Number Placeholder 3"/>
          <p:cNvSpPr>
            <a:spLocks noGrp="1"/>
          </p:cNvSpPr>
          <p:nvPr>
            <p:ph type="sldNum" sz="quarter" idx="12"/>
          </p:nvPr>
        </p:nvSpPr>
        <p:spPr/>
        <p:txBody>
          <a:bodyPr/>
          <a:lstStyle/>
          <a:p>
            <a:fld id="{DAA9FAB0-C824-413F-80EB-D7022944EBAD}" type="slidenum">
              <a:rPr lang="en-US" smtClean="0"/>
              <a:t>9</a:t>
            </a:fld>
            <a:endParaRPr lang="en-US" dirty="0"/>
          </a:p>
        </p:txBody>
      </p:sp>
      <p:sp>
        <p:nvSpPr>
          <p:cNvPr id="8" name="Rectangle 7"/>
          <p:cNvSpPr/>
          <p:nvPr/>
        </p:nvSpPr>
        <p:spPr>
          <a:xfrm>
            <a:off x="838200" y="1889879"/>
            <a:ext cx="4419600" cy="369332"/>
          </a:xfrm>
          <a:prstGeom prst="rect">
            <a:avLst/>
          </a:prstGeom>
        </p:spPr>
        <p:txBody>
          <a:bodyPr wrap="square">
            <a:spAutoFit/>
          </a:bodyPr>
          <a:lstStyle/>
          <a:p>
            <a:pPr marL="285750" indent="-285750">
              <a:buFont typeface="Arial" panose="020B0604020202020204" pitchFamily="34" charset="0"/>
              <a:buChar char="•"/>
            </a:pPr>
            <a:r>
              <a:rPr lang="en-US" dirty="0" smtClean="0">
                <a:latin typeface="Book Antiqua" pitchFamily="18" charset="0"/>
              </a:rPr>
              <a:t>IMAGE</a:t>
            </a:r>
            <a:endParaRPr lang="en-US" dirty="0">
              <a:latin typeface="Book Antiqua" pitchFamily="18" charset="0"/>
            </a:endParaRPr>
          </a:p>
        </p:txBody>
      </p:sp>
      <p:pic>
        <p:nvPicPr>
          <p:cNvPr id="3074" name="Picture 2" descr="http://www.nbcstations.com/sales/tourism_ireland/121614/assets/contest/tourism_ireland_eblast_12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981450" cy="47777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9917" y="1317559"/>
            <a:ext cx="4572000" cy="3416320"/>
          </a:xfrm>
          <a:prstGeom prst="rect">
            <a:avLst/>
          </a:prstGeom>
        </p:spPr>
        <p:txBody>
          <a:bodyPr>
            <a:spAutoFit/>
          </a:bodyPr>
          <a:lstStyle/>
          <a:p>
            <a:pPr marL="285750" indent="-285750">
              <a:buFont typeface="Arial" panose="020B0604020202020204" pitchFamily="34" charset="0"/>
              <a:buChar char="•"/>
            </a:pPr>
            <a:r>
              <a:rPr lang="en-US" dirty="0"/>
              <a:t>Tourism of Ireland was given </a:t>
            </a:r>
            <a:r>
              <a:rPr lang="en-US" dirty="0" smtClean="0"/>
              <a:t>the opportunity to send out branded e-blasts to promote the Experience Ireland Sweepstakes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158,000  recipients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22,718 Opens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14.42% Open Rate</a:t>
            </a:r>
            <a:endParaRPr lang="en-US"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19.6% CTR</a:t>
            </a:r>
            <a:endParaRPr lang="en-US" b="1" dirty="0"/>
          </a:p>
        </p:txBody>
      </p:sp>
    </p:spTree>
    <p:extLst>
      <p:ext uri="{BB962C8B-B14F-4D97-AF65-F5344CB8AC3E}">
        <p14:creationId xmlns:p14="http://schemas.microsoft.com/office/powerpoint/2010/main" val="150034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5">
      <a:dk1>
        <a:sysClr val="windowText" lastClr="000000"/>
      </a:dk1>
      <a:lt1>
        <a:sysClr val="window" lastClr="FFFFFF"/>
      </a:lt1>
      <a:dk2>
        <a:srgbClr val="1F497D"/>
      </a:dk2>
      <a:lt2>
        <a:srgbClr val="EEECE1"/>
      </a:lt2>
      <a:accent1>
        <a:srgbClr val="4F81BD"/>
      </a:accent1>
      <a:accent2>
        <a:srgbClr val="697178"/>
      </a:accent2>
      <a:accent3>
        <a:srgbClr val="EA5177"/>
      </a:accent3>
      <a:accent4>
        <a:srgbClr val="8064A2"/>
      </a:accent4>
      <a:accent5>
        <a:srgbClr val="24A3AA"/>
      </a:accent5>
      <a:accent6>
        <a:srgbClr val="F587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15907</TotalTime>
  <Words>430</Words>
  <Application>Microsoft Office PowerPoint</Application>
  <PresentationFormat>On-screen Show (4:3)</PresentationFormat>
  <Paragraphs>72</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Custom Design</vt:lpstr>
      <vt:lpstr>3_Office Theme</vt:lpstr>
      <vt:lpstr>PowerPoint Presentation</vt:lpstr>
      <vt:lpstr>Campaign Summary</vt:lpstr>
      <vt:lpstr>Broadcast campaign</vt:lpstr>
      <vt:lpstr>Broadcast delivery</vt:lpstr>
      <vt:lpstr>Digital Summary</vt:lpstr>
      <vt:lpstr>Homepage Takeovers</vt:lpstr>
      <vt:lpstr>Native advertising</vt:lpstr>
      <vt:lpstr>Experience Ireland in 2015 Sweepstakes</vt:lpstr>
      <vt:lpstr>Experience  Ireland 2015 e-blast</vt:lpstr>
    </vt:vector>
  </TitlesOfParts>
  <Company>NBC Universal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Michon, Joel (206063291)</dc:creator>
  <cp:lastModifiedBy>Jennifer Hungerbuhler</cp:lastModifiedBy>
  <cp:revision>204</cp:revision>
  <dcterms:created xsi:type="dcterms:W3CDTF">2012-10-02T17:24:47Z</dcterms:created>
  <dcterms:modified xsi:type="dcterms:W3CDTF">2015-06-22T21:03:32Z</dcterms:modified>
</cp:coreProperties>
</file>