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AEFF"/>
    <a:srgbClr val="002060"/>
    <a:srgbClr val="6699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8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33443400220131"/>
          <c:y val="7.1978968215091615E-2"/>
          <c:w val="0.71283760900855131"/>
          <c:h val="0.899743579986122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81000">
                  <a:srgbClr val="002060"/>
                </a:gs>
                <a:gs pos="0">
                  <a:srgbClr val="85AEFF"/>
                </a:gs>
              </a:gsLst>
              <a:lin ang="0" scaled="1"/>
              <a:tileRect/>
            </a:gradFill>
            <a:ln w="19050">
              <a:solidFill>
                <a:srgbClr val="002060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gradFill flip="none" rotWithShape="1">
                <a:gsLst>
                  <a:gs pos="81000">
                    <a:srgbClr val="002060"/>
                  </a:gs>
                  <a:gs pos="0">
                    <a:srgbClr val="85AEFF"/>
                  </a:gs>
                </a:gsLst>
                <a:lin ang="0" scaled="1"/>
                <a:tileRect/>
              </a:gradFill>
              <a:ln w="12700">
                <a:solidFill>
                  <a:srgbClr val="002060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5.3763440860215058E-3"/>
                  <c:y val="1.178213547459308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301075268817204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376344086021505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451612903225727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3763440860214269E-3"/>
                  <c:y val="4.712854189837234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376344086021583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526881720430108E-3"/>
                  <c:y val="2.024155461616749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4516129032257275E-3"/>
                  <c:y val="9.4257083796744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6.451612903225727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6.451612903225806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5.37634408602142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5.37634408602142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8.60215053763440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6pm Local Broadcast News M-F</c:v>
                </c:pt>
                <c:pt idx="1">
                  <c:v>6pm Cable News M-F </c:v>
                </c:pt>
                <c:pt idx="2">
                  <c:v>Academy Awards</c:v>
                </c:pt>
                <c:pt idx="3">
                  <c:v>College Football Championship</c:v>
                </c:pt>
                <c:pt idx="4">
                  <c:v>Golden Globes</c:v>
                </c:pt>
                <c:pt idx="5">
                  <c:v>Grammys</c:v>
                </c:pt>
                <c:pt idx="6">
                  <c:v>Big Bang Finale</c:v>
                </c:pt>
                <c:pt idx="7">
                  <c:v>NFL Draft First Round</c:v>
                </c:pt>
                <c:pt idx="8">
                  <c:v>Rose Bowl</c:v>
                </c:pt>
                <c:pt idx="9">
                  <c:v>Monday Night Football</c:v>
                </c:pt>
                <c:pt idx="10">
                  <c:v>Orange Bowl</c:v>
                </c:pt>
                <c:pt idx="11">
                  <c:v>The Last Dance Night 1</c:v>
                </c:pt>
                <c:pt idx="12">
                  <c:v>The Walking Dead Season Premiere</c:v>
                </c:pt>
              </c:strCache>
            </c:strRef>
          </c:cat>
          <c:val>
            <c:numRef>
              <c:f>Sheet1!$B$2:$B$14</c:f>
              <c:numCache>
                <c:formatCode>0.0</c:formatCode>
                <c:ptCount val="13"/>
                <c:pt idx="0">
                  <c:v>29</c:v>
                </c:pt>
                <c:pt idx="1">
                  <c:v>9.1999999999999993</c:v>
                </c:pt>
                <c:pt idx="2">
                  <c:v>22.8</c:v>
                </c:pt>
                <c:pt idx="3">
                  <c:v>17.899999999999999</c:v>
                </c:pt>
                <c:pt idx="4">
                  <c:v>17.600000000000001</c:v>
                </c:pt>
                <c:pt idx="5">
                  <c:v>16.899999999999999</c:v>
                </c:pt>
                <c:pt idx="6">
                  <c:v>16.2</c:v>
                </c:pt>
                <c:pt idx="7">
                  <c:v>12.5</c:v>
                </c:pt>
                <c:pt idx="8">
                  <c:v>11.4</c:v>
                </c:pt>
                <c:pt idx="9">
                  <c:v>9.8000000000000007</c:v>
                </c:pt>
                <c:pt idx="10">
                  <c:v>4.5</c:v>
                </c:pt>
                <c:pt idx="11">
                  <c:v>4.0999999999999996</c:v>
                </c:pt>
                <c:pt idx="12">
                  <c:v>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axId val="400244848"/>
        <c:axId val="400247592"/>
      </c:barChart>
      <c:catAx>
        <c:axId val="4002448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0247592"/>
        <c:crosses val="autoZero"/>
        <c:auto val="1"/>
        <c:lblAlgn val="ctr"/>
        <c:lblOffset val="100"/>
        <c:noMultiLvlLbl val="0"/>
      </c:catAx>
      <c:valAx>
        <c:axId val="400247592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400244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flipH="1">
            <a:off x="-9526" y="-5"/>
            <a:ext cx="12201525" cy="3429000"/>
          </a:xfrm>
          <a:prstGeom prst="rect">
            <a:avLst/>
          </a:prstGeom>
          <a:solidFill>
            <a:srgbClr val="667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-9526" y="3428995"/>
            <a:ext cx="12201525" cy="3557123"/>
          </a:xfrm>
          <a:prstGeom prst="rect">
            <a:avLst/>
          </a:prstGeom>
          <a:solidFill>
            <a:srgbClr val="C8F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-9727" y="3419275"/>
            <a:ext cx="12201729" cy="128217"/>
            <a:chOff x="-9727" y="3419275"/>
            <a:chExt cx="12201729" cy="128217"/>
          </a:xfrm>
        </p:grpSpPr>
        <p:sp>
          <p:nvSpPr>
            <p:cNvPr id="21" name="Rectangle 20"/>
            <p:cNvSpPr/>
            <p:nvPr/>
          </p:nvSpPr>
          <p:spPr>
            <a:xfrm rot="10800000" flipH="1">
              <a:off x="-9727" y="3419276"/>
              <a:ext cx="3493790" cy="128216"/>
            </a:xfrm>
            <a:prstGeom prst="rect">
              <a:avLst/>
            </a:prstGeom>
            <a:solidFill>
              <a:srgbClr val="F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 flipH="1">
              <a:off x="3484063" y="3419276"/>
              <a:ext cx="5058036" cy="128216"/>
            </a:xfrm>
            <a:prstGeom prst="rect">
              <a:avLst/>
            </a:prstGeom>
            <a:solidFill>
              <a:srgbClr val="36CF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 flipH="1">
              <a:off x="8542098" y="3419275"/>
              <a:ext cx="3649904" cy="128216"/>
            </a:xfrm>
            <a:prstGeom prst="rect">
              <a:avLst/>
            </a:prstGeom>
            <a:solidFill>
              <a:srgbClr val="1322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546728" y="1140676"/>
            <a:ext cx="9127230" cy="4813629"/>
            <a:chOff x="1546728" y="1140676"/>
            <a:chExt cx="9127230" cy="4813629"/>
          </a:xfrm>
          <a:effectLst>
            <a:reflection blurRad="63500" stA="58000" endPos="20000" dist="101600" dir="5400000" sy="-100000" algn="bl" rotWithShape="0"/>
          </a:effectLst>
        </p:grpSpPr>
        <p:pic>
          <p:nvPicPr>
            <p:cNvPr id="25" name="Picture 2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6728" y="1140676"/>
              <a:ext cx="9127230" cy="4813629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6" name="Rectangle 25"/>
            <p:cNvSpPr/>
            <p:nvPr userDrawn="1"/>
          </p:nvSpPr>
          <p:spPr>
            <a:xfrm>
              <a:off x="1778112" y="1419366"/>
              <a:ext cx="8629882" cy="42717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241300">
                <a:prstClr val="black">
                  <a:alpha val="8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112" y="1879437"/>
            <a:ext cx="8629882" cy="646331"/>
          </a:xfrm>
        </p:spPr>
        <p:txBody>
          <a:bodyPr wrap="square" anchor="b">
            <a:spAutoFit/>
          </a:bodyPr>
          <a:lstStyle>
            <a:lvl1pPr algn="ctr">
              <a:defRPr sz="4000"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8112" y="2807291"/>
            <a:ext cx="8629882" cy="424732"/>
          </a:xfrm>
        </p:spPr>
        <p:txBody>
          <a:bodyPr wrap="square">
            <a:sp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320" y="4183331"/>
            <a:ext cx="4762778" cy="1349127"/>
          </a:xfrm>
          <a:prstGeom prst="rect">
            <a:avLst/>
          </a:prstGeom>
          <a:effectLst>
            <a:reflection blurRad="6350" stA="50000" endA="300" endPos="55500" dist="9144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338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flipH="1">
            <a:off x="-9527" y="-6"/>
            <a:ext cx="12201525" cy="5890663"/>
          </a:xfrm>
          <a:prstGeom prst="rect">
            <a:avLst/>
          </a:prstGeom>
          <a:solidFill>
            <a:srgbClr val="667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5890657"/>
            <a:ext cx="12201525" cy="967343"/>
          </a:xfrm>
          <a:prstGeom prst="rect">
            <a:avLst/>
          </a:prstGeom>
          <a:solidFill>
            <a:srgbClr val="C8F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-9727" y="5890659"/>
            <a:ext cx="12201729" cy="128217"/>
            <a:chOff x="-9727" y="3419275"/>
            <a:chExt cx="12201729" cy="128217"/>
          </a:xfrm>
        </p:grpSpPr>
        <p:sp>
          <p:nvSpPr>
            <p:cNvPr id="21" name="Rectangle 20"/>
            <p:cNvSpPr/>
            <p:nvPr/>
          </p:nvSpPr>
          <p:spPr>
            <a:xfrm rot="10800000" flipH="1">
              <a:off x="-9727" y="3419276"/>
              <a:ext cx="3493790" cy="128216"/>
            </a:xfrm>
            <a:prstGeom prst="rect">
              <a:avLst/>
            </a:prstGeom>
            <a:solidFill>
              <a:srgbClr val="F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 flipH="1">
              <a:off x="3484063" y="3419276"/>
              <a:ext cx="5058036" cy="128216"/>
            </a:xfrm>
            <a:prstGeom prst="rect">
              <a:avLst/>
            </a:prstGeom>
            <a:solidFill>
              <a:srgbClr val="36CF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 flipH="1">
              <a:off x="8542098" y="3419275"/>
              <a:ext cx="3649904" cy="128216"/>
            </a:xfrm>
            <a:prstGeom prst="rect">
              <a:avLst/>
            </a:prstGeom>
            <a:solidFill>
              <a:srgbClr val="1322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71688"/>
            <a:ext cx="11425813" cy="854080"/>
          </a:xfrm>
        </p:spPr>
        <p:txBody>
          <a:bodyPr wrap="square" anchor="ctr">
            <a:sp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642" y="6150922"/>
            <a:ext cx="1702358" cy="48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47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240">
          <p15:clr>
            <a:srgbClr val="FBAE40"/>
          </p15:clr>
        </p15:guide>
        <p15:guide id="4" pos="74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flipH="1">
            <a:off x="-9528" y="-5"/>
            <a:ext cx="12201525" cy="3557222"/>
          </a:xfrm>
          <a:prstGeom prst="rect">
            <a:avLst/>
          </a:prstGeom>
          <a:solidFill>
            <a:srgbClr val="667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-9526" y="3557217"/>
            <a:ext cx="12201525" cy="3428902"/>
          </a:xfrm>
          <a:prstGeom prst="rect">
            <a:avLst/>
          </a:prstGeom>
          <a:solidFill>
            <a:srgbClr val="C8F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-9727" y="3429000"/>
            <a:ext cx="12201729" cy="128217"/>
            <a:chOff x="-9727" y="3419275"/>
            <a:chExt cx="12201729" cy="128217"/>
          </a:xfrm>
        </p:grpSpPr>
        <p:sp>
          <p:nvSpPr>
            <p:cNvPr id="21" name="Rectangle 20"/>
            <p:cNvSpPr/>
            <p:nvPr/>
          </p:nvSpPr>
          <p:spPr>
            <a:xfrm rot="10800000" flipH="1">
              <a:off x="-9727" y="3419276"/>
              <a:ext cx="3493790" cy="128216"/>
            </a:xfrm>
            <a:prstGeom prst="rect">
              <a:avLst/>
            </a:prstGeom>
            <a:solidFill>
              <a:srgbClr val="F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 flipH="1">
              <a:off x="3484063" y="3419276"/>
              <a:ext cx="5058036" cy="128216"/>
            </a:xfrm>
            <a:prstGeom prst="rect">
              <a:avLst/>
            </a:prstGeom>
            <a:solidFill>
              <a:srgbClr val="36CF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 flipH="1">
              <a:off x="8542098" y="3419275"/>
              <a:ext cx="3649904" cy="128216"/>
            </a:xfrm>
            <a:prstGeom prst="rect">
              <a:avLst/>
            </a:prstGeom>
            <a:solidFill>
              <a:srgbClr val="1322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56804"/>
            <a:ext cx="11425813" cy="854080"/>
          </a:xfrm>
        </p:spPr>
        <p:txBody>
          <a:bodyPr wrap="square" anchor="t">
            <a:sp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969" y="4358980"/>
            <a:ext cx="6444062" cy="182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049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240">
          <p15:clr>
            <a:srgbClr val="FBAE40"/>
          </p15:clr>
        </p15:guide>
        <p15:guide id="4" pos="74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5012"/>
            <a:ext cx="11430000" cy="646331"/>
          </a:xfrm>
        </p:spPr>
        <p:txBody>
          <a:bodyPr wrap="square" anchor="t">
            <a:spAutoFit/>
          </a:bodyPr>
          <a:lstStyle>
            <a:lvl1pPr algn="ctr">
              <a:defRPr sz="4000"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03594"/>
            <a:ext cx="11430000" cy="4351338"/>
          </a:xfrm>
        </p:spPr>
        <p:txBody>
          <a:bodyPr>
            <a:normAutofit/>
          </a:bodyPr>
          <a:lstStyle>
            <a:lvl1pPr marL="280988" indent="-280988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000FF"/>
              </a:buClr>
              <a:buFont typeface="Wingdings" panose="05000000000000000000" pitchFamily="2" charset="2"/>
              <a:buChar char="§"/>
              <a:defRPr sz="3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 sz="2400"/>
            </a:lvl2pPr>
            <a:lvl3pPr marL="1143000" indent="-2286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0000"/>
              </a:buClr>
              <a:buFont typeface="Wingdings" panose="05000000000000000000" pitchFamily="2" charset="2"/>
              <a:buChar char="§"/>
              <a:defRPr sz="2000"/>
            </a:lvl3pPr>
            <a:lvl4pPr marL="1600200" indent="-2286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defRPr sz="1800"/>
            </a:lvl4pPr>
            <a:lvl5pPr marL="2057400" indent="-2286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C000"/>
              </a:buClr>
              <a:buFont typeface="Wingdings" panose="05000000000000000000" pitchFamily="2" charset="2"/>
              <a:buChar char="§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60917" y="6356350"/>
            <a:ext cx="546212" cy="365125"/>
          </a:xfrm>
        </p:spPr>
        <p:txBody>
          <a:bodyPr/>
          <a:lstStyle>
            <a:lvl1pPr>
              <a:defRPr sz="1000"/>
            </a:lvl1pPr>
          </a:lstStyle>
          <a:p>
            <a:fld id="{CCDEFDE6-E0D7-4837-9BAC-C5447762A0E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381000" y="6356350"/>
            <a:ext cx="8641773" cy="2462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90264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240">
          <p15:clr>
            <a:srgbClr val="FBAE40"/>
          </p15:clr>
        </p15:guide>
        <p15:guide id="4" pos="74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9764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240">
          <p15:clr>
            <a:srgbClr val="FBAE40"/>
          </p15:clr>
        </p15:guide>
        <p15:guide id="4" pos="74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825625"/>
            <a:ext cx="56388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388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EFDE6-E0D7-4837-9BAC-C5447762A0EF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070234" y="1105310"/>
            <a:ext cx="91723" cy="5760720"/>
            <a:chOff x="72034" y="0"/>
            <a:chExt cx="193017" cy="6858000"/>
          </a:xfrm>
        </p:grpSpPr>
        <p:sp>
          <p:nvSpPr>
            <p:cNvPr id="18" name="Rectangle 17"/>
            <p:cNvSpPr/>
            <p:nvPr/>
          </p:nvSpPr>
          <p:spPr>
            <a:xfrm rot="5400000">
              <a:off x="-813303" y="885337"/>
              <a:ext cx="1963690" cy="193016"/>
            </a:xfrm>
            <a:prstGeom prst="rect">
              <a:avLst/>
            </a:prstGeom>
            <a:solidFill>
              <a:srgbClr val="F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5400000">
              <a:off x="-1252896" y="3288620"/>
              <a:ext cx="2842877" cy="193016"/>
            </a:xfrm>
            <a:prstGeom prst="rect">
              <a:avLst/>
            </a:prstGeom>
            <a:solidFill>
              <a:srgbClr val="36CF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5400000">
              <a:off x="-857175" y="5735775"/>
              <a:ext cx="2051434" cy="193016"/>
            </a:xfrm>
            <a:prstGeom prst="rect">
              <a:avLst/>
            </a:prstGeom>
            <a:solidFill>
              <a:srgbClr val="1322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381000" y="255012"/>
            <a:ext cx="11430000" cy="590931"/>
          </a:xfrm>
        </p:spPr>
        <p:txBody>
          <a:bodyPr wrap="square" anchor="t">
            <a:spAutoFit/>
          </a:bodyPr>
          <a:lstStyle>
            <a:lvl1pPr algn="ctr">
              <a:defRPr sz="3600"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2914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49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914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64803" y="4953837"/>
            <a:ext cx="2731477" cy="1904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EFDE6-E0D7-4837-9BAC-C5447762A0E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81000" y="656804"/>
            <a:ext cx="11425813" cy="854080"/>
          </a:xfrm>
        </p:spPr>
        <p:txBody>
          <a:bodyPr wrap="square" anchor="t">
            <a:sp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7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3476" y="6356350"/>
            <a:ext cx="1003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EFDE6-E0D7-4837-9BAC-C5447762A0E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690" y="6297489"/>
            <a:ext cx="1496784" cy="42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4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40">
          <p15:clr>
            <a:srgbClr val="F26B43"/>
          </p15:clr>
        </p15:guide>
        <p15:guide id="4" pos="74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-15767"/>
            <a:ext cx="12192000" cy="93120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38577"/>
            <a:ext cx="11430000" cy="646331"/>
          </a:xfrm>
        </p:spPr>
        <p:txBody>
          <a:bodyPr/>
          <a:lstStyle/>
          <a:p>
            <a:pPr>
              <a:tabLst>
                <a:tab pos="8804275" algn="l"/>
              </a:tabLst>
            </a:pPr>
            <a:r>
              <a:rPr lang="en-US" dirty="0">
                <a:solidFill>
                  <a:schemeClr val="bg1"/>
                </a:solidFill>
              </a:rPr>
              <a:t>TV Station News is a Tent-Pole Event Every </a:t>
            </a:r>
            <a:r>
              <a:rPr lang="en-US" dirty="0" smtClean="0">
                <a:solidFill>
                  <a:schemeClr val="bg1"/>
                </a:solidFill>
              </a:rPr>
              <a:t>Day​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1000" y="6304395"/>
            <a:ext cx="9546771" cy="442572"/>
          </a:xfrm>
        </p:spPr>
        <p:txBody>
          <a:bodyPr anchor="t">
            <a:noAutofit/>
          </a:bodyPr>
          <a:lstStyle/>
          <a:p>
            <a:r>
              <a:rPr lang="en-US" dirty="0"/>
              <a:t>Source: </a:t>
            </a:r>
            <a:r>
              <a:rPr lang="en-US" dirty="0" smtClean="0"/>
              <a:t>Nielsen; 6pm </a:t>
            </a:r>
            <a:r>
              <a:rPr lang="en-US" dirty="0"/>
              <a:t>Local &amp; Cable News: March 2020 Week 3, Live +1, A18+, program </a:t>
            </a:r>
            <a:r>
              <a:rPr lang="en-US" dirty="0" err="1"/>
              <a:t>avg</a:t>
            </a:r>
            <a:r>
              <a:rPr lang="en-US" dirty="0"/>
              <a:t> for M-F</a:t>
            </a:r>
            <a:r>
              <a:rPr lang="en-US" b="1" dirty="0"/>
              <a:t> </a:t>
            </a:r>
            <a:r>
              <a:rPr lang="en-US" b="1" dirty="0" err="1"/>
              <a:t>cumed</a:t>
            </a:r>
            <a:r>
              <a:rPr lang="en-US" dirty="0"/>
              <a:t> by market for 71 Markets (LPM, SM, CR), Local Broadcast: ABC, CBS, CW, Fox, NBC, Tel, </a:t>
            </a:r>
            <a:r>
              <a:rPr lang="en-US" dirty="0" err="1"/>
              <a:t>Uni</a:t>
            </a:r>
            <a:r>
              <a:rPr lang="en-US" dirty="0"/>
              <a:t>; Cable nets: CNN</a:t>
            </a:r>
            <a:r>
              <a:rPr lang="en-US" dirty="0" smtClean="0"/>
              <a:t>, FXNC, HLN, MSNBC</a:t>
            </a:r>
            <a:r>
              <a:rPr lang="en-US" dirty="0"/>
              <a:t>; Monday Night FTBL = </a:t>
            </a:r>
            <a:r>
              <a:rPr lang="en-US" dirty="0" err="1"/>
              <a:t>cume</a:t>
            </a:r>
            <a:r>
              <a:rPr lang="en-US" dirty="0"/>
              <a:t> of 17 game average.    </a:t>
            </a:r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483102"/>
              </p:ext>
            </p:extLst>
          </p:nvPr>
        </p:nvGraphicFramePr>
        <p:xfrm>
          <a:off x="381000" y="1107953"/>
          <a:ext cx="11811000" cy="4940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494382" y="3742583"/>
            <a:ext cx="3161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96925" algn="l"/>
              </a:tabLst>
            </a:pPr>
            <a:r>
              <a:rPr lang="en-US" sz="2000" dirty="0">
                <a:solidFill>
                  <a:srgbClr val="002060"/>
                </a:solidFill>
              </a:rPr>
              <a:t>March local evening news adult audience surpasses </a:t>
            </a:r>
            <a:r>
              <a:rPr lang="en-US" sz="2000" dirty="0" smtClean="0">
                <a:solidFill>
                  <a:srgbClr val="002060"/>
                </a:solidFill>
              </a:rPr>
              <a:t>popular</a:t>
            </a:r>
            <a:r>
              <a:rPr lang="en-US" sz="2000" dirty="0">
                <a:solidFill>
                  <a:srgbClr val="002060"/>
                </a:solidFill>
              </a:rPr>
              <a:t> TV </a:t>
            </a:r>
            <a:r>
              <a:rPr lang="en-US" sz="2000" dirty="0" smtClean="0">
                <a:solidFill>
                  <a:srgbClr val="002060"/>
                </a:solidFill>
              </a:rPr>
              <a:t>programming</a:t>
            </a:r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6061271" y="-5090639"/>
            <a:ext cx="69455" cy="12192002"/>
            <a:chOff x="72034" y="0"/>
            <a:chExt cx="193017" cy="6858000"/>
          </a:xfrm>
        </p:grpSpPr>
        <p:sp>
          <p:nvSpPr>
            <p:cNvPr id="15" name="Rectangle 14"/>
            <p:cNvSpPr/>
            <p:nvPr/>
          </p:nvSpPr>
          <p:spPr>
            <a:xfrm rot="5400000">
              <a:off x="-813303" y="885337"/>
              <a:ext cx="1963690" cy="193016"/>
            </a:xfrm>
            <a:prstGeom prst="rect">
              <a:avLst/>
            </a:prstGeom>
            <a:solidFill>
              <a:srgbClr val="F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-1252896" y="3288620"/>
              <a:ext cx="2842877" cy="193016"/>
            </a:xfrm>
            <a:prstGeom prst="rect">
              <a:avLst/>
            </a:prstGeom>
            <a:solidFill>
              <a:srgbClr val="36CF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-857175" y="5735775"/>
              <a:ext cx="2051434" cy="193016"/>
            </a:xfrm>
            <a:prstGeom prst="rect">
              <a:avLst/>
            </a:prstGeom>
            <a:solidFill>
              <a:srgbClr val="1322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16200000">
            <a:off x="6061273" y="49260"/>
            <a:ext cx="69455" cy="12192002"/>
            <a:chOff x="72034" y="0"/>
            <a:chExt cx="193017" cy="6858000"/>
          </a:xfrm>
        </p:grpSpPr>
        <p:sp>
          <p:nvSpPr>
            <p:cNvPr id="47" name="Rectangle 46"/>
            <p:cNvSpPr/>
            <p:nvPr/>
          </p:nvSpPr>
          <p:spPr>
            <a:xfrm rot="5400000">
              <a:off x="-813303" y="885337"/>
              <a:ext cx="1963690" cy="193016"/>
            </a:xfrm>
            <a:prstGeom prst="rect">
              <a:avLst/>
            </a:prstGeom>
            <a:solidFill>
              <a:srgbClr val="F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 rot="5400000">
              <a:off x="-1252896" y="3288620"/>
              <a:ext cx="2842877" cy="193016"/>
            </a:xfrm>
            <a:prstGeom prst="rect">
              <a:avLst/>
            </a:prstGeom>
            <a:solidFill>
              <a:srgbClr val="36CF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 rot="5400000">
              <a:off x="-857175" y="5735775"/>
              <a:ext cx="2051434" cy="193016"/>
            </a:xfrm>
            <a:prstGeom prst="rect">
              <a:avLst/>
            </a:prstGeom>
            <a:solidFill>
              <a:srgbClr val="1322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Oval 62"/>
          <p:cNvSpPr/>
          <p:nvPr/>
        </p:nvSpPr>
        <p:spPr>
          <a:xfrm>
            <a:off x="10485253" y="1512324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8988910" y="2195054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7811066" y="2541392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744575" y="2883323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7567124" y="3225254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7406314" y="3562443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505976" y="3900994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252450" y="4249924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862650" y="4590150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579915" y="4931593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485526" y="5269073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377013" y="5617146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703381" y="1851847"/>
            <a:ext cx="243942" cy="244844"/>
          </a:xfrm>
          <a:prstGeom prst="ellipse">
            <a:avLst/>
          </a:prstGeom>
          <a:solidFill>
            <a:srgbClr val="85AEFF"/>
          </a:solidFill>
          <a:ln w="19050">
            <a:solidFill>
              <a:srgbClr val="85A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551852" y="1405971"/>
            <a:ext cx="0" cy="4532284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68D2F551-E20A-4B18-A72A-854489BE3ACE}"/>
              </a:ext>
            </a:extLst>
          </p:cNvPr>
          <p:cNvSpPr txBox="1"/>
          <p:nvPr/>
        </p:nvSpPr>
        <p:spPr>
          <a:xfrm>
            <a:off x="4514407" y="1069781"/>
            <a:ext cx="3184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Impressions </a:t>
            </a:r>
            <a:r>
              <a:rPr lang="en-US" dirty="0">
                <a:solidFill>
                  <a:srgbClr val="002060"/>
                </a:solidFill>
              </a:rPr>
              <a:t>Millions</a:t>
            </a:r>
          </a:p>
        </p:txBody>
      </p:sp>
    </p:spTree>
    <p:extLst>
      <p:ext uri="{BB962C8B-B14F-4D97-AF65-F5344CB8AC3E}">
        <p14:creationId xmlns:p14="http://schemas.microsoft.com/office/powerpoint/2010/main" val="316115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TVBMaster16x9_2017">
  <a:themeElements>
    <a:clrScheme name="TVB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3333FF"/>
      </a:accent1>
      <a:accent2>
        <a:srgbClr val="36CF13"/>
      </a:accent2>
      <a:accent3>
        <a:srgbClr val="FF0000"/>
      </a:accent3>
      <a:accent4>
        <a:srgbClr val="7030A0"/>
      </a:accent4>
      <a:accent5>
        <a:srgbClr val="FF3399"/>
      </a:accent5>
      <a:accent6>
        <a:srgbClr val="FF9900"/>
      </a:accent6>
      <a:hlink>
        <a:srgbClr val="3333FF"/>
      </a:hlink>
      <a:folHlink>
        <a:srgbClr val="00B0F0"/>
      </a:folHlink>
    </a:clrScheme>
    <a:fontScheme name="Custom 1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TVBMaster16x9_2017.potx" id="{9B1B4E55-6EA0-4FFA-A48A-156F9D47DDEE}" vid="{FD4E3E3E-B984-475A-AF6A-766FD69C7C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40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Tahoma</vt:lpstr>
      <vt:lpstr>Wingdings</vt:lpstr>
      <vt:lpstr>NewTVBMaster16x9_2017</vt:lpstr>
      <vt:lpstr>TV Station News is a Tent-Pole Event Every Day​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clairew</dc:creator>
  <cp:lastModifiedBy>clairew</cp:lastModifiedBy>
  <cp:revision>31</cp:revision>
  <dcterms:created xsi:type="dcterms:W3CDTF">2017-03-15T18:32:41Z</dcterms:created>
  <dcterms:modified xsi:type="dcterms:W3CDTF">2020-05-04T15:01:57Z</dcterms:modified>
</cp:coreProperties>
</file>