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4" r:id="rId2"/>
    <p:sldMasterId id="2147483694" r:id="rId3"/>
  </p:sldMasterIdLst>
  <p:notesMasterIdLst>
    <p:notesMasterId r:id="rId17"/>
  </p:notesMasterIdLst>
  <p:sldIdLst>
    <p:sldId id="1190" r:id="rId4"/>
    <p:sldId id="1191" r:id="rId5"/>
    <p:sldId id="1228" r:id="rId6"/>
    <p:sldId id="1229" r:id="rId7"/>
    <p:sldId id="1204" r:id="rId8"/>
    <p:sldId id="1192" r:id="rId9"/>
    <p:sldId id="1203" r:id="rId10"/>
    <p:sldId id="1227" r:id="rId11"/>
    <p:sldId id="1230" r:id="rId12"/>
    <p:sldId id="1226" r:id="rId13"/>
    <p:sldId id="1198" r:id="rId14"/>
    <p:sldId id="1231" r:id="rId15"/>
    <p:sldId id="120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F7"/>
    <a:srgbClr val="FFFFFF"/>
    <a:srgbClr val="FB2400"/>
    <a:srgbClr val="3366FF"/>
    <a:srgbClr val="BF9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636"/>
      </p:cViewPr>
      <p:guideLst>
        <p:guide orient="horz" pos="2160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6A09E4-2B0B-41EF-9779-8B66DDA1ADBD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716A5D-65F1-49F4-B3E8-C3E872062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7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9D8A-1CE7-47E5-A758-8D71A8C15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79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012B-2FFC-4F2D-B1D2-F24689B2900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8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012B-2FFC-4F2D-B1D2-F24689B2900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8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012B-2FFC-4F2D-B1D2-F24689B2900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22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012B-2FFC-4F2D-B1D2-F24689B2900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4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20" y="4183331"/>
            <a:ext cx="4762778" cy="1349127"/>
          </a:xfrm>
          <a:prstGeom prst="rect">
            <a:avLst/>
          </a:prstGeom>
          <a:effectLst>
            <a:reflection blurRad="6350" stA="50000" endA="300" endPos="55500" dist="9144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2452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1546728" y="609600"/>
            <a:ext cx="9127230" cy="4813629"/>
            <a:chOff x="1546728" y="609600"/>
            <a:chExt cx="9127230" cy="4813629"/>
          </a:xfrm>
          <a:effectLst>
            <a:reflection blurRad="6350" stA="50000" endA="300" endPos="90000" dist="508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609600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696" t="-53091" r="562" b="8125"/>
            <a:stretch/>
          </p:blipFill>
          <p:spPr>
            <a:xfrm>
              <a:off x="1752600" y="838201"/>
              <a:ext cx="8686800" cy="4369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778112" y="1184793"/>
            <a:ext cx="8629882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936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75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9" y="-5"/>
            <a:ext cx="12201525" cy="2590804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9526" y="2590799"/>
            <a:ext cx="12201525" cy="4395320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2462583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56804"/>
            <a:ext cx="11425813" cy="854080"/>
          </a:xfrm>
        </p:spPr>
        <p:txBody>
          <a:bodyPr wrap="square" anchor="t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248400"/>
            <a:ext cx="1420671" cy="4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74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8880"/>
            <a:ext cx="11430000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7462"/>
            <a:ext cx="10972800" cy="4351338"/>
          </a:xfrm>
        </p:spPr>
        <p:txBody>
          <a:bodyPr>
            <a:noAutofit/>
          </a:bodyPr>
          <a:lstStyle>
            <a:lvl1pPr marL="280988" indent="-280988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lnSpc>
                <a:spcPct val="100000"/>
              </a:lnSpc>
              <a:buClr>
                <a:srgbClr val="FFC000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0917" y="6356350"/>
            <a:ext cx="546212" cy="365125"/>
          </a:xfrm>
        </p:spPr>
        <p:txBody>
          <a:bodyPr/>
          <a:lstStyle>
            <a:lvl1pPr>
              <a:defRPr sz="1000"/>
            </a:lvl1pPr>
          </a:lstStyle>
          <a:p>
            <a:fld id="{CCDEFDE6-E0D7-4837-9BAC-C5447762A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6422308"/>
            <a:ext cx="6400800" cy="24622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00041"/>
            <a:ext cx="1434197" cy="4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07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528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49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70234" y="1105310"/>
            <a:ext cx="91723" cy="5760720"/>
            <a:chOff x="72034" y="0"/>
            <a:chExt cx="193017" cy="6858000"/>
          </a:xfrm>
        </p:grpSpPr>
        <p:sp>
          <p:nvSpPr>
            <p:cNvPr id="18" name="Rectangle 17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590931"/>
          </a:xfrm>
        </p:spPr>
        <p:txBody>
          <a:bodyPr wrap="square" anchor="t">
            <a:spAutoFit/>
          </a:bodyPr>
          <a:lstStyle>
            <a:lvl1pPr algn="ctr">
              <a:defRPr sz="36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291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91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64803" y="4953837"/>
            <a:ext cx="2731477" cy="1904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656804"/>
            <a:ext cx="11425813" cy="854080"/>
          </a:xfrm>
        </p:spPr>
        <p:txBody>
          <a:bodyPr wrap="square" anchor="t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532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1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62353"/>
      </p:ext>
    </p:extLst>
  </p:cSld>
  <p:clrMapOvr>
    <a:masterClrMapping/>
  </p:clrMapOvr>
  <p:transition>
    <p:wipe dir="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20" y="4183331"/>
            <a:ext cx="4762778" cy="1349127"/>
          </a:xfrm>
          <a:prstGeom prst="rect">
            <a:avLst/>
          </a:prstGeom>
          <a:effectLst>
            <a:reflection blurRad="6350" stA="50000" endA="300" endPos="55500" dist="9144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759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06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26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8" y="-5"/>
            <a:ext cx="12201525" cy="3557222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9526" y="3557217"/>
            <a:ext cx="12201525" cy="3428902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29000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56804"/>
            <a:ext cx="11425813" cy="854080"/>
          </a:xfrm>
        </p:spPr>
        <p:txBody>
          <a:bodyPr wrap="square" anchor="t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69" y="4358980"/>
            <a:ext cx="6444062" cy="18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1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3594"/>
            <a:ext cx="11430000" cy="4351338"/>
          </a:xfrm>
        </p:spPr>
        <p:txBody>
          <a:bodyPr>
            <a:normAutofit/>
          </a:bodyPr>
          <a:lstStyle>
            <a:lvl1pPr marL="280988" indent="-280988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0917" y="6356350"/>
            <a:ext cx="546212" cy="365125"/>
          </a:xfrm>
        </p:spPr>
        <p:txBody>
          <a:bodyPr/>
          <a:lstStyle>
            <a:lvl1pPr>
              <a:defRPr sz="1000"/>
            </a:lvl1pPr>
          </a:lstStyle>
          <a:p>
            <a:fld id="{CCDEFDE6-E0D7-4837-9BAC-C5447762A0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81000" y="6356350"/>
            <a:ext cx="8641773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677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671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070234" y="1105310"/>
            <a:ext cx="91723" cy="5760720"/>
            <a:chOff x="72034" y="0"/>
            <a:chExt cx="193017" cy="6858000"/>
          </a:xfrm>
        </p:grpSpPr>
        <p:sp>
          <p:nvSpPr>
            <p:cNvPr id="18" name="Rectangle 17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590931"/>
          </a:xfrm>
        </p:spPr>
        <p:txBody>
          <a:bodyPr wrap="square" anchor="t">
            <a:spAutoFit/>
          </a:bodyPr>
          <a:lstStyle>
            <a:lvl1pPr algn="ctr">
              <a:defRPr sz="36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291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2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91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64803" y="4953837"/>
            <a:ext cx="2731477" cy="1904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656804"/>
            <a:ext cx="11425813" cy="854080"/>
          </a:xfrm>
        </p:spPr>
        <p:txBody>
          <a:bodyPr wrap="square" anchor="t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8277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1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78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8" y="-5"/>
            <a:ext cx="12201525" cy="3557222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9526" y="3557217"/>
            <a:ext cx="12201525" cy="3428902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3429000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56804"/>
            <a:ext cx="11425813" cy="854080"/>
          </a:xfrm>
        </p:spPr>
        <p:txBody>
          <a:bodyPr wrap="square" anchor="t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69" y="4358980"/>
            <a:ext cx="6444062" cy="18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1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3594"/>
            <a:ext cx="11430000" cy="4351338"/>
          </a:xfrm>
        </p:spPr>
        <p:txBody>
          <a:bodyPr>
            <a:normAutofit/>
          </a:bodyPr>
          <a:lstStyle>
            <a:lvl1pPr marL="280988" indent="-280988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0917" y="6356350"/>
            <a:ext cx="546212" cy="365125"/>
          </a:xfrm>
        </p:spPr>
        <p:txBody>
          <a:bodyPr/>
          <a:lstStyle>
            <a:lvl1pPr>
              <a:defRPr sz="1000"/>
            </a:lvl1pPr>
          </a:lstStyle>
          <a:p>
            <a:fld id="{CCDEFDE6-E0D7-4837-9BAC-C5447762A0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81000" y="6356350"/>
            <a:ext cx="8641773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458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12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70234" y="1105310"/>
            <a:ext cx="91723" cy="5760720"/>
            <a:chOff x="72034" y="0"/>
            <a:chExt cx="193017" cy="6858000"/>
          </a:xfrm>
        </p:grpSpPr>
        <p:sp>
          <p:nvSpPr>
            <p:cNvPr id="18" name="Rectangle 17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590931"/>
          </a:xfrm>
        </p:spPr>
        <p:txBody>
          <a:bodyPr wrap="square" anchor="t">
            <a:spAutoFit/>
          </a:bodyPr>
          <a:lstStyle>
            <a:lvl1pPr algn="ctr">
              <a:defRPr sz="36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291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9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91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4803" y="4953837"/>
            <a:ext cx="2731477" cy="1904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EFDE6-E0D7-4837-9BAC-C5447762A0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656804"/>
            <a:ext cx="11425813" cy="854080"/>
          </a:xfrm>
        </p:spPr>
        <p:txBody>
          <a:bodyPr wrap="square" anchor="t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84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45" y="162232"/>
            <a:ext cx="10589341" cy="1066800"/>
          </a:xfrm>
          <a:gradFill>
            <a:gsLst>
              <a:gs pos="0">
                <a:srgbClr val="D1DCFF"/>
              </a:gs>
              <a:gs pos="50000">
                <a:srgbClr val="FFFFFF"/>
              </a:gs>
              <a:gs pos="100000">
                <a:srgbClr val="D1DCFF"/>
              </a:gs>
            </a:gsLst>
          </a:gradFill>
          <a:ln>
            <a:noFill/>
          </a:ln>
        </p:spPr>
        <p:txBody>
          <a:bodyPr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719" y="1479552"/>
            <a:ext cx="9927309" cy="4809107"/>
          </a:xfrm>
        </p:spPr>
        <p:txBody>
          <a:bodyPr/>
          <a:lstStyle>
            <a:lvl1pPr>
              <a:buClr>
                <a:srgbClr val="3333FF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>
              <a:buClr>
                <a:srgbClr val="3333F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3333F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3333F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3333F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351" y="6511506"/>
            <a:ext cx="820463" cy="24447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48E5CB-95D2-4539-8612-9C36C2E8AD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7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24" y="3936755"/>
            <a:ext cx="4762778" cy="1349127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8104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3476" y="6356350"/>
            <a:ext cx="100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EFDE6-E0D7-4837-9BAC-C5447762A0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90" y="6297489"/>
            <a:ext cx="1496784" cy="42398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52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3476" y="6356350"/>
            <a:ext cx="100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EFDE6-E0D7-4837-9BAC-C5447762A0E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89277" y="0"/>
            <a:ext cx="91723" cy="6858000"/>
            <a:chOff x="72034" y="0"/>
            <a:chExt cx="193017" cy="68580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188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3476" y="6356350"/>
            <a:ext cx="100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EFDE6-E0D7-4837-9BAC-C5447762A0E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90" y="6297489"/>
            <a:ext cx="1496784" cy="42398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835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us02web.zoom.us/meeting/register/tZIpcemrqDwuE9Xgt6DP6H83_7qGoZhNAPAw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brad@tvb.or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059" y="1788307"/>
            <a:ext cx="8629882" cy="1200329"/>
          </a:xfrm>
        </p:spPr>
        <p:txBody>
          <a:bodyPr/>
          <a:lstStyle/>
          <a:p>
            <a:r>
              <a:rPr lang="en-US" dirty="0"/>
              <a:t>Hot Categories &amp;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Successful </a:t>
            </a:r>
            <a:r>
              <a:rPr lang="en-US" dirty="0"/>
              <a:t>Advertisers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81059" y="3216634"/>
            <a:ext cx="8629882" cy="4247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April 23, 2020</a:t>
            </a:r>
          </a:p>
        </p:txBody>
      </p:sp>
    </p:spTree>
    <p:extLst>
      <p:ext uri="{BB962C8B-B14F-4D97-AF65-F5344CB8AC3E}">
        <p14:creationId xmlns:p14="http://schemas.microsoft.com/office/powerpoint/2010/main" val="416558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2539181" y="3530658"/>
            <a:ext cx="3480619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0"/>
              </a:spcBef>
            </a:pPr>
            <a:r>
              <a:rPr lang="en-US" sz="3200" b="1" dirty="0">
                <a:solidFill>
                  <a:prstClr val="black"/>
                </a:solidFill>
              </a:rPr>
              <a:t>Brad Seitter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EVP, Business Development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TVB</a:t>
            </a:r>
          </a:p>
        </p:txBody>
      </p:sp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381000" y="403129"/>
            <a:ext cx="11430000" cy="175432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6000" b="1" dirty="0"/>
              <a:t>National Advertiser Roundtable</a:t>
            </a:r>
            <a:endParaRPr lang="en-US" sz="8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406" r="13713" b="44568"/>
          <a:stretch/>
        </p:blipFill>
        <p:spPr>
          <a:xfrm>
            <a:off x="534564" y="3530658"/>
            <a:ext cx="1841557" cy="1830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8367335" y="4894144"/>
            <a:ext cx="3656193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prstClr val="black"/>
                </a:solidFill>
              </a:rPr>
              <a:t>Ray Karczewski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EVP, Sales</a:t>
            </a: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 err="1">
                <a:solidFill>
                  <a:prstClr val="black"/>
                </a:solidFill>
              </a:rPr>
              <a:t>CoxReps</a:t>
            </a:r>
            <a:endParaRPr lang="en-US" sz="2000" u="sng" dirty="0">
              <a:solidFill>
                <a:srgbClr val="3333FF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358193" y="2967511"/>
            <a:ext cx="4004696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0"/>
              </a:spcBef>
            </a:pPr>
            <a:r>
              <a:rPr lang="en-US" sz="3200" b="1" dirty="0">
                <a:solidFill>
                  <a:prstClr val="black"/>
                </a:solidFill>
              </a:rPr>
              <a:t>Artie Altman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EVP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Katz TV Group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0" t="4902" r="11593" b="27473"/>
          <a:stretch/>
        </p:blipFill>
        <p:spPr>
          <a:xfrm>
            <a:off x="6305712" y="2761090"/>
            <a:ext cx="1764352" cy="1862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39181" y="3105834"/>
            <a:ext cx="278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Moderator: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r="22667"/>
          <a:stretch/>
        </p:blipFill>
        <p:spPr>
          <a:xfrm>
            <a:off x="6305712" y="4827615"/>
            <a:ext cx="1803087" cy="184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179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1147"/>
            <a:ext cx="11425813" cy="1338828"/>
          </a:xfrm>
        </p:spPr>
        <p:txBody>
          <a:bodyPr/>
          <a:lstStyle/>
          <a:p>
            <a:r>
              <a:rPr lang="en-US" sz="9000" kern="1800" dirty="0"/>
              <a:t>Audience Q</a:t>
            </a:r>
            <a:r>
              <a:rPr lang="en-US" sz="9000" kern="1800" spc="600" dirty="0"/>
              <a:t>&amp;A</a:t>
            </a:r>
          </a:p>
        </p:txBody>
      </p:sp>
    </p:spTree>
    <p:extLst>
      <p:ext uri="{BB962C8B-B14F-4D97-AF65-F5344CB8AC3E}">
        <p14:creationId xmlns:p14="http://schemas.microsoft.com/office/powerpoint/2010/main" val="193274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999" y="1488557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TVB Town Hall: </a:t>
            </a:r>
            <a:r>
              <a:rPr lang="en-US" sz="3200" b="1" dirty="0" smtClean="0"/>
              <a:t>Focus </a:t>
            </a:r>
            <a:r>
              <a:rPr lang="en-US" sz="3200" b="1" dirty="0"/>
              <a:t>on Mortgage Advertising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66" y="495946"/>
            <a:ext cx="8982867" cy="66642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23953" y="3181327"/>
            <a:ext cx="11283176" cy="23205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000" dirty="0"/>
              <a:t>Ann </a:t>
            </a:r>
            <a:r>
              <a:rPr lang="en-US" sz="2000" dirty="0" smtClean="0"/>
              <a:t>Hailer (COO, </a:t>
            </a:r>
            <a:r>
              <a:rPr lang="en-US" sz="2000" dirty="0" err="1" smtClean="0"/>
              <a:t>CoxReps</a:t>
            </a:r>
            <a:r>
              <a:rPr lang="en-US" sz="2000" dirty="0" smtClean="0"/>
              <a:t>) </a:t>
            </a:r>
            <a:r>
              <a:rPr lang="en-US" sz="2000" dirty="0"/>
              <a:t>will conduct a 10-minute one-on-one interview with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Casey </a:t>
            </a:r>
            <a:r>
              <a:rPr lang="en-US" sz="2000" dirty="0" err="1" smtClean="0"/>
              <a:t>Hurbis</a:t>
            </a:r>
            <a:r>
              <a:rPr lang="en-US" sz="2000" dirty="0" smtClean="0"/>
              <a:t> (CMO, Quicken Loans) </a:t>
            </a:r>
            <a:r>
              <a:rPr lang="en-US" sz="2000" dirty="0"/>
              <a:t>followed by an open Q&amp;A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000" dirty="0" smtClean="0"/>
              <a:t>If </a:t>
            </a:r>
            <a:r>
              <a:rPr lang="en-US" sz="2000" dirty="0"/>
              <a:t>you would like to send your question in advance, please email Brad directly at </a:t>
            </a:r>
            <a:r>
              <a:rPr lang="en-US" sz="2000" dirty="0" smtClean="0">
                <a:hlinkClick r:id="rId4"/>
              </a:rPr>
              <a:t>brad@tvb.org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000" dirty="0" smtClean="0"/>
              <a:t>Registration is available on the TVB Member Homepage.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023" y="2073332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Wed., April 29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at 1pm (ET)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0535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187" y="933450"/>
            <a:ext cx="11425813" cy="1338828"/>
          </a:xfrm>
        </p:spPr>
        <p:txBody>
          <a:bodyPr/>
          <a:lstStyle/>
          <a:p>
            <a:r>
              <a:rPr lang="en-US" sz="9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0878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0" y="191869"/>
            <a:ext cx="11430000" cy="64633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EFDE6-E0D7-4837-9BAC-C5447762A0E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43B7C06-17C9-49D7-BE4F-1F6FE9D54E73}"/>
              </a:ext>
            </a:extLst>
          </p:cNvPr>
          <p:cNvSpPr/>
          <p:nvPr/>
        </p:nvSpPr>
        <p:spPr>
          <a:xfrm>
            <a:off x="631083" y="1405369"/>
            <a:ext cx="11179917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>
              <a:spcAft>
                <a:spcPts val="1800"/>
              </a:spcAft>
              <a:buClr>
                <a:srgbClr val="0000FF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</a:rPr>
              <a:t>Interview hosted by </a:t>
            </a:r>
            <a:r>
              <a:rPr lang="en-US" sz="2400" b="1" dirty="0">
                <a:solidFill>
                  <a:prstClr val="black"/>
                </a:solidFill>
              </a:rPr>
              <a:t>Brian Wexler, </a:t>
            </a:r>
            <a:r>
              <a:rPr lang="en-US" sz="2000" dirty="0">
                <a:solidFill>
                  <a:prstClr val="black"/>
                </a:solidFill>
              </a:rPr>
              <a:t>SVP, Business Development, TVB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with</a:t>
            </a:r>
            <a:r>
              <a:rPr lang="en-US" sz="2400" b="1" dirty="0">
                <a:solidFill>
                  <a:prstClr val="black"/>
                </a:solidFill>
              </a:rPr>
              <a:t> Scott Fink</a:t>
            </a:r>
            <a:r>
              <a:rPr lang="en-US" sz="2400" dirty="0">
                <a:solidFill>
                  <a:prstClr val="black"/>
                </a:solidFill>
              </a:rPr>
              <a:t>,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President, Fink Automotive </a:t>
            </a:r>
            <a:r>
              <a:rPr lang="en-US" sz="2000" dirty="0" smtClean="0">
                <a:solidFill>
                  <a:prstClr val="black"/>
                </a:solidFill>
              </a:rPr>
              <a:t>Group</a:t>
            </a:r>
            <a:endParaRPr lang="en-US" sz="2000" dirty="0">
              <a:solidFill>
                <a:prstClr val="black"/>
              </a:solidFill>
            </a:endParaRPr>
          </a:p>
          <a:p>
            <a:pPr marL="280988" lvl="0" indent="-280988">
              <a:spcAft>
                <a:spcPts val="1800"/>
              </a:spcAft>
              <a:buClr>
                <a:srgbClr val="0000FF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</a:rPr>
              <a:t>Interview hosted by </a:t>
            </a:r>
            <a:r>
              <a:rPr lang="en-US" sz="2400" b="1" dirty="0">
                <a:solidFill>
                  <a:prstClr val="black"/>
                </a:solidFill>
              </a:rPr>
              <a:t>Brian Allers, </a:t>
            </a:r>
            <a:r>
              <a:rPr lang="en-US" sz="2000" dirty="0">
                <a:solidFill>
                  <a:prstClr val="black"/>
                </a:solidFill>
              </a:rPr>
              <a:t>SVP, Business Development, TVB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with </a:t>
            </a:r>
            <a:r>
              <a:rPr lang="en-US" sz="2400" b="1" dirty="0">
                <a:solidFill>
                  <a:prstClr val="black"/>
                </a:solidFill>
              </a:rPr>
              <a:t>Dr. Jeremy Fry</a:t>
            </a:r>
            <a:r>
              <a:rPr lang="en-US" sz="2000" dirty="0">
                <a:solidFill>
                  <a:prstClr val="black"/>
                </a:solidFill>
              </a:rPr>
              <a:t>, President &amp; CEO, Fry </a:t>
            </a:r>
            <a:r>
              <a:rPr lang="en-US" sz="2000" dirty="0" smtClean="0">
                <a:solidFill>
                  <a:prstClr val="black"/>
                </a:solidFill>
              </a:rPr>
              <a:t>Orthodontics</a:t>
            </a:r>
            <a:endParaRPr lang="en-US" sz="2400" b="1" dirty="0">
              <a:solidFill>
                <a:prstClr val="black"/>
              </a:solidFill>
            </a:endParaRPr>
          </a:p>
          <a:p>
            <a:pPr marL="280988" lvl="0" indent="-280988">
              <a:spcAft>
                <a:spcPts val="1800"/>
              </a:spcAft>
              <a:buClr>
                <a:srgbClr val="0000FF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National </a:t>
            </a:r>
            <a:r>
              <a:rPr lang="en-US" sz="2400" dirty="0">
                <a:solidFill>
                  <a:prstClr val="black"/>
                </a:solidFill>
              </a:rPr>
              <a:t>Advertising </a:t>
            </a:r>
            <a:r>
              <a:rPr lang="en-US" sz="2400" dirty="0" smtClean="0">
                <a:solidFill>
                  <a:prstClr val="black"/>
                </a:solidFill>
              </a:rPr>
              <a:t>Roundtable: </a:t>
            </a:r>
            <a:r>
              <a:rPr lang="en-US" sz="2400" b="1" dirty="0" smtClean="0">
                <a:solidFill>
                  <a:prstClr val="black"/>
                </a:solidFill>
              </a:rPr>
              <a:t/>
            </a:r>
            <a:br>
              <a:rPr lang="en-US" sz="2400" b="1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hosted </a:t>
            </a:r>
            <a:r>
              <a:rPr lang="en-US" sz="2400" dirty="0">
                <a:solidFill>
                  <a:prstClr val="black"/>
                </a:solidFill>
              </a:rPr>
              <a:t>by </a:t>
            </a:r>
            <a:r>
              <a:rPr lang="en-US" sz="2400" b="1" dirty="0">
                <a:solidFill>
                  <a:prstClr val="black"/>
                </a:solidFill>
              </a:rPr>
              <a:t>Brad Seitter</a:t>
            </a:r>
            <a:r>
              <a:rPr lang="en-US" sz="2400" dirty="0">
                <a:solidFill>
                  <a:prstClr val="black"/>
                </a:solidFill>
              </a:rPr>
              <a:t>,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EVP, Business Development, TVB </a:t>
            </a:r>
            <a:r>
              <a:rPr lang="en-US" sz="2400" b="1" dirty="0">
                <a:solidFill>
                  <a:prstClr val="black"/>
                </a:solidFill>
              </a:rPr>
              <a:t/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with</a:t>
            </a:r>
            <a:r>
              <a:rPr lang="en-US" sz="2400" b="1" dirty="0">
                <a:solidFill>
                  <a:prstClr val="black"/>
                </a:solidFill>
              </a:rPr>
              <a:t> Artie Altman</a:t>
            </a:r>
            <a:r>
              <a:rPr lang="en-US" sz="2400" dirty="0">
                <a:solidFill>
                  <a:prstClr val="black"/>
                </a:solidFill>
              </a:rPr>
              <a:t>,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EVP, Katz TV Group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&amp; with </a:t>
            </a:r>
            <a:r>
              <a:rPr lang="en-US" sz="2400" b="1" dirty="0">
                <a:solidFill>
                  <a:prstClr val="black"/>
                </a:solidFill>
              </a:rPr>
              <a:t>Ray Karczewski,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EVP, </a:t>
            </a:r>
            <a:r>
              <a:rPr lang="en-US" sz="2000" dirty="0">
                <a:solidFill>
                  <a:prstClr val="black"/>
                </a:solidFill>
              </a:rPr>
              <a:t>Sales, </a:t>
            </a:r>
            <a:r>
              <a:rPr lang="en-US" sz="2000" dirty="0" err="1" smtClean="0">
                <a:solidFill>
                  <a:prstClr val="black"/>
                </a:solidFill>
              </a:rPr>
              <a:t>CoxReps</a:t>
            </a:r>
            <a:endParaRPr lang="en-US" sz="2000" dirty="0">
              <a:solidFill>
                <a:prstClr val="black"/>
              </a:solidFill>
            </a:endParaRPr>
          </a:p>
          <a:p>
            <a:pPr marL="280988" indent="-280988">
              <a:spcAft>
                <a:spcPts val="800"/>
              </a:spcAft>
              <a:buClr>
                <a:srgbClr val="0000FF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  <a:latin typeface="Tahoma"/>
                <a:cs typeface="Arial"/>
              </a:rPr>
              <a:t>Audience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92460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4C1B81-9BFF-412F-B578-07E6EA37D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858281"/>
            <a:ext cx="11425813" cy="854080"/>
          </a:xfrm>
        </p:spPr>
        <p:txBody>
          <a:bodyPr/>
          <a:lstStyle/>
          <a:p>
            <a:r>
              <a:rPr lang="en-US" b="1" dirty="0"/>
              <a:t>Continue Advertising!!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924B7B-0A1E-4747-965C-6732B553C2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2306" y="3035299"/>
            <a:ext cx="10847388" cy="26162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i="1" dirty="0"/>
              <a:t>“Cutting advertising doesn’t freeze the brand’s position in the market but rather begins an immediate substantial downward trend in demand</a:t>
            </a:r>
            <a:r>
              <a:rPr lang="en-US" sz="3200" dirty="0"/>
              <a:t>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AE5296-851A-47C6-BA77-DDA0089FB1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4313" y="6356350"/>
            <a:ext cx="54768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EFDE6-E0D7-4837-9BAC-C5447762A0E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86E74E68-EA98-4F3F-A8DE-088FCD40E7BB}"/>
              </a:ext>
            </a:extLst>
          </p:cNvPr>
          <p:cNvSpPr txBox="1">
            <a:spLocks/>
          </p:cNvSpPr>
          <p:nvPr/>
        </p:nvSpPr>
        <p:spPr>
          <a:xfrm>
            <a:off x="381000" y="6356350"/>
            <a:ext cx="8641773" cy="2616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Source: Marketing Science Institute (MSI) 2020</a:t>
            </a:r>
          </a:p>
        </p:txBody>
      </p:sp>
    </p:spTree>
    <p:extLst>
      <p:ext uri="{BB962C8B-B14F-4D97-AF65-F5344CB8AC3E}">
        <p14:creationId xmlns:p14="http://schemas.microsoft.com/office/powerpoint/2010/main" val="42440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4C1B81-9BFF-412F-B578-07E6EA37D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796288"/>
            <a:ext cx="11425813" cy="854080"/>
          </a:xfrm>
        </p:spPr>
        <p:txBody>
          <a:bodyPr/>
          <a:lstStyle/>
          <a:p>
            <a:r>
              <a:rPr lang="en-US" b="1" dirty="0"/>
              <a:t>Continue Advertising!!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924B7B-0A1E-4747-965C-6732B553C2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9575" y="3429000"/>
            <a:ext cx="10360450" cy="758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i="1" dirty="0" smtClean="0"/>
              <a:t>“Business goes where it’s invited!”</a:t>
            </a:r>
            <a:endParaRPr lang="en-US" sz="4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AE5296-851A-47C6-BA77-DDA0089FB1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4313" y="6356350"/>
            <a:ext cx="54768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EFDE6-E0D7-4837-9BAC-C5447762A0E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D924B7B-0A1E-4747-965C-6732B553C254}"/>
              </a:ext>
            </a:extLst>
          </p:cNvPr>
          <p:cNvSpPr txBox="1">
            <a:spLocks/>
          </p:cNvSpPr>
          <p:nvPr/>
        </p:nvSpPr>
        <p:spPr>
          <a:xfrm>
            <a:off x="2386013" y="4528787"/>
            <a:ext cx="9258300" cy="758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dirty="0" smtClean="0"/>
              <a:t>- Louis </a:t>
            </a:r>
            <a:r>
              <a:rPr lang="en-US" sz="3800" dirty="0"/>
              <a:t>Wall, President &amp; CEO, </a:t>
            </a:r>
            <a:r>
              <a:rPr lang="en-US" sz="3800" dirty="0" err="1"/>
              <a:t>SagamoreHill</a:t>
            </a:r>
            <a:r>
              <a:rPr lang="en-US" sz="3800" dirty="0"/>
              <a:t> Broadcasting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8358193" y="3390327"/>
            <a:ext cx="3656193" cy="126188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prstClr val="black"/>
                </a:solidFill>
              </a:rPr>
              <a:t>Scott Fink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President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Fink Automotive Group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2585675" y="3403342"/>
            <a:ext cx="4004696" cy="126188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0"/>
              </a:spcBef>
            </a:pPr>
            <a:r>
              <a:rPr lang="en-US" sz="3200" b="1" dirty="0">
                <a:solidFill>
                  <a:prstClr val="black"/>
                </a:solidFill>
              </a:rPr>
              <a:t>Brian Wexler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SVP, Business Development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TVB</a:t>
            </a:r>
          </a:p>
        </p:txBody>
      </p:sp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381000" y="713095"/>
            <a:ext cx="11430000" cy="92333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6000" b="1" dirty="0"/>
              <a:t>Interview</a:t>
            </a:r>
            <a:endParaRPr lang="en-US" sz="8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3" t="4360" r="9591" b="19884"/>
          <a:stretch/>
        </p:blipFill>
        <p:spPr>
          <a:xfrm>
            <a:off x="553948" y="3241961"/>
            <a:ext cx="1812389" cy="1841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" b="12452"/>
          <a:stretch/>
        </p:blipFill>
        <p:spPr>
          <a:xfrm>
            <a:off x="6473388" y="3160020"/>
            <a:ext cx="1702876" cy="2005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2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8358193" y="3390327"/>
            <a:ext cx="3656193" cy="126188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prstClr val="black"/>
                </a:solidFill>
              </a:rPr>
              <a:t>Dr. Jeremy Fry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President &amp; CEO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Fry Orthodontics</a:t>
            </a:r>
            <a:endParaRPr lang="en-US" sz="2200" u="sng" dirty="0">
              <a:solidFill>
                <a:srgbClr val="3333FF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2585675" y="3403342"/>
            <a:ext cx="4004696" cy="126188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0"/>
              </a:spcBef>
            </a:pPr>
            <a:r>
              <a:rPr lang="en-US" sz="3200" b="1" dirty="0">
                <a:solidFill>
                  <a:prstClr val="black"/>
                </a:solidFill>
              </a:rPr>
              <a:t>Brian Allers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SVP, Business Development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TVB</a:t>
            </a:r>
            <a:endParaRPr lang="en-US" sz="2200" u="sng" dirty="0">
              <a:solidFill>
                <a:srgbClr val="3333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t="10925" r="14496" b="18349"/>
          <a:stretch/>
        </p:blipFill>
        <p:spPr>
          <a:xfrm>
            <a:off x="685363" y="3252464"/>
            <a:ext cx="1756754" cy="1799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381000" y="713095"/>
            <a:ext cx="11430000" cy="92333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6000" b="1" dirty="0"/>
              <a:t>Interview</a:t>
            </a:r>
            <a:endParaRPr lang="en-US" sz="8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4205" r="8203" b="37555"/>
          <a:stretch/>
        </p:blipFill>
        <p:spPr>
          <a:xfrm>
            <a:off x="6456178" y="3252464"/>
            <a:ext cx="1782305" cy="1815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53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2539181" y="3530658"/>
            <a:ext cx="3480619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0"/>
              </a:spcBef>
            </a:pPr>
            <a:r>
              <a:rPr lang="en-US" sz="3200" b="1" dirty="0">
                <a:solidFill>
                  <a:prstClr val="black"/>
                </a:solidFill>
              </a:rPr>
              <a:t>Brad Seitter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EVP, Business Development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TVB</a:t>
            </a:r>
          </a:p>
        </p:txBody>
      </p:sp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381000" y="403129"/>
            <a:ext cx="11430000" cy="175432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6000" b="1" dirty="0"/>
              <a:t>National Advertiser Roundtable</a:t>
            </a:r>
            <a:endParaRPr lang="en-US" sz="8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406" r="13713" b="44568"/>
          <a:stretch/>
        </p:blipFill>
        <p:spPr>
          <a:xfrm>
            <a:off x="534564" y="3530658"/>
            <a:ext cx="1841557" cy="1830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8367335" y="4894144"/>
            <a:ext cx="3656193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prstClr val="black"/>
                </a:solidFill>
              </a:rPr>
              <a:t>Ray Karczewski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EVP, Sales</a:t>
            </a: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 err="1">
                <a:solidFill>
                  <a:prstClr val="black"/>
                </a:solidFill>
              </a:rPr>
              <a:t>CoxReps</a:t>
            </a:r>
            <a:endParaRPr lang="en-US" sz="2000" u="sng" dirty="0">
              <a:solidFill>
                <a:srgbClr val="3333FF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358193" y="2967511"/>
            <a:ext cx="4004696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0"/>
              </a:spcBef>
            </a:pPr>
            <a:r>
              <a:rPr lang="en-US" sz="3200" b="1" dirty="0">
                <a:solidFill>
                  <a:prstClr val="black"/>
                </a:solidFill>
              </a:rPr>
              <a:t>Artie Altman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EVP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Katz TV Group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0" t="4902" r="11593" b="27473"/>
          <a:stretch/>
        </p:blipFill>
        <p:spPr>
          <a:xfrm>
            <a:off x="6305712" y="2761090"/>
            <a:ext cx="1764352" cy="1862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39181" y="3105834"/>
            <a:ext cx="278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Moderator: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r="22667"/>
          <a:stretch/>
        </p:blipFill>
        <p:spPr>
          <a:xfrm>
            <a:off x="6305712" y="4827615"/>
            <a:ext cx="1803087" cy="184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02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646331"/>
          </a:xfrm>
        </p:spPr>
        <p:txBody>
          <a:bodyPr/>
          <a:lstStyle/>
          <a:p>
            <a:r>
              <a:rPr lang="en-US" dirty="0"/>
              <a:t>States Easing COVID-19 Restrictions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1343"/>
            <a:ext cx="11283176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200" b="1" dirty="0"/>
              <a:t>Georgia</a:t>
            </a:r>
          </a:p>
          <a:p>
            <a:pPr lvl="1">
              <a:spcAft>
                <a:spcPts val="800"/>
              </a:spcAft>
            </a:pPr>
            <a:r>
              <a:rPr lang="en-US" sz="1800" dirty="0"/>
              <a:t>Monday, April </a:t>
            </a:r>
            <a:r>
              <a:rPr lang="en-US" sz="1800" dirty="0" smtClean="0"/>
              <a:t>27: </a:t>
            </a:r>
            <a:r>
              <a:rPr lang="en-US" sz="1800" dirty="0"/>
              <a:t>Restaurants can reopen</a:t>
            </a:r>
          </a:p>
          <a:p>
            <a:pPr lvl="1">
              <a:spcAft>
                <a:spcPts val="800"/>
              </a:spcAft>
            </a:pPr>
            <a:r>
              <a:rPr lang="en-US" sz="1800" dirty="0"/>
              <a:t>Thursday, April </a:t>
            </a:r>
            <a:r>
              <a:rPr lang="en-US" sz="1800" dirty="0" smtClean="0"/>
              <a:t>30: </a:t>
            </a:r>
            <a:r>
              <a:rPr lang="en-US" sz="1800" dirty="0"/>
              <a:t>Gyms, Bowling Alleys, Movie Theaters and Salons can reopen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200" b="1" dirty="0"/>
              <a:t>Tennessee </a:t>
            </a:r>
          </a:p>
          <a:p>
            <a:pPr lvl="1">
              <a:spcAft>
                <a:spcPts val="800"/>
              </a:spcAft>
            </a:pPr>
            <a:r>
              <a:rPr lang="en-US" sz="1800" dirty="0"/>
              <a:t>Governor announced he will not extend stay at home order past April 30</a:t>
            </a:r>
          </a:p>
          <a:p>
            <a:pPr lvl="1">
              <a:spcAft>
                <a:spcPts val="800"/>
              </a:spcAft>
            </a:pPr>
            <a:r>
              <a:rPr lang="en-US" sz="1800" dirty="0"/>
              <a:t>All businesses will be permitted to reopen though there may be exceptions in larger cities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200" b="1" dirty="0"/>
              <a:t>South Carolina</a:t>
            </a:r>
          </a:p>
          <a:p>
            <a:pPr lvl="1">
              <a:spcAft>
                <a:spcPts val="800"/>
              </a:spcAft>
            </a:pPr>
            <a:r>
              <a:rPr lang="en-US" sz="1800" dirty="0"/>
              <a:t>Retail stores may immediately reopen but will be required to abide by social distancing rules</a:t>
            </a:r>
          </a:p>
          <a:p>
            <a:pPr lvl="1">
              <a:spcAft>
                <a:spcPts val="800"/>
              </a:spcAft>
            </a:pPr>
            <a:r>
              <a:rPr lang="en-US" sz="1800" dirty="0"/>
              <a:t>Gyms, Bowling Alleys, Movie Theaters and Salons will remain closed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200" b="1" dirty="0"/>
              <a:t>Pennsylvania </a:t>
            </a:r>
          </a:p>
          <a:p>
            <a:pPr lvl="1">
              <a:spcAft>
                <a:spcPts val="800"/>
              </a:spcAft>
            </a:pPr>
            <a:r>
              <a:rPr lang="en-US" sz="1800" dirty="0"/>
              <a:t>Auto dealers are now allowed to sell online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200" b="1" dirty="0"/>
              <a:t>Alaska</a:t>
            </a:r>
          </a:p>
          <a:p>
            <a:pPr lvl="1">
              <a:spcAft>
                <a:spcPts val="800"/>
              </a:spcAft>
            </a:pPr>
            <a:r>
              <a:rPr lang="en-US" sz="1800" dirty="0"/>
              <a:t>Restaurants and retail stores reopening </a:t>
            </a:r>
            <a:r>
              <a:rPr lang="en-US" sz="1800" dirty="0" smtClean="0"/>
              <a:t>Friday, </a:t>
            </a:r>
            <a:r>
              <a:rPr lang="en-US" sz="1800" dirty="0"/>
              <a:t>April 24 </a:t>
            </a:r>
          </a:p>
        </p:txBody>
      </p:sp>
    </p:spTree>
    <p:extLst>
      <p:ext uri="{BB962C8B-B14F-4D97-AF65-F5344CB8AC3E}">
        <p14:creationId xmlns:p14="http://schemas.microsoft.com/office/powerpoint/2010/main" val="364539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1200329"/>
          </a:xfrm>
        </p:spPr>
        <p:txBody>
          <a:bodyPr/>
          <a:lstStyle/>
          <a:p>
            <a:r>
              <a:rPr lang="en-US" dirty="0"/>
              <a:t>Additional States Expected to Ease COVID-19 Restrictions in May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140" y="1579167"/>
            <a:ext cx="9958736" cy="4764483"/>
          </a:xfrm>
        </p:spPr>
        <p:txBody>
          <a:bodyPr numCol="2">
            <a:no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Alabama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Arizona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Arkansas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Colorado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Florida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Idaho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Indiana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Iowa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Kansas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Minnesota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Mississippi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Missouri – May 4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Montana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North Dakota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Ohio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Oklahoma – May 1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Texas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Utah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Vermont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Wyoming</a:t>
            </a:r>
          </a:p>
        </p:txBody>
      </p:sp>
    </p:spTree>
    <p:extLst>
      <p:ext uri="{BB962C8B-B14F-4D97-AF65-F5344CB8AC3E}">
        <p14:creationId xmlns:p14="http://schemas.microsoft.com/office/powerpoint/2010/main" val="4291692560"/>
      </p:ext>
    </p:extLst>
  </p:cSld>
  <p:clrMapOvr>
    <a:masterClrMapping/>
  </p:clrMapOvr>
</p:sld>
</file>

<file path=ppt/theme/theme1.xml><?xml version="1.0" encoding="utf-8"?>
<a:theme xmlns:a="http://schemas.openxmlformats.org/drawingml/2006/main" name="NewTVBMaster16x9_2017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VBMaster16x9_2017.potx" id="{9B1B4E55-6EA0-4FFA-A48A-156F9D47DDEE}" vid="{FD4E3E3E-B984-475A-AF6A-766FD69C7C26}"/>
    </a:ext>
  </a:extLst>
</a:theme>
</file>

<file path=ppt/theme/theme2.xml><?xml version="1.0" encoding="utf-8"?>
<a:theme xmlns:a="http://schemas.openxmlformats.org/drawingml/2006/main" name="3_NewTVBMaster16x9_2017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VBMaster16x9_2017.potx" id="{9B1B4E55-6EA0-4FFA-A48A-156F9D47DDEE}" vid="{FD4E3E3E-B984-475A-AF6A-766FD69C7C26}"/>
    </a:ext>
  </a:extLst>
</a:theme>
</file>

<file path=ppt/theme/theme3.xml><?xml version="1.0" encoding="utf-8"?>
<a:theme xmlns:a="http://schemas.openxmlformats.org/drawingml/2006/main" name="1_NewTVBMaster16x9_2017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VBMaster16x9_2017.potx" id="{9B1B4E55-6EA0-4FFA-A48A-156F9D47DDEE}" vid="{FD4E3E3E-B984-475A-AF6A-766FD69C7C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5065</TotalTime>
  <Words>295</Words>
  <Application>Microsoft Office PowerPoint</Application>
  <PresentationFormat>Widescreen</PresentationFormat>
  <Paragraphs>83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NewTVBMaster16x9_2017</vt:lpstr>
      <vt:lpstr>3_NewTVBMaster16x9_2017</vt:lpstr>
      <vt:lpstr>1_NewTVBMaster16x9_2017</vt:lpstr>
      <vt:lpstr>Hot Categories &amp;  Successful Advertisers</vt:lpstr>
      <vt:lpstr>Agenda</vt:lpstr>
      <vt:lpstr>Continue Advertising!!</vt:lpstr>
      <vt:lpstr>Continue Advertising!!</vt:lpstr>
      <vt:lpstr>Interview</vt:lpstr>
      <vt:lpstr>Interview</vt:lpstr>
      <vt:lpstr>National Advertiser Roundtable</vt:lpstr>
      <vt:lpstr>States Easing COVID-19 Restrictions</vt:lpstr>
      <vt:lpstr>Additional States Expected to Ease COVID-19 Restrictions in May</vt:lpstr>
      <vt:lpstr>National Advertiser Roundtable</vt:lpstr>
      <vt:lpstr>Audience Q&amp;A</vt:lpstr>
      <vt:lpstr>PowerPoint Presentation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</dc:creator>
  <cp:lastModifiedBy>Lauren Sawyer</cp:lastModifiedBy>
  <cp:revision>677</cp:revision>
  <cp:lastPrinted>2020-01-23T16:26:08Z</cp:lastPrinted>
  <dcterms:created xsi:type="dcterms:W3CDTF">2019-05-14T15:55:05Z</dcterms:created>
  <dcterms:modified xsi:type="dcterms:W3CDTF">2020-04-23T14:19:30Z</dcterms:modified>
</cp:coreProperties>
</file>